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s/slide10.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5.xml" ContentType="application/vnd.openxmlformats-officedocument.presentationml.tags+xml"/>
  <Override PartName="/ppt/tags/tag10.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ppt/tags/tag14.xml" ContentType="application/vnd.openxmlformats-officedocument.presentationml.tags+xml"/>
  <Override PartName="/ppt/tags/tag1.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3.xml" ContentType="application/vnd.openxmlformats-officedocument.customXmlProperties+xml"/>
  <Override PartName="/ppt/tags/tag4.xml" ContentType="application/vnd.openxmlformats-officedocument.presentationml.tags+xml"/>
  <Override PartName="/ppt/tags/tag6.xml" ContentType="application/vnd.openxmlformats-officedocument.presentationml.tags+xml"/>
  <Override PartName="/customXml/itemProps1.xml" ContentType="application/vnd.openxmlformats-officedocument.customXmlProperties+xml"/>
  <Override PartName="/ppt/tags/tag7.xml" ContentType="application/vnd.openxmlformats-officedocument.presentationml.tags+xml"/>
  <Override PartName="/ppt/tags/tag3.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2.xml" ContentType="application/vnd.openxmlformats-officedocument.presentationml.tags+xml"/>
  <Override PartName="/ppt/tags/tag13.xml" ContentType="application/vnd.openxmlformats-officedocument.presentationml.tag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sldIdLst>
    <p:sldId id="272" r:id="rId5"/>
    <p:sldId id="273" r:id="rId6"/>
    <p:sldId id="274" r:id="rId7"/>
    <p:sldId id="275" r:id="rId8"/>
    <p:sldId id="276" r:id="rId9"/>
    <p:sldId id="277" r:id="rId10"/>
    <p:sldId id="278" r:id="rId11"/>
    <p:sldId id="279" r:id="rId12"/>
    <p:sldId id="280" r:id="rId13"/>
    <p:sldId id="284" r:id="rId14"/>
    <p:sldId id="281" r:id="rId15"/>
    <p:sldId id="282" r:id="rId16"/>
  </p:sldIdLst>
  <p:sldSz cx="9144000" cy="6858000" type="screen4x3"/>
  <p:notesSz cx="6858000" cy="9236075"/>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7" clrIdx="0"/>
  <p:cmAuthor id="1" name="DEBORAH DAVIS" initials="DL" lastIdx="5" clrIdx="1"/>
  <p:cmAuthor id="2" name="Marie-Claude" initials="MC" lastIdx="8" clrIdx="2"/>
  <p:cmAuthor id="3" name="Genevieve" initials="G" lastIdx="2" clrIdx="3"/>
  <p:cmAuthor id="4" name="Claude Martel" initials="CM"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85747" autoAdjust="0"/>
  </p:normalViewPr>
  <p:slideViewPr>
    <p:cSldViewPr>
      <p:cViewPr>
        <p:scale>
          <a:sx n="100" d="100"/>
          <a:sy n="100" d="100"/>
        </p:scale>
        <p:origin x="-1517" y="-58"/>
      </p:cViewPr>
      <p:guideLst>
        <p:guide orient="horz" pos="2160"/>
        <p:guide pos="2880"/>
      </p:guideLst>
    </p:cSldViewPr>
  </p:slideViewPr>
  <p:notesTextViewPr>
    <p:cViewPr>
      <p:scale>
        <a:sx n="1" d="1"/>
        <a:sy n="1" d="1"/>
      </p:scale>
      <p:origin x="0" y="0"/>
    </p:cViewPr>
  </p:notesTextViewPr>
  <p:sorterViewPr>
    <p:cViewPr>
      <p:scale>
        <a:sx n="100" d="100"/>
        <a:sy n="100" d="100"/>
      </p:scale>
      <p:origin x="0" y="16836"/>
    </p:cViewPr>
  </p:sorterViewPr>
  <p:notesViewPr>
    <p:cSldViewPr>
      <p:cViewPr>
        <p:scale>
          <a:sx n="100" d="100"/>
          <a:sy n="100" d="100"/>
        </p:scale>
        <p:origin x="-864" y="950"/>
      </p:cViewPr>
      <p:guideLst>
        <p:guide orient="horz" pos="290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1804"/>
          </a:xfrm>
          <a:prstGeom prst="rect">
            <a:avLst/>
          </a:prstGeom>
        </p:spPr>
        <p:txBody>
          <a:bodyPr vert="horz" lIns="91440" tIns="45720" rIns="91440" bIns="45720" rtlCol="0"/>
          <a:lstStyle>
            <a:lvl1pPr algn="r">
              <a:defRPr sz="1200"/>
            </a:lvl1pPr>
          </a:lstStyle>
          <a:p>
            <a:fld id="{0AB24EB3-1CE2-4800-9E11-7AEAEFFAD8DB}" type="datetimeFigureOut">
              <a:rPr lang="en-US" smtClean="0"/>
              <a:t>7/8/2016</a:t>
            </a:fld>
            <a:endParaRPr lang="en-US" dirty="0"/>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2971800"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72668"/>
            <a:ext cx="2971800" cy="461804"/>
          </a:xfrm>
          <a:prstGeom prst="rect">
            <a:avLst/>
          </a:prstGeom>
        </p:spPr>
        <p:txBody>
          <a:bodyPr vert="horz" lIns="91440" tIns="45720" rIns="91440" bIns="45720" rtlCol="0" anchor="b"/>
          <a:lstStyle>
            <a:lvl1pPr algn="r">
              <a:defRPr sz="1200"/>
            </a:lvl1pPr>
          </a:lstStyle>
          <a:p>
            <a:fld id="{98758B5E-A95E-4569-BB56-2C933416D6D5}" type="slidenum">
              <a:rPr lang="en-US" smtClean="0"/>
              <a:t>‹#›</a:t>
            </a:fld>
            <a:endParaRPr lang="en-US" dirty="0"/>
          </a:p>
        </p:txBody>
      </p:sp>
    </p:spTree>
    <p:extLst>
      <p:ext uri="{BB962C8B-B14F-4D97-AF65-F5344CB8AC3E}">
        <p14:creationId xmlns:p14="http://schemas.microsoft.com/office/powerpoint/2010/main" val="3186740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4E544D-D11E-42C2-B93D-BC1DA3176FA4}" type="slidenum">
              <a:rPr lang="en-US" smtClean="0"/>
              <a:t>1</a:t>
            </a:fld>
            <a:endParaRPr lang="en-US" dirty="0"/>
          </a:p>
        </p:txBody>
      </p:sp>
    </p:spTree>
    <p:extLst>
      <p:ext uri="{BB962C8B-B14F-4D97-AF65-F5344CB8AC3E}">
        <p14:creationId xmlns:p14="http://schemas.microsoft.com/office/powerpoint/2010/main" val="3555118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Lors de l’évaluation après l’occupation des lieux, on cherche à savoir si</a:t>
            </a:r>
            <a:r>
              <a:rPr lang="fr-CA" baseline="0" noProof="0" dirty="0" smtClean="0"/>
              <a:t> l’installation, telle que construite, répond aux spécifications, surtout dans les cas où les objectifs de conception diffèrent du programme fonctionnel initial. </a:t>
            </a:r>
          </a:p>
          <a:p>
            <a:endParaRPr lang="fr-CA" baseline="0" noProof="0" dirty="0" smtClean="0"/>
          </a:p>
          <a:p>
            <a:r>
              <a:rPr lang="fr-CA" baseline="0" noProof="0" dirty="0" smtClean="0"/>
              <a:t>Cette évaluation permet de déterminer les indicateurs qui peuvent servir à définir les éléments de la performance du milieu bâti. Dans le contexte de la PCI, cela inclut une intensification de la surveillance des infections associées aux soins de santé et un suivi des changements dans les taux de ces infections transmises par voie aérienne et d’origine hydrique. Déterminer les taux de référence avant le début du projet de construction ou l’occupation des lieux.</a:t>
            </a:r>
            <a:endParaRPr lang="fr-CA" noProof="0" dirty="0"/>
          </a:p>
        </p:txBody>
      </p:sp>
      <p:sp>
        <p:nvSpPr>
          <p:cNvPr id="4" name="Slide Number Placeholder 3"/>
          <p:cNvSpPr>
            <a:spLocks noGrp="1"/>
          </p:cNvSpPr>
          <p:nvPr>
            <p:ph type="sldNum" sz="quarter" idx="10"/>
          </p:nvPr>
        </p:nvSpPr>
        <p:spPr/>
        <p:txBody>
          <a:bodyPr/>
          <a:lstStyle/>
          <a:p>
            <a:fld id="{7A4E544D-D11E-42C2-B93D-BC1DA3176FA4}" type="slidenum">
              <a:rPr lang="en-US" smtClean="0"/>
              <a:t>10</a:t>
            </a:fld>
            <a:endParaRPr lang="en-US" dirty="0"/>
          </a:p>
        </p:txBody>
      </p:sp>
    </p:spTree>
    <p:extLst>
      <p:ext uri="{BB962C8B-B14F-4D97-AF65-F5344CB8AC3E}">
        <p14:creationId xmlns:p14="http://schemas.microsoft.com/office/powerpoint/2010/main" val="1035730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Lors de l’évaluation après l’occupation des lieux, on cherche à savoir si</a:t>
            </a:r>
            <a:r>
              <a:rPr lang="fr-CA" baseline="0" noProof="0" dirty="0" smtClean="0"/>
              <a:t> l’installation, telle que construite, répond aux spécifications, surtout dans les cas où les objectifs de conception diffèrent du programme fonctionnel initial. </a:t>
            </a:r>
          </a:p>
          <a:p>
            <a:endParaRPr lang="fr-CA" baseline="0" noProof="0" dirty="0" smtClean="0"/>
          </a:p>
          <a:p>
            <a:r>
              <a:rPr lang="fr-CA" baseline="0" noProof="0" dirty="0" smtClean="0"/>
              <a:t>Cette évaluation permet de déterminer les indicateurs qui peuvent servir à définir les éléments de la performance du milieu bâti. Dans le contexte de la PCI, cela inclut une intensification de la surveillance des infections associées aux soins de santé et un suivi des changements dans les taux de ces infections transmises par voie aérienne et d’origine hydrique. Déterminer les taux de référence avant le début du projet de construction ou l’occupation des lieux.</a:t>
            </a:r>
            <a:endParaRPr lang="fr-CA" noProof="0" dirty="0"/>
          </a:p>
        </p:txBody>
      </p:sp>
      <p:sp>
        <p:nvSpPr>
          <p:cNvPr id="4" name="Slide Number Placeholder 3"/>
          <p:cNvSpPr>
            <a:spLocks noGrp="1"/>
          </p:cNvSpPr>
          <p:nvPr>
            <p:ph type="sldNum" sz="quarter" idx="10"/>
          </p:nvPr>
        </p:nvSpPr>
        <p:spPr/>
        <p:txBody>
          <a:bodyPr/>
          <a:lstStyle/>
          <a:p>
            <a:fld id="{7A4E544D-D11E-42C2-B93D-BC1DA3176FA4}" type="slidenum">
              <a:rPr lang="en-US" smtClean="0"/>
              <a:t>11</a:t>
            </a:fld>
            <a:endParaRPr lang="en-US" dirty="0"/>
          </a:p>
        </p:txBody>
      </p:sp>
    </p:spTree>
    <p:extLst>
      <p:ext uri="{BB962C8B-B14F-4D97-AF65-F5344CB8AC3E}">
        <p14:creationId xmlns:p14="http://schemas.microsoft.com/office/powerpoint/2010/main" val="1035730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4E544D-D11E-42C2-B93D-BC1DA3176FA4}" type="slidenum">
              <a:rPr lang="en-US" smtClean="0"/>
              <a:t>12</a:t>
            </a:fld>
            <a:endParaRPr lang="en-US" dirty="0"/>
          </a:p>
        </p:txBody>
      </p:sp>
    </p:spTree>
    <p:extLst>
      <p:ext uri="{BB962C8B-B14F-4D97-AF65-F5344CB8AC3E}">
        <p14:creationId xmlns:p14="http://schemas.microsoft.com/office/powerpoint/2010/main" val="2411297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Objectifs de la présentation :</a:t>
            </a:r>
          </a:p>
          <a:p>
            <a:endParaRPr lang="fr-CA" noProof="0" dirty="0" smtClean="0"/>
          </a:p>
          <a:p>
            <a:pPr marL="171450" indent="-171450">
              <a:buFont typeface="Arial" panose="020B0604020202020204" pitchFamily="34" charset="0"/>
              <a:buChar char="•"/>
            </a:pPr>
            <a:r>
              <a:rPr lang="fr-CA" baseline="0" noProof="0" dirty="0" smtClean="0"/>
              <a:t>Décrire ce qu’est la mise en service</a:t>
            </a:r>
          </a:p>
          <a:p>
            <a:pPr marL="171450" indent="-171450">
              <a:buFont typeface="Arial" panose="020B0604020202020204" pitchFamily="34" charset="0"/>
              <a:buChar char="•"/>
            </a:pPr>
            <a:r>
              <a:rPr lang="fr-CA" baseline="0" noProof="0" dirty="0" smtClean="0"/>
              <a:t>Déterminer les principaux enjeux en matière de contrôle des infections lors de la mise en service :</a:t>
            </a:r>
          </a:p>
          <a:p>
            <a:pPr marL="0" indent="0">
              <a:buFont typeface="Arial" panose="020B0604020202020204" pitchFamily="34" charset="0"/>
              <a:buNone/>
            </a:pPr>
            <a:r>
              <a:rPr lang="fr-CA" baseline="0" noProof="0" dirty="0" smtClean="0"/>
              <a:t>     - avant l’occupation des lieux</a:t>
            </a:r>
          </a:p>
          <a:p>
            <a:pPr marL="0" indent="0">
              <a:buFont typeface="Arial" panose="020B0604020202020204" pitchFamily="34" charset="0"/>
              <a:buNone/>
            </a:pPr>
            <a:r>
              <a:rPr lang="fr-CA" baseline="0" noProof="0" dirty="0" smtClean="0"/>
              <a:t>     - 2 semaines avant l’installation dans de nouveaux locaux</a:t>
            </a:r>
          </a:p>
          <a:p>
            <a:pPr marL="0" indent="0">
              <a:buFont typeface="Arial" panose="020B0604020202020204" pitchFamily="34" charset="0"/>
              <a:buNone/>
            </a:pPr>
            <a:r>
              <a:rPr lang="fr-CA" baseline="0" noProof="0" dirty="0" smtClean="0"/>
              <a:t>     - 1 semaine avant l’installation dans de nouveaux locaux</a:t>
            </a:r>
          </a:p>
          <a:p>
            <a:pPr marL="171450" indent="-171450">
              <a:buFont typeface="Arial" panose="020B0604020202020204" pitchFamily="34" charset="0"/>
              <a:buChar char="•"/>
            </a:pPr>
            <a:r>
              <a:rPr lang="fr-CA" baseline="0" noProof="0" dirty="0" smtClean="0"/>
              <a:t>Identifier les lacunes</a:t>
            </a:r>
          </a:p>
          <a:p>
            <a:pPr marL="171450" indent="-171450">
              <a:buFont typeface="Arial" panose="020B0604020202020204" pitchFamily="34" charset="0"/>
              <a:buChar char="•"/>
            </a:pPr>
            <a:r>
              <a:rPr lang="fr-CA" baseline="0" noProof="0" dirty="0" smtClean="0"/>
              <a:t>Déterminer les préoccupations en matière de PCI une fois que les lieux sont occupés</a:t>
            </a:r>
          </a:p>
          <a:p>
            <a:pPr marL="0" indent="0">
              <a:buFont typeface="Arial" panose="020B0604020202020204" pitchFamily="34" charset="0"/>
              <a:buNone/>
            </a:pPr>
            <a:r>
              <a:rPr lang="fr-CA" baseline="0" noProof="0" dirty="0" smtClean="0"/>
              <a:t>     </a:t>
            </a:r>
          </a:p>
        </p:txBody>
      </p:sp>
      <p:sp>
        <p:nvSpPr>
          <p:cNvPr id="4" name="Slide Number Placeholder 3"/>
          <p:cNvSpPr>
            <a:spLocks noGrp="1"/>
          </p:cNvSpPr>
          <p:nvPr>
            <p:ph type="sldNum" sz="quarter" idx="10"/>
          </p:nvPr>
        </p:nvSpPr>
        <p:spPr/>
        <p:txBody>
          <a:bodyPr/>
          <a:lstStyle/>
          <a:p>
            <a:fld id="{7A4E544D-D11E-42C2-B93D-BC1DA3176FA4}" type="slidenum">
              <a:rPr lang="en-US" smtClean="0"/>
              <a:t>2</a:t>
            </a:fld>
            <a:endParaRPr lang="en-US" dirty="0"/>
          </a:p>
        </p:txBody>
      </p:sp>
    </p:spTree>
    <p:extLst>
      <p:ext uri="{BB962C8B-B14F-4D97-AF65-F5344CB8AC3E}">
        <p14:creationId xmlns:p14="http://schemas.microsoft.com/office/powerpoint/2010/main" val="1682079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La mise en service est un processus</a:t>
            </a:r>
            <a:r>
              <a:rPr lang="fr-CA" baseline="0" noProof="0" dirty="0" smtClean="0"/>
              <a:t> systématique de vérification, de documentation et de formation qui s’applique à toutes les activités, de la conception de l’établissement de soins de santé aux essais de performance de l’équipement et des systèmes. Elle vise à garantir que l’exploitation de l’établissement correspond aux exigences du projet et à la conception conformément au contrat.</a:t>
            </a:r>
          </a:p>
          <a:p>
            <a:endParaRPr lang="fr-CA" baseline="0" noProof="0" dirty="0" smtClean="0"/>
          </a:p>
          <a:p>
            <a:r>
              <a:rPr lang="fr-CA" baseline="0" noProof="0" dirty="0" smtClean="0"/>
              <a:t>La mise en service commence dès l’étape de préconception (phase conceptuelle) et se poursuit durant la construction, l’occupation des lieux et l’exploitation de l’établissement.  Elle inclut la mise en service de composantes individuelles et de systèmes intégrés du bâtiment.</a:t>
            </a:r>
          </a:p>
          <a:p>
            <a:endParaRPr lang="fr-CA" baseline="0" noProof="0" dirty="0" smtClean="0"/>
          </a:p>
          <a:p>
            <a:r>
              <a:rPr lang="fr-CA" baseline="0" noProof="0" dirty="0" smtClean="0"/>
              <a:t>La mise en service est un élément essentiel de la conception et de la construction. Le processus doit être exécuté tout au long du cycle de vie d’un établissement, pas uniquement à l’étape de la mise en route du projet. La surveillance de la consommation d’eau et d’énergie ou encore l’ajustement des débits pour respecter les cibles énergétiques en sont deux exemples. </a:t>
            </a:r>
          </a:p>
          <a:p>
            <a:endParaRPr lang="fr-CA" baseline="0" noProof="0" dirty="0" smtClean="0"/>
          </a:p>
        </p:txBody>
      </p:sp>
      <p:sp>
        <p:nvSpPr>
          <p:cNvPr id="4" name="Slide Number Placeholder 3"/>
          <p:cNvSpPr>
            <a:spLocks noGrp="1"/>
          </p:cNvSpPr>
          <p:nvPr>
            <p:ph type="sldNum" sz="quarter" idx="10"/>
          </p:nvPr>
        </p:nvSpPr>
        <p:spPr/>
        <p:txBody>
          <a:bodyPr/>
          <a:lstStyle/>
          <a:p>
            <a:fld id="{7A4E544D-D11E-42C2-B93D-BC1DA3176FA4}" type="slidenum">
              <a:rPr lang="en-US" smtClean="0"/>
              <a:t>3</a:t>
            </a:fld>
            <a:endParaRPr lang="en-US" dirty="0"/>
          </a:p>
        </p:txBody>
      </p:sp>
    </p:spTree>
    <p:extLst>
      <p:ext uri="{BB962C8B-B14F-4D97-AF65-F5344CB8AC3E}">
        <p14:creationId xmlns:p14="http://schemas.microsoft.com/office/powerpoint/2010/main" val="2736859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Le processus de</a:t>
            </a:r>
            <a:r>
              <a:rPr lang="fr-CA" baseline="0" noProof="0" dirty="0" smtClean="0"/>
              <a:t> mise en service est la responsabilité d’une équipe opérationnelle et non uniquement du PPI</a:t>
            </a:r>
            <a:r>
              <a:rPr lang="fr-CA" noProof="0" dirty="0" smtClean="0"/>
              <a:t>.</a:t>
            </a:r>
          </a:p>
          <a:p>
            <a:endParaRPr lang="fr-CA" noProof="0" dirty="0" smtClean="0"/>
          </a:p>
          <a:p>
            <a:r>
              <a:rPr lang="fr-CA" noProof="0" dirty="0" smtClean="0"/>
              <a:t>Les listes de contrôle</a:t>
            </a:r>
            <a:r>
              <a:rPr lang="fr-CA" baseline="0" noProof="0" dirty="0" smtClean="0"/>
              <a:t> de la mise en service servent à évaluer les travaux et à garantir que tout est terminé et fonctionnel avant l’occupation des lieux</a:t>
            </a:r>
            <a:r>
              <a:rPr lang="fr-CA" noProof="0" dirty="0" smtClean="0"/>
              <a:t>.</a:t>
            </a:r>
          </a:p>
          <a:p>
            <a:endParaRPr lang="fr-CA" noProof="0" dirty="0" smtClean="0"/>
          </a:p>
          <a:p>
            <a:r>
              <a:rPr lang="fr-CA" noProof="0" dirty="0" smtClean="0"/>
              <a:t>Le PPI établit si</a:t>
            </a:r>
            <a:r>
              <a:rPr lang="fr-CA" baseline="0" noProof="0" dirty="0" smtClean="0"/>
              <a:t> l’établissement de soins de santé et ses systèmes favorisent un milieu sûr pour tous les occupants en ce qui a trait à la prévention des infections nosocomiales et au contrôle des maladies infectieuses</a:t>
            </a:r>
            <a:r>
              <a:rPr lang="fr-CA" noProof="0" dirty="0" smtClean="0"/>
              <a:t>.</a:t>
            </a:r>
          </a:p>
          <a:p>
            <a:endParaRPr lang="fr-CA" noProof="0" dirty="0"/>
          </a:p>
        </p:txBody>
      </p:sp>
      <p:sp>
        <p:nvSpPr>
          <p:cNvPr id="4" name="Slide Number Placeholder 3"/>
          <p:cNvSpPr>
            <a:spLocks noGrp="1"/>
          </p:cNvSpPr>
          <p:nvPr>
            <p:ph type="sldNum" sz="quarter" idx="10"/>
          </p:nvPr>
        </p:nvSpPr>
        <p:spPr/>
        <p:txBody>
          <a:bodyPr/>
          <a:lstStyle/>
          <a:p>
            <a:fld id="{7A4E544D-D11E-42C2-B93D-BC1DA3176FA4}" type="slidenum">
              <a:rPr lang="en-US" smtClean="0"/>
              <a:t>4</a:t>
            </a:fld>
            <a:endParaRPr lang="en-US" dirty="0"/>
          </a:p>
        </p:txBody>
      </p:sp>
    </p:spTree>
    <p:extLst>
      <p:ext uri="{BB962C8B-B14F-4D97-AF65-F5344CB8AC3E}">
        <p14:creationId xmlns:p14="http://schemas.microsoft.com/office/powerpoint/2010/main" val="1486289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87135"/>
            <a:ext cx="5867400" cy="4498101"/>
          </a:xfrm>
        </p:spPr>
        <p:txBody>
          <a:bodyPr/>
          <a:lstStyle/>
          <a:p>
            <a:r>
              <a:rPr lang="fr-CA" noProof="0" dirty="0" smtClean="0"/>
              <a:t>Il faut établir des listes de contrôle propres au projet en vue de la</a:t>
            </a:r>
            <a:r>
              <a:rPr lang="fr-CA" baseline="0" noProof="0" dirty="0" smtClean="0"/>
              <a:t> visite préalable à l’occupation des lieux</a:t>
            </a:r>
            <a:r>
              <a:rPr lang="fr-CA" noProof="0" dirty="0" smtClean="0"/>
              <a:t>. </a:t>
            </a:r>
          </a:p>
          <a:p>
            <a:endParaRPr lang="fr-CA" noProof="0" dirty="0" smtClean="0"/>
          </a:p>
          <a:p>
            <a:r>
              <a:rPr lang="fr-CA" noProof="0" dirty="0" smtClean="0"/>
              <a:t>Cette diapositive n’inclut</a:t>
            </a:r>
            <a:r>
              <a:rPr lang="fr-CA" baseline="0" noProof="0" dirty="0" smtClean="0"/>
              <a:t> que quelques-uns des éléments de base du PCI que le PPI doit vérifier avant l’occupation des lieux. La liste complète se trouve dans la Liste de contrôle de la mise en service.</a:t>
            </a:r>
          </a:p>
          <a:p>
            <a:endParaRPr lang="fr-CA" noProof="0" dirty="0" smtClean="0"/>
          </a:p>
          <a:p>
            <a:pPr marL="171450" indent="-171450">
              <a:buFont typeface="Arial" panose="020B0604020202020204" pitchFamily="34" charset="0"/>
              <a:buChar char="•"/>
            </a:pPr>
            <a:r>
              <a:rPr lang="fr-CA" noProof="0" dirty="0" smtClean="0"/>
              <a:t>Des manettes</a:t>
            </a:r>
            <a:r>
              <a:rPr lang="fr-CA" baseline="0" noProof="0" dirty="0" smtClean="0"/>
              <a:t> à lames sont installées sur les éviers désignés qui ne sont pas contrôlés par des mécanismes électriques à commande oculaire</a:t>
            </a:r>
            <a:r>
              <a:rPr lang="fr-CA" noProof="0" dirty="0" smtClean="0"/>
              <a:t>.</a:t>
            </a:r>
          </a:p>
          <a:p>
            <a:pPr marL="171450" indent="-171450">
              <a:buFont typeface="Arial" panose="020B0604020202020204" pitchFamily="34" charset="0"/>
              <a:buChar char="•"/>
            </a:pPr>
            <a:r>
              <a:rPr lang="fr-CA" noProof="0" dirty="0" smtClean="0"/>
              <a:t>Tous</a:t>
            </a:r>
            <a:r>
              <a:rPr lang="fr-CA" baseline="0" noProof="0" dirty="0" smtClean="0"/>
              <a:t> les robinets ont été ouverts simultanément pour vérifier l’efficacité du </a:t>
            </a:r>
            <a:r>
              <a:rPr lang="fr-CA" noProof="0" dirty="0" smtClean="0"/>
              <a:t>drain.</a:t>
            </a:r>
          </a:p>
          <a:p>
            <a:pPr marL="171450" indent="-171450">
              <a:buFont typeface="Arial" panose="020B0604020202020204" pitchFamily="34" charset="0"/>
              <a:buChar char="•"/>
            </a:pPr>
            <a:r>
              <a:rPr lang="fr-CA" noProof="0" dirty="0" smtClean="0"/>
              <a:t>Des drains au sol ont été installés</a:t>
            </a:r>
            <a:r>
              <a:rPr lang="fr-CA" baseline="0" noProof="0" dirty="0" smtClean="0"/>
              <a:t> et sont fonctionnels</a:t>
            </a:r>
            <a:r>
              <a:rPr lang="fr-CA" noProof="0" dirty="0" smtClean="0"/>
              <a:t>. </a:t>
            </a:r>
          </a:p>
          <a:p>
            <a:pPr marL="171450" indent="-171450">
              <a:buFont typeface="Arial" panose="020B0604020202020204" pitchFamily="34" charset="0"/>
              <a:buChar char="•"/>
            </a:pPr>
            <a:r>
              <a:rPr lang="fr-CA" noProof="0" dirty="0" smtClean="0"/>
              <a:t>Les drains sont remplis d’eau pour empêcher le refoulement de gaz d’égout et sont dotés de</a:t>
            </a:r>
            <a:r>
              <a:rPr lang="fr-CA" baseline="0" noProof="0" dirty="0" smtClean="0"/>
              <a:t> joints hydrauliques pour empêcher que les gaz d’égout pénètrent dans les pièces</a:t>
            </a:r>
            <a:r>
              <a:rPr lang="fr-CA" noProof="0" dirty="0" smtClean="0"/>
              <a:t> (s’il y a lieu).</a:t>
            </a:r>
          </a:p>
          <a:p>
            <a:pPr marL="171450" indent="-171450">
              <a:buFont typeface="Arial" panose="020B0604020202020204" pitchFamily="34" charset="0"/>
              <a:buChar char="•"/>
            </a:pPr>
            <a:r>
              <a:rPr lang="fr-CA" noProof="0" dirty="0" smtClean="0"/>
              <a:t>Les éviers ont été vérifiés</a:t>
            </a:r>
            <a:r>
              <a:rPr lang="fr-CA" baseline="0" noProof="0" dirty="0" smtClean="0"/>
              <a:t> pour s’assurer qu’ils sont placés aux bons endroits et fonctionnels</a:t>
            </a:r>
            <a:r>
              <a:rPr lang="fr-CA" noProof="0" dirty="0" smtClean="0"/>
              <a:t>.</a:t>
            </a:r>
          </a:p>
          <a:p>
            <a:pPr marL="171450" indent="-171450">
              <a:buFont typeface="Arial" panose="020B0604020202020204" pitchFamily="34" charset="0"/>
              <a:buChar char="•"/>
            </a:pPr>
            <a:r>
              <a:rPr lang="fr-CA" baseline="0" noProof="0" dirty="0" smtClean="0"/>
              <a:t>Les surfaces des locaux d’intervention/de services sont appropriées pour l’usage prévu. Par exemple, elles sont lisses, non poreuses et résistantes à l’eau.</a:t>
            </a:r>
          </a:p>
          <a:p>
            <a:pPr marL="171450" indent="-171450">
              <a:buFont typeface="Arial" panose="020B0604020202020204" pitchFamily="34" charset="0"/>
              <a:buChar char="•"/>
            </a:pPr>
            <a:r>
              <a:rPr lang="fr-CA" baseline="0" noProof="0" dirty="0" smtClean="0"/>
              <a:t>Confirmer auprès de l’entrepreneur que l’équilibrage de l’air est conforme au devis afin de garantir qu’il n’y ait pas trop de </a:t>
            </a:r>
            <a:r>
              <a:rPr lang="fr-CA" noProof="0" dirty="0" smtClean="0"/>
              <a:t>changements</a:t>
            </a:r>
            <a:r>
              <a:rPr lang="fr-CA" baseline="0" noProof="0" dirty="0" smtClean="0"/>
              <a:t> d’air par heure dans certaines zones et pas assez dans d’autres.</a:t>
            </a:r>
          </a:p>
          <a:p>
            <a:pPr marL="171450" indent="-171450">
              <a:buFont typeface="Arial" panose="020B0604020202020204" pitchFamily="34" charset="0"/>
              <a:buChar char="•"/>
            </a:pPr>
            <a:endParaRPr lang="fr-CA" baseline="0" noProof="0" dirty="0" smtClean="0"/>
          </a:p>
          <a:p>
            <a:pPr marL="0" indent="0">
              <a:buFont typeface="Arial" panose="020B0604020202020204" pitchFamily="34" charset="0"/>
              <a:buNone/>
            </a:pPr>
            <a:r>
              <a:rPr lang="fr-CA" baseline="0" noProof="0" dirty="0" smtClean="0"/>
              <a:t>D’autres éléments doivent être examinés avant l’occupation des lieux; nous n’en avons inclus que quelques-uns ici.</a:t>
            </a:r>
            <a:endParaRPr lang="fr-CA" noProof="0" dirty="0"/>
          </a:p>
        </p:txBody>
      </p:sp>
      <p:sp>
        <p:nvSpPr>
          <p:cNvPr id="4" name="Slide Number Placeholder 3"/>
          <p:cNvSpPr>
            <a:spLocks noGrp="1"/>
          </p:cNvSpPr>
          <p:nvPr>
            <p:ph type="sldNum" sz="quarter" idx="10"/>
          </p:nvPr>
        </p:nvSpPr>
        <p:spPr/>
        <p:txBody>
          <a:bodyPr/>
          <a:lstStyle/>
          <a:p>
            <a:fld id="{7A4E544D-D11E-42C2-B93D-BC1DA3176FA4}" type="slidenum">
              <a:rPr lang="en-US" smtClean="0"/>
              <a:t>5</a:t>
            </a:fld>
            <a:endParaRPr lang="en-US" dirty="0"/>
          </a:p>
        </p:txBody>
      </p:sp>
    </p:spTree>
    <p:extLst>
      <p:ext uri="{BB962C8B-B14F-4D97-AF65-F5344CB8AC3E}">
        <p14:creationId xmlns:p14="http://schemas.microsoft.com/office/powerpoint/2010/main" val="3109790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Les</a:t>
            </a:r>
            <a:r>
              <a:rPr lang="fr-CA" baseline="0" noProof="0" dirty="0" smtClean="0"/>
              <a:t> mesures suivantes sont généralement prises deux semaines avant l’emménagement dans les nouvelles installations ou la nouvelle zone :</a:t>
            </a:r>
            <a:endParaRPr lang="fr-CA" noProof="0" dirty="0" smtClean="0"/>
          </a:p>
          <a:p>
            <a:endParaRPr lang="fr-CA" noProof="0" dirty="0" smtClean="0"/>
          </a:p>
          <a:p>
            <a:pPr marL="171450" indent="-171450">
              <a:buFont typeface="Arial" panose="020B0604020202020204" pitchFamily="34" charset="0"/>
              <a:buChar char="•"/>
            </a:pPr>
            <a:r>
              <a:rPr lang="fr-CA" noProof="0" dirty="0" smtClean="0"/>
              <a:t>Vérification des stérilisateurs</a:t>
            </a:r>
            <a:r>
              <a:rPr lang="fr-CA" baseline="0" noProof="0" dirty="0" smtClean="0"/>
              <a:t> à vapeur et au gaz</a:t>
            </a:r>
            <a:r>
              <a:rPr lang="fr-CA" noProof="0" dirty="0" smtClean="0"/>
              <a:t> dans les</a:t>
            </a:r>
            <a:r>
              <a:rPr lang="fr-CA" baseline="0" noProof="0" dirty="0" smtClean="0"/>
              <a:t> zones de retraitement pour s’assurer qu’ils fonctionnent bien. On procède avec l’aide d’une trousse de contrôle pour garantir que les paramètres sont appropriés. Cette vérification est effectuée avec le chef du programme et/ou le personnel responsable de l’entretien/de l’installation.</a:t>
            </a:r>
            <a:endParaRPr lang="fr-CA" noProof="0" dirty="0" smtClean="0"/>
          </a:p>
          <a:p>
            <a:pPr marL="171450" indent="-171450">
              <a:buFont typeface="Arial" panose="020B0604020202020204" pitchFamily="34" charset="0"/>
              <a:buChar char="•"/>
            </a:pPr>
            <a:r>
              <a:rPr lang="fr-CA" noProof="0" dirty="0" smtClean="0"/>
              <a:t>Vérification du réglage de</a:t>
            </a:r>
            <a:r>
              <a:rPr lang="fr-CA" baseline="0" noProof="0" dirty="0" smtClean="0"/>
              <a:t> la température de l’eau (s’il y a lieu). Sur les appareils destinés aux patients, la température de l’eau chaude est réglée entre 105 et 120 degrés Fahrenheit.</a:t>
            </a:r>
            <a:endParaRPr lang="fr-CA" noProof="0" dirty="0" smtClean="0"/>
          </a:p>
          <a:p>
            <a:pPr marL="171450" indent="-171450">
              <a:buFont typeface="Arial" panose="020B0604020202020204" pitchFamily="34" charset="0"/>
              <a:buChar char="•"/>
            </a:pPr>
            <a:r>
              <a:rPr lang="fr-CA" baseline="0" noProof="0" dirty="0" smtClean="0"/>
              <a:t>Création des circuits de circulation pour les patients ainsi que pour l’équipement et les fournitures propres/souillés. Il faut que les déplacements des patients soit prévu de manière à causer le moins d’exposition possible entre les patients, et entre les patients et les visiteurs. Il faut également veiller à ce que les fournitures et l’équipement propres et stériles soient transportés et stockés de manière à prévenir la contamination croisée.</a:t>
            </a:r>
            <a:endParaRPr lang="fr-CA" noProof="0" dirty="0" smtClean="0"/>
          </a:p>
          <a:p>
            <a:pPr marL="171450" indent="-171450">
              <a:buFont typeface="Arial" panose="020B0604020202020204" pitchFamily="34" charset="0"/>
              <a:buChar char="•"/>
            </a:pPr>
            <a:r>
              <a:rPr lang="fr-CA" noProof="0" dirty="0" smtClean="0"/>
              <a:t>Visite des installations avec</a:t>
            </a:r>
            <a:r>
              <a:rPr lang="fr-CA" baseline="0" noProof="0" dirty="0" smtClean="0"/>
              <a:t> le représentant du bureau local de santé publique et le personnel de direction de l’établissement de soins de santé pour garantir la conformité aux codes locaux et municipaux</a:t>
            </a:r>
            <a:r>
              <a:rPr lang="fr-CA" noProof="0" dirty="0" smtClean="0"/>
              <a:t>.</a:t>
            </a:r>
          </a:p>
          <a:p>
            <a:pPr marL="171450" indent="-171450">
              <a:buFont typeface="Arial" panose="020B0604020202020204" pitchFamily="34" charset="0"/>
              <a:buChar char="•"/>
            </a:pPr>
            <a:endParaRPr lang="fr-CA" noProof="0" dirty="0" smtClean="0"/>
          </a:p>
          <a:p>
            <a:pPr marL="171450" indent="-171450">
              <a:buFont typeface="Arial" panose="020B0604020202020204" pitchFamily="34" charset="0"/>
              <a:buChar char="•"/>
            </a:pPr>
            <a:endParaRPr lang="fr-CA" noProof="0" dirty="0" smtClean="0"/>
          </a:p>
        </p:txBody>
      </p:sp>
      <p:sp>
        <p:nvSpPr>
          <p:cNvPr id="4" name="Slide Number Placeholder 3"/>
          <p:cNvSpPr>
            <a:spLocks noGrp="1"/>
          </p:cNvSpPr>
          <p:nvPr>
            <p:ph type="sldNum" sz="quarter" idx="10"/>
          </p:nvPr>
        </p:nvSpPr>
        <p:spPr/>
        <p:txBody>
          <a:bodyPr/>
          <a:lstStyle/>
          <a:p>
            <a:fld id="{7A4E544D-D11E-42C2-B93D-BC1DA3176FA4}" type="slidenum">
              <a:rPr lang="en-US" smtClean="0"/>
              <a:t>6</a:t>
            </a:fld>
            <a:endParaRPr lang="en-US" dirty="0"/>
          </a:p>
        </p:txBody>
      </p:sp>
    </p:spTree>
    <p:extLst>
      <p:ext uri="{BB962C8B-B14F-4D97-AF65-F5344CB8AC3E}">
        <p14:creationId xmlns:p14="http://schemas.microsoft.com/office/powerpoint/2010/main" val="2028867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655638"/>
            <a:ext cx="4616450" cy="3463925"/>
          </a:xfrm>
        </p:spPr>
      </p:sp>
      <p:sp>
        <p:nvSpPr>
          <p:cNvPr id="3" name="Notes Placeholder 2"/>
          <p:cNvSpPr>
            <a:spLocks noGrp="1"/>
          </p:cNvSpPr>
          <p:nvPr>
            <p:ph type="body" idx="1"/>
          </p:nvPr>
        </p:nvSpPr>
        <p:spPr>
          <a:xfrm>
            <a:off x="152400" y="4237037"/>
            <a:ext cx="6400800" cy="48006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i="0" kern="1200" noProof="0" dirty="0" smtClean="0">
                <a:solidFill>
                  <a:schemeClr val="tx1"/>
                </a:solidFill>
                <a:effectLst/>
                <a:latin typeface="+mn-lt"/>
                <a:ea typeface="+mn-ea"/>
                <a:cs typeface="+mn-cs"/>
              </a:rPr>
              <a:t>À faire une semaine avant l’emménagement dans les</a:t>
            </a:r>
            <a:r>
              <a:rPr lang="fr-CA" sz="1200" i="0" kern="1200" baseline="0" noProof="0" dirty="0" smtClean="0">
                <a:solidFill>
                  <a:schemeClr val="tx1"/>
                </a:solidFill>
                <a:effectLst/>
                <a:latin typeface="+mn-lt"/>
                <a:ea typeface="+mn-ea"/>
                <a:cs typeface="+mn-cs"/>
              </a:rPr>
              <a:t> nouvelles installations ou la nouvelle zone </a:t>
            </a:r>
            <a:r>
              <a:rPr lang="fr-CA" sz="1200" i="0" kern="1200" noProof="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i="1" kern="1200" noProof="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i="0" kern="1200" noProof="0" dirty="0" smtClean="0">
                <a:solidFill>
                  <a:schemeClr val="tx1"/>
                </a:solidFill>
                <a:effectLst/>
                <a:latin typeface="+mn-lt"/>
                <a:ea typeface="+mn-ea"/>
                <a:cs typeface="+mn-cs"/>
              </a:rPr>
              <a:t>Évaluer les systèmes</a:t>
            </a:r>
            <a:r>
              <a:rPr lang="fr-CA" sz="1200" i="0" kern="1200" baseline="0" noProof="0" dirty="0" smtClean="0">
                <a:solidFill>
                  <a:schemeClr val="tx1"/>
                </a:solidFill>
                <a:effectLst/>
                <a:latin typeface="+mn-lt"/>
                <a:ea typeface="+mn-ea"/>
                <a:cs typeface="+mn-cs"/>
              </a:rPr>
              <a:t> de chauffage, ventilation et climatisation (CVC) dans certaines zones :</a:t>
            </a:r>
            <a:endParaRPr lang="fr-CA" sz="1200" i="0" kern="1200" noProof="0" dirty="0" smtClean="0">
              <a:solidFill>
                <a:schemeClr val="tx1"/>
              </a:solidFill>
              <a:effectLst/>
              <a:latin typeface="+mn-lt"/>
              <a:ea typeface="+mn-ea"/>
              <a:cs typeface="+mn-cs"/>
            </a:endParaRPr>
          </a:p>
          <a:p>
            <a:pPr marL="171450" indent="-171450">
              <a:buFont typeface="Arial" panose="020B0604020202020204" pitchFamily="34" charset="0"/>
              <a:buChar char="•"/>
            </a:pPr>
            <a:r>
              <a:rPr lang="fr-CA" baseline="0" noProof="0" dirty="0" smtClean="0"/>
              <a:t>Blocs opératoires et salles de cardiologie interventionnelle. Il faut effectuer d’autres tests dans ces zones pour confirmer que le débit d’air est approprié autour du lit du bloc opératoire. Confirmer que le flux laminaire, le flux uniforme et les rideaux d’air des systèmes CVC sont conformes aux spécifications du projet.</a:t>
            </a:r>
          </a:p>
          <a:p>
            <a:pPr marL="171450" indent="-171450">
              <a:buFont typeface="Arial" panose="020B0604020202020204" pitchFamily="34" charset="0"/>
              <a:buChar char="•"/>
            </a:pPr>
            <a:r>
              <a:rPr lang="fr-CA" baseline="0" noProof="0" dirty="0" smtClean="0"/>
              <a:t>Il faut vérifier la pression dans les chambres d’isolement des infections transmises par voie aérienne, les salles de bronchoscopie et les chambres d’isolement protecteur pour savoir si les paramètres de ventilation sont respectés en ce qui a trait aux éléments </a:t>
            </a:r>
            <a:br>
              <a:rPr lang="fr-CA" baseline="0" noProof="0" dirty="0" smtClean="0"/>
            </a:br>
            <a:r>
              <a:rPr lang="fr-CA" baseline="0" noProof="0" dirty="0" smtClean="0"/>
              <a:t>suivants :</a:t>
            </a:r>
          </a:p>
          <a:p>
            <a:pPr marL="685800" lvl="1" indent="-228600">
              <a:buFont typeface="+mj-lt"/>
              <a:buAutoNum type="alphaLcParenR"/>
            </a:pPr>
            <a:r>
              <a:rPr lang="fr-CA" baseline="0" noProof="0" dirty="0" smtClean="0"/>
              <a:t>Volume d’air</a:t>
            </a:r>
          </a:p>
          <a:p>
            <a:pPr marL="685800" lvl="1" indent="-228600">
              <a:buFont typeface="+mj-lt"/>
              <a:buAutoNum type="alphaLcParenR"/>
            </a:pPr>
            <a:r>
              <a:rPr lang="fr-CA" baseline="0" noProof="0" dirty="0" smtClean="0"/>
              <a:t>Pressurisation relative et différences de pression</a:t>
            </a:r>
          </a:p>
          <a:p>
            <a:pPr marL="685800" lvl="1" indent="-228600">
              <a:buFont typeface="+mj-lt"/>
              <a:buAutoNum type="alphaLcParenR"/>
            </a:pPr>
            <a:r>
              <a:rPr lang="fr-CA" baseline="0" noProof="0" dirty="0" smtClean="0"/>
              <a:t>Débit et changements d’air par heure</a:t>
            </a:r>
          </a:p>
          <a:p>
            <a:endParaRPr lang="fr-CA" baseline="0" noProof="0" dirty="0" smtClean="0"/>
          </a:p>
          <a:p>
            <a:r>
              <a:rPr lang="fr-CA" baseline="0" noProof="0" dirty="0" smtClean="0"/>
              <a:t>Une semaine avant l’occupation des lieux, vérifier le fonctionnement du ventilateur d’extraction redondant afin de s’assurer que les registres fonctionnent au moment voulu pour maintenir une pression négative constante, que le ventilateur secondaire est en marche avant l’arrêt du ventilateur principal, que l’état des chambres d’isolement est surveillé durant le changement et que toutes les alarmes sont en état de fonctionner. Demander à l’entrepreneur une preuve objective</a:t>
            </a:r>
            <a:r>
              <a:rPr lang="fr-CA" noProof="0" dirty="0" smtClean="0"/>
              <a:t> du bon fonctionnement du</a:t>
            </a:r>
            <a:r>
              <a:rPr lang="fr-CA" baseline="0" noProof="0" dirty="0" smtClean="0"/>
              <a:t> système CVC pour</a:t>
            </a:r>
            <a:r>
              <a:rPr lang="fr-CA" noProof="0" dirty="0" smtClean="0"/>
              <a:t> démontrer, </a:t>
            </a:r>
            <a:r>
              <a:rPr lang="fr-CA" baseline="0" noProof="0" dirty="0" smtClean="0"/>
              <a:t>par exemple, qu’il renouvelle et filtre l’air comme il se doit</a:t>
            </a:r>
            <a:r>
              <a:rPr lang="fr-CA" i="0" noProof="0" dirty="0" smtClean="0"/>
              <a:t>.</a:t>
            </a:r>
          </a:p>
          <a:p>
            <a:endParaRPr lang="fr-CA" noProof="0" dirty="0" smtClean="0"/>
          </a:p>
          <a:p>
            <a:r>
              <a:rPr lang="fr-CA" noProof="0" dirty="0" smtClean="0"/>
              <a:t>Vérifier le bon</a:t>
            </a:r>
            <a:r>
              <a:rPr lang="fr-CA" baseline="0" noProof="0" dirty="0" smtClean="0"/>
              <a:t> fonctionnement des hottes à flux laminaire et s’assurer qu’elles sont conformes aux spécifications du fabricant</a:t>
            </a:r>
            <a:r>
              <a:rPr lang="fr-CA" noProof="0" dirty="0" smtClean="0"/>
              <a:t>. S’assurer qu’on a conclu un contrat d’entretien</a:t>
            </a:r>
            <a:r>
              <a:rPr lang="fr-CA" baseline="0" noProof="0" dirty="0" smtClean="0"/>
              <a:t> et que des tests sont effectués</a:t>
            </a:r>
            <a:r>
              <a:rPr lang="fr-CA" noProof="0" dirty="0" smtClean="0"/>
              <a:t>.</a:t>
            </a:r>
            <a:endParaRPr lang="fr-CA" noProof="0" dirty="0"/>
          </a:p>
        </p:txBody>
      </p:sp>
      <p:sp>
        <p:nvSpPr>
          <p:cNvPr id="4" name="Slide Number Placeholder 3"/>
          <p:cNvSpPr>
            <a:spLocks noGrp="1"/>
          </p:cNvSpPr>
          <p:nvPr>
            <p:ph type="sldNum" sz="quarter" idx="10"/>
          </p:nvPr>
        </p:nvSpPr>
        <p:spPr/>
        <p:txBody>
          <a:bodyPr/>
          <a:lstStyle/>
          <a:p>
            <a:fld id="{7A4E544D-D11E-42C2-B93D-BC1DA3176FA4}" type="slidenum">
              <a:rPr lang="en-US" smtClean="0"/>
              <a:t>7</a:t>
            </a:fld>
            <a:endParaRPr lang="en-US" dirty="0"/>
          </a:p>
        </p:txBody>
      </p:sp>
    </p:spTree>
    <p:extLst>
      <p:ext uri="{BB962C8B-B14F-4D97-AF65-F5344CB8AC3E}">
        <p14:creationId xmlns:p14="http://schemas.microsoft.com/office/powerpoint/2010/main" val="514637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smtClean="0"/>
              <a:t>Une semaine avant l’occupation des lieux</a:t>
            </a:r>
            <a:r>
              <a:rPr lang="fr-CA" baseline="0" noProof="0" dirty="0" smtClean="0"/>
              <a:t> </a:t>
            </a:r>
            <a:r>
              <a:rPr lang="fr-CA" noProof="0" dirty="0" smtClean="0"/>
              <a:t>:</a:t>
            </a:r>
          </a:p>
          <a:p>
            <a:endParaRPr lang="fr-CA" noProof="0" dirty="0" smtClean="0"/>
          </a:p>
          <a:p>
            <a:pPr marL="171450" indent="-171450">
              <a:buFont typeface="Arial" panose="020B0604020202020204" pitchFamily="34" charset="0"/>
              <a:buChar char="•"/>
            </a:pPr>
            <a:r>
              <a:rPr lang="fr-CA" noProof="0" dirty="0" smtClean="0"/>
              <a:t>Confirmer qu’il n’y a pas d’aérateur sur les robinets désignés.</a:t>
            </a:r>
          </a:p>
          <a:p>
            <a:pPr marL="171450" indent="-171450">
              <a:buFont typeface="Arial" panose="020B0604020202020204" pitchFamily="34" charset="0"/>
              <a:buChar char="•"/>
            </a:pPr>
            <a:r>
              <a:rPr lang="fr-CA" noProof="0" dirty="0" smtClean="0"/>
              <a:t>S’assurer que les entrepreneurs ont enlevé les débris, la poussière</a:t>
            </a:r>
            <a:r>
              <a:rPr lang="fr-CA" baseline="0" noProof="0" dirty="0" smtClean="0"/>
              <a:t> et les particules et nettoyé la zone.</a:t>
            </a:r>
            <a:endParaRPr lang="fr-CA" noProof="0" dirty="0" smtClean="0"/>
          </a:p>
          <a:p>
            <a:pPr marL="171450" indent="-171450">
              <a:buFont typeface="Arial" panose="020B0604020202020204" pitchFamily="34" charset="0"/>
              <a:buChar char="•"/>
            </a:pPr>
            <a:r>
              <a:rPr lang="fr-CA" noProof="0" dirty="0" smtClean="0"/>
              <a:t>S’assurer que le service de l’entretien a fait</a:t>
            </a:r>
            <a:r>
              <a:rPr lang="fr-CA" baseline="0" noProof="0" dirty="0" smtClean="0"/>
              <a:t> un autre nettoyage et procédé à la désinfection de la zone</a:t>
            </a:r>
            <a:r>
              <a:rPr lang="fr-CA" noProof="0" dirty="0" smtClean="0"/>
              <a:t>,</a:t>
            </a:r>
            <a:r>
              <a:rPr lang="fr-CA" baseline="0" noProof="0" dirty="0" smtClean="0"/>
              <a:t> et que celle-ci a été inspectée et approuvée par les responsables en</a:t>
            </a:r>
            <a:r>
              <a:rPr lang="fr-CA" noProof="0" dirty="0" smtClean="0"/>
              <a:t> </a:t>
            </a:r>
            <a:r>
              <a:rPr lang="fr-CA" baseline="0" noProof="0" dirty="0" smtClean="0"/>
              <a:t>PCI.</a:t>
            </a:r>
            <a:endParaRPr lang="fr-CA" noProof="0" dirty="0" smtClean="0"/>
          </a:p>
          <a:p>
            <a:pPr marL="171450" indent="-171450">
              <a:buFont typeface="Arial" panose="020B0604020202020204" pitchFamily="34" charset="0"/>
              <a:buChar char="•"/>
            </a:pPr>
            <a:r>
              <a:rPr lang="fr-CA" noProof="0" dirty="0" smtClean="0"/>
              <a:t>Vérifier que les distributrices de produits d’hygiène</a:t>
            </a:r>
            <a:r>
              <a:rPr lang="fr-CA" baseline="0" noProof="0" dirty="0" smtClean="0"/>
              <a:t> des mains sont remplies, qu’elles fonctionnent bien</a:t>
            </a:r>
            <a:r>
              <a:rPr lang="fr-CA" noProof="0" dirty="0" smtClean="0"/>
              <a:t> et ont été installées dans un endroit</a:t>
            </a:r>
            <a:r>
              <a:rPr lang="fr-CA" baseline="0" noProof="0" dirty="0" smtClean="0"/>
              <a:t> commode pour les utilisateurs</a:t>
            </a:r>
            <a:r>
              <a:rPr lang="fr-CA" noProof="0" dirty="0" smtClean="0"/>
              <a:t>. </a:t>
            </a:r>
          </a:p>
          <a:p>
            <a:pPr marL="171450" indent="-171450">
              <a:buFont typeface="Arial" panose="020B0604020202020204" pitchFamily="34" charset="0"/>
              <a:buChar char="•"/>
            </a:pPr>
            <a:r>
              <a:rPr lang="fr-CA" noProof="0" dirty="0" smtClean="0"/>
              <a:t>S’assurer que le programme homologué de protection et de gestion antiparasitaire </a:t>
            </a:r>
            <a:r>
              <a:rPr lang="fr-CA" baseline="0" noProof="0" dirty="0" smtClean="0"/>
              <a:t>est en place et a été vérifié.</a:t>
            </a:r>
            <a:endParaRPr lang="fr-CA" noProof="0" dirty="0" smtClean="0"/>
          </a:p>
          <a:p>
            <a:endParaRPr lang="fr-CA" noProof="0" dirty="0"/>
          </a:p>
        </p:txBody>
      </p:sp>
      <p:sp>
        <p:nvSpPr>
          <p:cNvPr id="4" name="Slide Number Placeholder 3"/>
          <p:cNvSpPr>
            <a:spLocks noGrp="1"/>
          </p:cNvSpPr>
          <p:nvPr>
            <p:ph type="sldNum" sz="quarter" idx="10"/>
          </p:nvPr>
        </p:nvSpPr>
        <p:spPr/>
        <p:txBody>
          <a:bodyPr/>
          <a:lstStyle/>
          <a:p>
            <a:fld id="{7A4E544D-D11E-42C2-B93D-BC1DA3176FA4}" type="slidenum">
              <a:rPr lang="en-US" smtClean="0"/>
              <a:t>8</a:t>
            </a:fld>
            <a:endParaRPr lang="en-US" dirty="0"/>
          </a:p>
        </p:txBody>
      </p:sp>
    </p:spTree>
    <p:extLst>
      <p:ext uri="{BB962C8B-B14F-4D97-AF65-F5344CB8AC3E}">
        <p14:creationId xmlns:p14="http://schemas.microsoft.com/office/powerpoint/2010/main" val="942035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noProof="0" dirty="0" smtClean="0"/>
          </a:p>
          <a:p>
            <a:r>
              <a:rPr lang="fr-CA" noProof="0" dirty="0" smtClean="0"/>
              <a:t>Dans le domaine de la construction, une lacune s’entend</a:t>
            </a:r>
            <a:r>
              <a:rPr lang="fr-CA" baseline="0" noProof="0" dirty="0" smtClean="0"/>
              <a:t> d’un élément ou d’un état inférieur aux normes ou qui ne répond pas aux exigences minimales définies dans les spécifications ou les plans fonctionnels</a:t>
            </a:r>
            <a:r>
              <a:rPr lang="fr-CA" noProof="0" dirty="0" smtClean="0"/>
              <a:t>.</a:t>
            </a:r>
          </a:p>
          <a:p>
            <a:endParaRPr lang="fr-CA" noProof="0" dirty="0" smtClean="0"/>
          </a:p>
          <a:p>
            <a:r>
              <a:rPr lang="fr-CA" noProof="0" dirty="0" smtClean="0"/>
              <a:t>Lorsque des lacunes sont identifiées dans la liste de contrôle</a:t>
            </a:r>
            <a:r>
              <a:rPr lang="fr-CA" baseline="0" noProof="0" dirty="0" smtClean="0"/>
              <a:t> de la mise en service, l’équipe du projet d’immobilisations les passe en revue avec les intervenants concernés afin de trouver des mesures correctives. La liste est ensuite remise à l’entrepreneur</a:t>
            </a:r>
            <a:r>
              <a:rPr lang="fr-CA" noProof="0" dirty="0" smtClean="0"/>
              <a:t>. </a:t>
            </a:r>
          </a:p>
          <a:p>
            <a:endParaRPr lang="fr-CA" noProof="0" dirty="0" smtClean="0"/>
          </a:p>
          <a:p>
            <a:r>
              <a:rPr lang="fr-CA" noProof="0" dirty="0" smtClean="0"/>
              <a:t>Lorsque tous les éléments de la liste de contrôle</a:t>
            </a:r>
            <a:r>
              <a:rPr lang="fr-CA" baseline="0" noProof="0" dirty="0" smtClean="0"/>
              <a:t> </a:t>
            </a:r>
            <a:r>
              <a:rPr lang="fr-CA" dirty="0"/>
              <a:t>ont été vérifiés et </a:t>
            </a:r>
            <a:r>
              <a:rPr lang="fr-CA" dirty="0" smtClean="0"/>
              <a:t>que </a:t>
            </a:r>
            <a:r>
              <a:rPr lang="fr-CA" baseline="0" noProof="0" dirty="0" smtClean="0"/>
              <a:t>toutes les lacunes ont été corrigées, le consultant ou le PPI doit procéder à une inspection</a:t>
            </a:r>
            <a:r>
              <a:rPr lang="fr-CA" noProof="0" dirty="0" smtClean="0"/>
              <a:t>. </a:t>
            </a:r>
          </a:p>
          <a:p>
            <a:endParaRPr lang="fr-CA" noProof="0" dirty="0" smtClean="0"/>
          </a:p>
          <a:p>
            <a:r>
              <a:rPr lang="fr-CA" noProof="0" dirty="0" smtClean="0"/>
              <a:t>Il faut procéder à des inspections exhaustives pour confirmer que tous les éléments de la liste de contrôle sont satisfaisants.</a:t>
            </a:r>
          </a:p>
          <a:p>
            <a:endParaRPr lang="fr-CA" noProof="0" dirty="0" smtClean="0"/>
          </a:p>
          <a:p>
            <a:endParaRPr lang="fr-CA" noProof="0" dirty="0"/>
          </a:p>
        </p:txBody>
      </p:sp>
      <p:sp>
        <p:nvSpPr>
          <p:cNvPr id="4" name="Slide Number Placeholder 3"/>
          <p:cNvSpPr>
            <a:spLocks noGrp="1"/>
          </p:cNvSpPr>
          <p:nvPr>
            <p:ph type="sldNum" sz="quarter" idx="10"/>
          </p:nvPr>
        </p:nvSpPr>
        <p:spPr/>
        <p:txBody>
          <a:bodyPr/>
          <a:lstStyle/>
          <a:p>
            <a:fld id="{7A4E544D-D11E-42C2-B93D-BC1DA3176FA4}" type="slidenum">
              <a:rPr lang="en-US" smtClean="0"/>
              <a:t>9</a:t>
            </a:fld>
            <a:endParaRPr lang="en-US" dirty="0"/>
          </a:p>
        </p:txBody>
      </p:sp>
    </p:spTree>
    <p:extLst>
      <p:ext uri="{BB962C8B-B14F-4D97-AF65-F5344CB8AC3E}">
        <p14:creationId xmlns:p14="http://schemas.microsoft.com/office/powerpoint/2010/main" val="2001133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399" y="1828800"/>
            <a:ext cx="5486400" cy="1165225"/>
          </a:xfrm>
        </p:spPr>
        <p:txBody>
          <a:bodyPr anchor="b"/>
          <a:lstStyle/>
          <a:p>
            <a:r>
              <a:rPr lang="en-US" dirty="0" smtClean="0"/>
              <a:t>Click to edit Master title style</a:t>
            </a:r>
            <a:endParaRPr lang="en-US" dirty="0"/>
          </a:p>
        </p:txBody>
      </p:sp>
      <p:sp>
        <p:nvSpPr>
          <p:cNvPr id="3" name="Subtitle 2"/>
          <p:cNvSpPr>
            <a:spLocks noGrp="1"/>
          </p:cNvSpPr>
          <p:nvPr>
            <p:ph type="subTitle" idx="1"/>
          </p:nvPr>
        </p:nvSpPr>
        <p:spPr>
          <a:xfrm>
            <a:off x="533399" y="3048000"/>
            <a:ext cx="4567555" cy="9144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9AB3B8D-05AE-4804-BBBA-88A6EE799CC0}" type="datetime1">
              <a:rPr lang="en-US" smtClean="0"/>
              <a:t>7/8/2016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7E4929-6676-4E33-9258-CADBEA89F675}" type="slidenum">
              <a:rPr lang="en-US" smtClean="0"/>
              <a:t>‹#›</a:t>
            </a:fld>
            <a:endParaRPr lang="en-US" dirty="0"/>
          </a:p>
        </p:txBody>
      </p:sp>
      <p:pic>
        <p:nvPicPr>
          <p:cNvPr id="7" name="Picture 2" descr="Logo de Santé publique Ontario" title="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2971799" cy="77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Logo de l'Agence de protection et de promotion de la santé" title="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96200" y="5562600"/>
            <a:ext cx="1240972" cy="82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83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1143000"/>
            <a:ext cx="70104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676400" y="1752600"/>
            <a:ext cx="7010400" cy="1143000"/>
          </a:xfrm>
        </p:spPr>
        <p:txBody>
          <a:bodyPr>
            <a:normAutofit/>
          </a:bodyPr>
          <a:lstStyle>
            <a:lvl1pPr>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fld id="{6C5C82CA-7EC5-49B2-9A7C-1CE98B6D6D90}" type="datetime1">
              <a:rPr lang="en-US" smtClean="0"/>
              <a:t>7/8/2016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7E4929-6676-4E33-9258-CADBEA89F675}" type="slidenum">
              <a:rPr lang="en-US" smtClean="0"/>
              <a:t>‹#›</a:t>
            </a:fld>
            <a:endParaRPr lang="en-US" dirty="0"/>
          </a:p>
        </p:txBody>
      </p:sp>
      <p:sp>
        <p:nvSpPr>
          <p:cNvPr id="8" name="Chart Placeholder 7"/>
          <p:cNvSpPr>
            <a:spLocks noGrp="1"/>
          </p:cNvSpPr>
          <p:nvPr>
            <p:ph type="chart" sz="quarter" idx="13"/>
          </p:nvPr>
        </p:nvSpPr>
        <p:spPr>
          <a:xfrm>
            <a:off x="1676400" y="2971800"/>
            <a:ext cx="7010400" cy="3352800"/>
          </a:xfrm>
        </p:spPr>
        <p:txBody>
          <a:bodyPr/>
          <a:lstStyle/>
          <a:p>
            <a:endParaRPr lang="en-US" dirty="0"/>
          </a:p>
        </p:txBody>
      </p:sp>
      <p:sp>
        <p:nvSpPr>
          <p:cNvPr id="10" name="Text Placeholder 9"/>
          <p:cNvSpPr>
            <a:spLocks noGrp="1"/>
          </p:cNvSpPr>
          <p:nvPr>
            <p:ph type="body" sz="quarter" idx="14" hasCustomPrompt="1"/>
          </p:nvPr>
        </p:nvSpPr>
        <p:spPr>
          <a:xfrm>
            <a:off x="228600" y="1143000"/>
            <a:ext cx="1338944" cy="533400"/>
          </a:xfrm>
        </p:spPr>
        <p:txBody>
          <a:bodyPr lIns="0" tIns="0" rIns="0" bIns="0" anchor="ctr">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dirty="0" smtClean="0"/>
              <a:t>CHART LABEL HERE</a:t>
            </a:r>
            <a:endParaRPr lang="en-US" dirty="0"/>
          </a:p>
        </p:txBody>
      </p:sp>
    </p:spTree>
    <p:extLst>
      <p:ext uri="{BB962C8B-B14F-4D97-AF65-F5344CB8AC3E}">
        <p14:creationId xmlns:p14="http://schemas.microsoft.com/office/powerpoint/2010/main" val="156993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Chart_Al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67818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2514600" cy="4572000"/>
          </a:xfrm>
        </p:spPr>
        <p:txBody>
          <a:bodyPr>
            <a:normAutofit/>
          </a:bodyPr>
          <a:lstStyle>
            <a:lvl1pPr marL="228600" indent="-228600">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fld id="{3D13FE89-CF28-496B-A162-61394B33FF58}" type="datetime1">
              <a:rPr lang="en-US" smtClean="0"/>
              <a:t>7/8/2016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7E4929-6676-4E33-9258-CADBEA89F675}" type="slidenum">
              <a:rPr lang="en-US" smtClean="0"/>
              <a:t>‹#›</a:t>
            </a:fld>
            <a:endParaRPr lang="en-US" dirty="0"/>
          </a:p>
        </p:txBody>
      </p:sp>
      <p:sp>
        <p:nvSpPr>
          <p:cNvPr id="10" name="Text Placeholder 9"/>
          <p:cNvSpPr>
            <a:spLocks noGrp="1"/>
          </p:cNvSpPr>
          <p:nvPr>
            <p:ph type="body" sz="quarter" idx="14" hasCustomPrompt="1"/>
          </p:nvPr>
        </p:nvSpPr>
        <p:spPr>
          <a:xfrm>
            <a:off x="7315200" y="1143000"/>
            <a:ext cx="1371600" cy="533400"/>
          </a:xfrm>
        </p:spPr>
        <p:txBody>
          <a:bodyPr lIns="0" tIns="0" rIns="0" bIns="0" anchor="b">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dirty="0" smtClean="0"/>
              <a:t>CHART LABEL HERE</a:t>
            </a:r>
            <a:endParaRPr lang="en-US" dirty="0"/>
          </a:p>
        </p:txBody>
      </p:sp>
      <p:sp>
        <p:nvSpPr>
          <p:cNvPr id="8" name="Chart Placeholder 7"/>
          <p:cNvSpPr>
            <a:spLocks noGrp="1"/>
          </p:cNvSpPr>
          <p:nvPr>
            <p:ph type="chart" sz="quarter" idx="16"/>
          </p:nvPr>
        </p:nvSpPr>
        <p:spPr>
          <a:xfrm>
            <a:off x="3048000" y="1752600"/>
            <a:ext cx="5638800" cy="4572000"/>
          </a:xfrm>
        </p:spPr>
        <p:txBody>
          <a:bodyPr/>
          <a:lstStyle/>
          <a:p>
            <a:endParaRPr lang="en-US" dirty="0"/>
          </a:p>
        </p:txBody>
      </p:sp>
    </p:spTree>
    <p:extLst>
      <p:ext uri="{BB962C8B-B14F-4D97-AF65-F5344CB8AC3E}">
        <p14:creationId xmlns:p14="http://schemas.microsoft.com/office/powerpoint/2010/main" val="405771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with Table">
    <p:spTree>
      <p:nvGrpSpPr>
        <p:cNvPr id="1" name=""/>
        <p:cNvGrpSpPr/>
        <p:nvPr/>
      </p:nvGrpSpPr>
      <p:grpSpPr>
        <a:xfrm>
          <a:off x="0" y="0"/>
          <a:ext cx="0" cy="0"/>
          <a:chOff x="0" y="0"/>
          <a:chExt cx="0" cy="0"/>
        </a:xfrm>
      </p:grpSpPr>
      <p:sp>
        <p:nvSpPr>
          <p:cNvPr id="9" name="Table Placeholder 8"/>
          <p:cNvSpPr>
            <a:spLocks noGrp="1"/>
          </p:cNvSpPr>
          <p:nvPr>
            <p:ph type="tbl" sz="quarter" idx="15"/>
          </p:nvPr>
        </p:nvSpPr>
        <p:spPr>
          <a:xfrm>
            <a:off x="1752600" y="2971800"/>
            <a:ext cx="6934200" cy="3352800"/>
          </a:xfrm>
        </p:spPr>
        <p:txBody>
          <a:bodyPr/>
          <a:lstStyle/>
          <a:p>
            <a:endParaRPr lang="en-US" dirty="0"/>
          </a:p>
        </p:txBody>
      </p:sp>
      <p:sp>
        <p:nvSpPr>
          <p:cNvPr id="2" name="Title 1"/>
          <p:cNvSpPr>
            <a:spLocks noGrp="1"/>
          </p:cNvSpPr>
          <p:nvPr>
            <p:ph type="title"/>
          </p:nvPr>
        </p:nvSpPr>
        <p:spPr>
          <a:xfrm>
            <a:off x="457200" y="1143000"/>
            <a:ext cx="82296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1143000"/>
          </a:xfrm>
        </p:spPr>
        <p:txBody>
          <a:bodyPr>
            <a:normAutofit/>
          </a:bodyPr>
          <a:lstStyle>
            <a:lvl1pPr>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fld id="{CAF2694C-5D56-49DF-A852-467C23AADFCE}" type="datetime1">
              <a:rPr lang="en-US" smtClean="0"/>
              <a:t>7/8/2016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7E4929-6676-4E33-9258-CADBEA89F675}" type="slidenum">
              <a:rPr lang="en-US" smtClean="0"/>
              <a:t>‹#›</a:t>
            </a:fld>
            <a:endParaRPr lang="en-US" dirty="0"/>
          </a:p>
        </p:txBody>
      </p:sp>
      <p:sp>
        <p:nvSpPr>
          <p:cNvPr id="10" name="Text Placeholder 9"/>
          <p:cNvSpPr>
            <a:spLocks noGrp="1"/>
          </p:cNvSpPr>
          <p:nvPr>
            <p:ph type="body" sz="quarter" idx="14" hasCustomPrompt="1"/>
          </p:nvPr>
        </p:nvSpPr>
        <p:spPr>
          <a:xfrm>
            <a:off x="457200" y="2971800"/>
            <a:ext cx="1219200" cy="533400"/>
          </a:xfrm>
        </p:spPr>
        <p:txBody>
          <a:bodyPr lIns="0" tIns="0" rIns="0" bIns="0" anchor="t">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dirty="0" smtClean="0"/>
              <a:t>TABLE LABEL HERE</a:t>
            </a:r>
            <a:endParaRPr lang="en-US" dirty="0"/>
          </a:p>
        </p:txBody>
      </p:sp>
    </p:spTree>
    <p:extLst>
      <p:ext uri="{BB962C8B-B14F-4D97-AF65-F5344CB8AC3E}">
        <p14:creationId xmlns:p14="http://schemas.microsoft.com/office/powerpoint/2010/main" val="39483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with Table_Alt">
    <p:spTree>
      <p:nvGrpSpPr>
        <p:cNvPr id="1" name=""/>
        <p:cNvGrpSpPr/>
        <p:nvPr/>
      </p:nvGrpSpPr>
      <p:grpSpPr>
        <a:xfrm>
          <a:off x="0" y="0"/>
          <a:ext cx="0" cy="0"/>
          <a:chOff x="0" y="0"/>
          <a:chExt cx="0" cy="0"/>
        </a:xfrm>
      </p:grpSpPr>
      <p:sp>
        <p:nvSpPr>
          <p:cNvPr id="9" name="Table Placeholder 8"/>
          <p:cNvSpPr>
            <a:spLocks noGrp="1"/>
          </p:cNvSpPr>
          <p:nvPr>
            <p:ph type="tbl" sz="quarter" idx="15"/>
          </p:nvPr>
        </p:nvSpPr>
        <p:spPr>
          <a:xfrm>
            <a:off x="3048000" y="1752600"/>
            <a:ext cx="5638800" cy="4572000"/>
          </a:xfrm>
        </p:spPr>
        <p:txBody>
          <a:bodyPr/>
          <a:lstStyle/>
          <a:p>
            <a:endParaRPr lang="en-US" dirty="0"/>
          </a:p>
        </p:txBody>
      </p:sp>
      <p:sp>
        <p:nvSpPr>
          <p:cNvPr id="2" name="Title 1"/>
          <p:cNvSpPr>
            <a:spLocks noGrp="1"/>
          </p:cNvSpPr>
          <p:nvPr>
            <p:ph type="title"/>
          </p:nvPr>
        </p:nvSpPr>
        <p:spPr>
          <a:xfrm>
            <a:off x="457200" y="1143000"/>
            <a:ext cx="67818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2514600" cy="4572000"/>
          </a:xfrm>
        </p:spPr>
        <p:txBody>
          <a:bodyPr>
            <a:normAutofit/>
          </a:bodyPr>
          <a:lstStyle>
            <a:lvl1pPr marL="228600" indent="-228600">
              <a:spcBef>
                <a:spcPts val="600"/>
              </a:spcBef>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fld id="{96BC397B-4793-4E4A-93A6-BAE4852304BF}" type="datetime1">
              <a:rPr lang="en-US" smtClean="0"/>
              <a:t>7/8/2016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7E4929-6676-4E33-9258-CADBEA89F675}" type="slidenum">
              <a:rPr lang="en-US" smtClean="0"/>
              <a:t>‹#›</a:t>
            </a:fld>
            <a:endParaRPr lang="en-US" dirty="0"/>
          </a:p>
        </p:txBody>
      </p:sp>
      <p:sp>
        <p:nvSpPr>
          <p:cNvPr id="10" name="Text Placeholder 9"/>
          <p:cNvSpPr>
            <a:spLocks noGrp="1"/>
          </p:cNvSpPr>
          <p:nvPr>
            <p:ph type="body" sz="quarter" idx="14" hasCustomPrompt="1"/>
          </p:nvPr>
        </p:nvSpPr>
        <p:spPr>
          <a:xfrm>
            <a:off x="7315200" y="1143000"/>
            <a:ext cx="1371600" cy="533400"/>
          </a:xfrm>
        </p:spPr>
        <p:txBody>
          <a:bodyPr lIns="0" tIns="0" rIns="0" bIns="0" anchor="b">
            <a:noAutofit/>
          </a:bodyPr>
          <a:lstStyle>
            <a:lvl1pPr marL="0" indent="0" algn="r">
              <a:buNone/>
              <a:defRPr sz="1200" cap="all" baseline="0">
                <a:solidFill>
                  <a:schemeClr val="tx1">
                    <a:lumMod val="50000"/>
                    <a:lumOff val="50000"/>
                  </a:schemeClr>
                </a:solidFill>
              </a:defRPr>
            </a:lvl1pPr>
            <a:lvl2pPr marL="349250" indent="0">
              <a:buNone/>
              <a:defRPr sz="900" cap="all" baseline="0"/>
            </a:lvl2pPr>
            <a:lvl3pPr marL="804863" indent="0">
              <a:buNone/>
              <a:defRPr sz="800" cap="all" baseline="0"/>
            </a:lvl3pPr>
            <a:lvl4pPr marL="1262063" indent="0">
              <a:buNone/>
              <a:defRPr sz="700" cap="all" baseline="0"/>
            </a:lvl4pPr>
            <a:lvl5pPr marL="1719263" indent="0">
              <a:buNone/>
              <a:defRPr sz="700" cap="all" baseline="0"/>
            </a:lvl5pPr>
          </a:lstStyle>
          <a:p>
            <a:pPr lvl="0"/>
            <a:r>
              <a:rPr lang="en-US" dirty="0" smtClean="0"/>
              <a:t>TABLE LABEL HERE</a:t>
            </a:r>
            <a:endParaRPr lang="en-US" dirty="0"/>
          </a:p>
        </p:txBody>
      </p:sp>
    </p:spTree>
    <p:extLst>
      <p:ext uri="{BB962C8B-B14F-4D97-AF65-F5344CB8AC3E}">
        <p14:creationId xmlns:p14="http://schemas.microsoft.com/office/powerpoint/2010/main" val="421627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19200"/>
            <a:ext cx="5111750" cy="510540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14600"/>
            <a:ext cx="3008313" cy="381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0BA58D-5AD6-43D0-A6F4-F81593F16985}" type="datetime1">
              <a:rPr lang="en-US" smtClean="0"/>
              <a:t>7/8/2016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7E4929-6676-4E33-9258-CADBEA89F675}" type="slidenum">
              <a:rPr lang="en-US" smtClean="0"/>
              <a:t>‹#›</a:t>
            </a:fld>
            <a:endParaRPr lang="en-US" dirty="0"/>
          </a:p>
        </p:txBody>
      </p:sp>
    </p:spTree>
    <p:extLst>
      <p:ext uri="{BB962C8B-B14F-4D97-AF65-F5344CB8AC3E}">
        <p14:creationId xmlns:p14="http://schemas.microsoft.com/office/powerpoint/2010/main" val="368535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43001"/>
            <a:ext cx="5486400" cy="35845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069474-4006-4D5C-B937-EAFF15133E79}" type="datetime1">
              <a:rPr lang="en-US" smtClean="0"/>
              <a:t>7/8/2016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7E4929-6676-4E33-9258-CADBEA89F675}" type="slidenum">
              <a:rPr lang="en-US" smtClean="0"/>
              <a:t>‹#›</a:t>
            </a:fld>
            <a:endParaRPr lang="en-US" dirty="0"/>
          </a:p>
        </p:txBody>
      </p:sp>
    </p:spTree>
    <p:extLst>
      <p:ext uri="{BB962C8B-B14F-4D97-AF65-F5344CB8AC3E}">
        <p14:creationId xmlns:p14="http://schemas.microsoft.com/office/powerpoint/2010/main" val="156755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2034FC9E-1309-4E4E-A5C2-9E38A04BC2FD}" type="datetime1">
              <a:rPr lang="en-US" smtClean="0"/>
              <a:pPr/>
              <a:t>7/8/2016</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F7E4929-6676-4E33-9258-CADBEA89F675}" type="slidenum">
              <a:rPr lang="en-US" smtClean="0"/>
              <a:pPr/>
              <a:t>‹#›</a:t>
            </a:fld>
            <a:endParaRPr lang="en-US" dirty="0"/>
          </a:p>
        </p:txBody>
      </p:sp>
    </p:spTree>
    <p:extLst>
      <p:ext uri="{BB962C8B-B14F-4D97-AF65-F5344CB8AC3E}">
        <p14:creationId xmlns:p14="http://schemas.microsoft.com/office/powerpoint/2010/main" val="223347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Top Righ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2800" y="152400"/>
            <a:ext cx="5334000" cy="838200"/>
          </a:xfrm>
        </p:spPr>
        <p:txBody>
          <a:bodyPr>
            <a:normAutofit/>
          </a:bodyPr>
          <a:lstStyle>
            <a:lvl1pPr algn="r">
              <a:defRPr sz="3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953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90E577B-04C8-464A-B759-8C6D17D83288}" type="datetime1">
              <a:rPr lang="en-US" smtClean="0"/>
              <a:t>7/8/2016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7E4929-6676-4E33-9258-CADBEA89F675}" type="slidenum">
              <a:rPr lang="en-US" smtClean="0"/>
              <a:t>‹#›</a:t>
            </a:fld>
            <a:endParaRPr lang="en-US" dirty="0"/>
          </a:p>
        </p:txBody>
      </p:sp>
    </p:spTree>
    <p:extLst>
      <p:ext uri="{BB962C8B-B14F-4D97-AF65-F5344CB8AC3E}">
        <p14:creationId xmlns:p14="http://schemas.microsoft.com/office/powerpoint/2010/main" val="172183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608F35F-002E-4965-B39F-CF66CADFEF7D}" type="datetime1">
              <a:rPr lang="en-US" smtClean="0"/>
              <a:t>7/8/2016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7E4929-6676-4E33-9258-CADBEA89F675}" type="slidenum">
              <a:rPr lang="en-US" smtClean="0"/>
              <a:t>‹#›</a:t>
            </a:fld>
            <a:endParaRPr lang="en-US" dirty="0"/>
          </a:p>
        </p:txBody>
      </p:sp>
    </p:spTree>
    <p:extLst>
      <p:ext uri="{BB962C8B-B14F-4D97-AF65-F5344CB8AC3E}">
        <p14:creationId xmlns:p14="http://schemas.microsoft.com/office/powerpoint/2010/main" val="138089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41960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41960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61EF317-FB88-4157-936A-53F514F5DCE7}" type="datetime1">
              <a:rPr lang="en-US" smtClean="0"/>
              <a:t>7/8/2016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7E4929-6676-4E33-9258-CADBEA89F675}" type="slidenum">
              <a:rPr lang="en-US" smtClean="0"/>
              <a:t>‹#›</a:t>
            </a:fld>
            <a:endParaRPr lang="en-US" dirty="0"/>
          </a:p>
        </p:txBody>
      </p:sp>
    </p:spTree>
    <p:extLst>
      <p:ext uri="{BB962C8B-B14F-4D97-AF65-F5344CB8AC3E}">
        <p14:creationId xmlns:p14="http://schemas.microsoft.com/office/powerpoint/2010/main" val="120734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05000"/>
            <a:ext cx="4040188" cy="4873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4040188" cy="3886199"/>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905000"/>
            <a:ext cx="4041775" cy="4873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886199"/>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C87FADD0-6D36-4CF4-B623-6AEE3AF07F78}" type="datetime1">
              <a:rPr lang="en-US" smtClean="0"/>
              <a:t>7/8/2016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7E4929-6676-4E33-9258-CADBEA89F675}" type="slidenum">
              <a:rPr lang="en-US" smtClean="0"/>
              <a:t>‹#›</a:t>
            </a:fld>
            <a:endParaRPr lang="en-US" dirty="0"/>
          </a:p>
        </p:txBody>
      </p:sp>
    </p:spTree>
    <p:extLst>
      <p:ext uri="{BB962C8B-B14F-4D97-AF65-F5344CB8AC3E}">
        <p14:creationId xmlns:p14="http://schemas.microsoft.com/office/powerpoint/2010/main" val="159415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DC05FE-5696-47AE-8CA6-1F0483FAC434}" type="datetime1">
              <a:rPr lang="en-US" smtClean="0"/>
              <a:t>7/8/2016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7E4929-6676-4E33-9258-CADBEA89F675}" type="slidenum">
              <a:rPr lang="en-US" smtClean="0"/>
              <a:t>‹#›</a:t>
            </a:fld>
            <a:endParaRPr lang="en-US" dirty="0"/>
          </a:p>
        </p:txBody>
      </p:sp>
    </p:spTree>
    <p:extLst>
      <p:ext uri="{BB962C8B-B14F-4D97-AF65-F5344CB8AC3E}">
        <p14:creationId xmlns:p14="http://schemas.microsoft.com/office/powerpoint/2010/main" val="388231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Top Right">
    <p:spTree>
      <p:nvGrpSpPr>
        <p:cNvPr id="1" name=""/>
        <p:cNvGrpSpPr/>
        <p:nvPr/>
      </p:nvGrpSpPr>
      <p:grpSpPr>
        <a:xfrm>
          <a:off x="0" y="0"/>
          <a:ext cx="0" cy="0"/>
          <a:chOff x="0" y="0"/>
          <a:chExt cx="0" cy="0"/>
        </a:xfrm>
      </p:grpSpPr>
      <p:sp>
        <p:nvSpPr>
          <p:cNvPr id="2" name="Title 1"/>
          <p:cNvSpPr>
            <a:spLocks noGrp="1"/>
          </p:cNvSpPr>
          <p:nvPr>
            <p:ph type="title"/>
          </p:nvPr>
        </p:nvSpPr>
        <p:spPr>
          <a:xfrm>
            <a:off x="3352800" y="152400"/>
            <a:ext cx="5334000" cy="838200"/>
          </a:xfrm>
        </p:spPr>
        <p:txBody>
          <a:bodyPr>
            <a:normAutofit/>
          </a:bodyPr>
          <a:lstStyle>
            <a:lvl1pPr algn="r">
              <a:defRPr sz="3000"/>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390E577B-04C8-464A-B759-8C6D17D83288}" type="datetime1">
              <a:rPr lang="en-US" smtClean="0"/>
              <a:t>7/8/2016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7E4929-6676-4E33-9258-CADBEA89F675}" type="slidenum">
              <a:rPr lang="en-US" smtClean="0"/>
              <a:t>‹#›</a:t>
            </a:fld>
            <a:endParaRPr lang="en-US" dirty="0"/>
          </a:p>
        </p:txBody>
      </p:sp>
    </p:spTree>
    <p:extLst>
      <p:ext uri="{BB962C8B-B14F-4D97-AF65-F5344CB8AC3E}">
        <p14:creationId xmlns:p14="http://schemas.microsoft.com/office/powerpoint/2010/main" val="99233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A6D8A-08B9-4009-86E9-ACEE153C595E}" type="datetime1">
              <a:rPr lang="en-US" smtClean="0"/>
              <a:t>7/8/2016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7E4929-6676-4E33-9258-CADBEA89F675}" type="slidenum">
              <a:rPr lang="en-US" smtClean="0"/>
              <a:t>‹#›</a:t>
            </a:fld>
            <a:endParaRPr lang="en-US" dirty="0"/>
          </a:p>
        </p:txBody>
      </p:sp>
    </p:spTree>
    <p:extLst>
      <p:ext uri="{BB962C8B-B14F-4D97-AF65-F5344CB8AC3E}">
        <p14:creationId xmlns:p14="http://schemas.microsoft.com/office/powerpoint/2010/main" val="405054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publichealthontario.ca/"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0"/>
            <a:ext cx="822960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457200" y="1905000"/>
            <a:ext cx="8229600" cy="4419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209800" y="6444344"/>
            <a:ext cx="990599" cy="234235"/>
          </a:xfrm>
          <a:prstGeom prst="rect">
            <a:avLst/>
          </a:prstGeom>
        </p:spPr>
        <p:txBody>
          <a:bodyPr vert="horz" lIns="91440" tIns="45720" rIns="91440" bIns="45720" rtlCol="0" anchor="ctr"/>
          <a:lstStyle>
            <a:lvl1pPr algn="l">
              <a:defRPr sz="1050">
                <a:solidFill>
                  <a:schemeClr val="tx1"/>
                </a:solidFill>
              </a:defRPr>
            </a:lvl1pPr>
          </a:lstStyle>
          <a:p>
            <a:fld id="{45AA47C1-41EB-433E-8E55-045F86A9F2E6}" type="datetime1">
              <a:rPr lang="en-US" smtClean="0"/>
              <a:pPr/>
              <a:t>7/8/2016</a:t>
            </a:fld>
            <a:endParaRPr lang="en-US" dirty="0"/>
          </a:p>
        </p:txBody>
      </p:sp>
      <p:sp>
        <p:nvSpPr>
          <p:cNvPr id="5" name="Footer Placeholder 4"/>
          <p:cNvSpPr>
            <a:spLocks noGrp="1"/>
          </p:cNvSpPr>
          <p:nvPr>
            <p:ph type="ftr" sz="quarter" idx="3"/>
          </p:nvPr>
        </p:nvSpPr>
        <p:spPr>
          <a:xfrm>
            <a:off x="3276600" y="6444344"/>
            <a:ext cx="4495800" cy="234235"/>
          </a:xfrm>
          <a:prstGeom prst="rect">
            <a:avLst/>
          </a:prstGeom>
        </p:spPr>
        <p:txBody>
          <a:bodyPr vert="horz" lIns="91440" tIns="45720" rIns="91440" bIns="45720" rtlCol="0" anchor="ctr"/>
          <a:lstStyle>
            <a:lvl1pPr algn="ct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7848600" y="6444344"/>
            <a:ext cx="838200" cy="234235"/>
          </a:xfrm>
          <a:prstGeom prst="rect">
            <a:avLst/>
          </a:prstGeom>
        </p:spPr>
        <p:txBody>
          <a:bodyPr vert="horz" lIns="91440" tIns="45720" rIns="91440" bIns="45720" rtlCol="0" anchor="ctr"/>
          <a:lstStyle>
            <a:lvl1pPr algn="r">
              <a:defRPr sz="1050" b="1">
                <a:solidFill>
                  <a:schemeClr val="tx1"/>
                </a:solidFill>
              </a:defRPr>
            </a:lvl1pPr>
          </a:lstStyle>
          <a:p>
            <a:fld id="{5F7E4929-6676-4E33-9258-CADBEA89F675}" type="slidenum">
              <a:rPr lang="en-US" smtClean="0"/>
              <a:pPr/>
              <a:t>‹#›</a:t>
            </a:fld>
            <a:endParaRPr lang="en-US" dirty="0"/>
          </a:p>
        </p:txBody>
      </p:sp>
      <p:pic>
        <p:nvPicPr>
          <p:cNvPr id="1026"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228600" y="228600"/>
            <a:ext cx="2971799" cy="77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ate Placeholder 3">
            <a:hlinkClick r:id="rId18"/>
          </p:cNvPr>
          <p:cNvSpPr txBox="1">
            <a:spLocks/>
          </p:cNvSpPr>
          <p:nvPr userDrawn="1"/>
        </p:nvSpPr>
        <p:spPr>
          <a:xfrm>
            <a:off x="366964" y="6438900"/>
            <a:ext cx="1461836" cy="234235"/>
          </a:xfrm>
          <a:prstGeom prst="rect">
            <a:avLst/>
          </a:prstGeom>
        </p:spPr>
        <p:txBody>
          <a:bodyPr vert="horz" lIns="91440" tIns="45720" rIns="91440" bIns="45720" rtlCol="0" anchor="ctr"/>
          <a:lstStyle>
            <a:defPPr>
              <a:defRPr lang="en-US"/>
            </a:defPPr>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PublicHealthOntario.ca</a:t>
            </a:r>
            <a:endParaRPr lang="en-US" dirty="0"/>
          </a:p>
        </p:txBody>
      </p:sp>
    </p:spTree>
    <p:extLst>
      <p:ext uri="{BB962C8B-B14F-4D97-AF65-F5344CB8AC3E}">
        <p14:creationId xmlns:p14="http://schemas.microsoft.com/office/powerpoint/2010/main" val="3675798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63" r:id="rId8"/>
    <p:sldLayoutId id="2147483655" r:id="rId9"/>
    <p:sldLayoutId id="2147483659" r:id="rId10"/>
    <p:sldLayoutId id="2147483662" r:id="rId11"/>
    <p:sldLayoutId id="2147483660" r:id="rId12"/>
    <p:sldLayoutId id="2147483661" r:id="rId13"/>
    <p:sldLayoutId id="2147483656" r:id="rId14"/>
    <p:sldLayoutId id="2147483657"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3200" b="0" kern="1200">
          <a:solidFill>
            <a:schemeClr val="tx1"/>
          </a:solidFill>
          <a:latin typeface="+mj-lt"/>
          <a:ea typeface="+mj-ea"/>
          <a:cs typeface="+mj-cs"/>
        </a:defRPr>
      </a:lvl1pPr>
    </p:titleStyle>
    <p:bodyStyle>
      <a:lvl1pPr marL="282575" indent="-282575" algn="l" defTabSz="914400" rtl="0" eaLnBrk="1" latinLnBrk="0" hangingPunct="1">
        <a:spcBef>
          <a:spcPts val="1200"/>
        </a:spcBef>
        <a:buClr>
          <a:schemeClr val="accent2"/>
        </a:buClr>
        <a:buFont typeface="Arial" pitchFamily="34" charset="0"/>
        <a:buChar char="•"/>
        <a:defRPr sz="2400" kern="1200">
          <a:solidFill>
            <a:schemeClr val="tx1"/>
          </a:solidFill>
          <a:latin typeface="+mn-lt"/>
          <a:ea typeface="+mn-ea"/>
          <a:cs typeface="+mn-cs"/>
        </a:defRPr>
      </a:lvl1pPr>
      <a:lvl2pPr marL="579438" indent="-28575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2pPr>
      <a:lvl3pPr marL="804863"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033463"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262063"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www.osha.gov/pls/oshaweb/owadisp.show_document?p_table=FEDERAL_REGISTER&amp;p_id=13717"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3.jp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533400" y="2209800"/>
            <a:ext cx="8458200" cy="685800"/>
          </a:xfrm>
        </p:spPr>
        <p:txBody>
          <a:bodyPr>
            <a:normAutofit/>
          </a:bodyPr>
          <a:lstStyle/>
          <a:p>
            <a:r>
              <a:rPr lang="fr-CA" sz="2800" b="1" dirty="0" smtClean="0"/>
              <a:t>Construction, rénovation, entretien et aménagement</a:t>
            </a:r>
            <a:endParaRPr lang="fr-CA" sz="2800" b="1" dirty="0"/>
          </a:p>
        </p:txBody>
      </p:sp>
      <p:sp>
        <p:nvSpPr>
          <p:cNvPr id="5" name="Text Box 2" descr="Commissioning phase&#10;" title="Commissioning phase"/>
          <p:cNvSpPr txBox="1">
            <a:spLocks noChangeArrowheads="1"/>
          </p:cNvSpPr>
          <p:nvPr>
            <p:custDataLst>
              <p:tags r:id="rId3"/>
            </p:custDataLst>
          </p:nvPr>
        </p:nvSpPr>
        <p:spPr bwMode="auto">
          <a:xfrm>
            <a:off x="609600" y="3048000"/>
            <a:ext cx="7620000" cy="457200"/>
          </a:xfrm>
          <a:prstGeom prst="rect">
            <a:avLst/>
          </a:prstGeom>
          <a:solidFill>
            <a:srgbClr val="477F80"/>
          </a:solidFill>
          <a:ln w="9525">
            <a:noFill/>
            <a:miter lim="800000"/>
            <a:headEnd/>
            <a:tailEnd/>
          </a:ln>
        </p:spPr>
        <p:txBody>
          <a:bodyPr rot="0" vert="horz" wrap="square" lIns="45720" tIns="0" rIns="45720" bIns="0" anchor="t" anchorCtr="0">
            <a:noAutofit/>
          </a:bodyPr>
          <a:lstStyle/>
          <a:p>
            <a:pPr algn="ctr">
              <a:spcAft>
                <a:spcPts val="0"/>
              </a:spcAft>
            </a:pPr>
            <a:r>
              <a:rPr lang="fr-CA" sz="2400" b="1" dirty="0" smtClean="0">
                <a:solidFill>
                  <a:srgbClr val="FFFFFF"/>
                </a:solidFill>
                <a:effectLst/>
                <a:latin typeface="Calibri"/>
                <a:ea typeface="Calibri"/>
                <a:cs typeface="Times New Roman"/>
              </a:rPr>
              <a:t>Étape de mise en service</a:t>
            </a:r>
            <a:endParaRPr lang="fr-CA" sz="2400" dirty="0">
              <a:effectLst/>
              <a:latin typeface="Calibri"/>
              <a:ea typeface="Calibri"/>
              <a:cs typeface="Times New Roman"/>
            </a:endParaRPr>
          </a:p>
        </p:txBody>
      </p:sp>
    </p:spTree>
    <p:custDataLst>
      <p:tags r:id="rId1"/>
    </p:custDataLst>
    <p:extLst>
      <p:ext uri="{BB962C8B-B14F-4D97-AF65-F5344CB8AC3E}">
        <p14:creationId xmlns:p14="http://schemas.microsoft.com/office/powerpoint/2010/main" val="50623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1" dirty="0"/>
              <a:t>Liste de contrôle de la mise en service</a:t>
            </a:r>
          </a:p>
        </p:txBody>
      </p:sp>
      <p:sp>
        <p:nvSpPr>
          <p:cNvPr id="3" name="Content Placeholder 2"/>
          <p:cNvSpPr>
            <a:spLocks noGrp="1"/>
          </p:cNvSpPr>
          <p:nvPr>
            <p:ph idx="1"/>
          </p:nvPr>
        </p:nvSpPr>
        <p:spPr/>
        <p:txBody>
          <a:bodyPr/>
          <a:lstStyle/>
          <a:p>
            <a:r>
              <a:rPr lang="fr-CA" dirty="0" smtClean="0"/>
              <a:t>Évaluation après l’occupation des lieux</a:t>
            </a:r>
          </a:p>
          <a:p>
            <a:r>
              <a:rPr lang="fr-CA" dirty="0" smtClean="0"/>
              <a:t>Intensifier la surveillance des IASS et faire le suivi des méthodes de prévention et de contrôle des infections</a:t>
            </a:r>
          </a:p>
          <a:p>
            <a:pPr marL="0" indent="0">
              <a:buNone/>
            </a:pPr>
            <a:endParaRPr lang="fr-CA" dirty="0"/>
          </a:p>
        </p:txBody>
      </p:sp>
      <p:sp>
        <p:nvSpPr>
          <p:cNvPr id="4" name="Slide Number Placeholder 3"/>
          <p:cNvSpPr>
            <a:spLocks noGrp="1"/>
          </p:cNvSpPr>
          <p:nvPr>
            <p:ph type="sldNum" sz="quarter" idx="12"/>
          </p:nvPr>
        </p:nvSpPr>
        <p:spPr>
          <a:xfrm>
            <a:off x="7848600" y="6444344"/>
            <a:ext cx="838200" cy="234235"/>
          </a:xfrm>
        </p:spPr>
        <p:txBody>
          <a:bodyPr/>
          <a:lstStyle/>
          <a:p>
            <a:fld id="{5F7E4929-6676-4E33-9258-CADBEA89F675}" type="slidenum">
              <a:rPr lang="fr-CA" smtClean="0"/>
              <a:pPr/>
              <a:t>10</a:t>
            </a:fld>
            <a:endParaRPr lang="fr-CA" dirty="0"/>
          </a:p>
        </p:txBody>
      </p:sp>
    </p:spTree>
    <p:extLst>
      <p:ext uri="{BB962C8B-B14F-4D97-AF65-F5344CB8AC3E}">
        <p14:creationId xmlns:p14="http://schemas.microsoft.com/office/powerpoint/2010/main" val="2810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1" dirty="0" smtClean="0"/>
              <a:t>Après l’occupation des lieux</a:t>
            </a:r>
            <a:endParaRPr lang="fr-CA" b="1" dirty="0"/>
          </a:p>
        </p:txBody>
      </p:sp>
      <p:sp>
        <p:nvSpPr>
          <p:cNvPr id="4" name="Slide Number Placeholder 3"/>
          <p:cNvSpPr>
            <a:spLocks noGrp="1"/>
          </p:cNvSpPr>
          <p:nvPr>
            <p:ph type="sldNum" sz="quarter" idx="12"/>
          </p:nvPr>
        </p:nvSpPr>
        <p:spPr>
          <a:xfrm>
            <a:off x="7848600" y="6444344"/>
            <a:ext cx="838200" cy="234235"/>
          </a:xfrm>
        </p:spPr>
        <p:txBody>
          <a:bodyPr/>
          <a:lstStyle/>
          <a:p>
            <a:fld id="{5F7E4929-6676-4E33-9258-CADBEA89F675}" type="slidenum">
              <a:rPr lang="fr-CA" smtClean="0"/>
              <a:pPr/>
              <a:t>11</a:t>
            </a:fld>
            <a:endParaRPr lang="fr-CA" dirty="0"/>
          </a:p>
        </p:txBody>
      </p:sp>
      <p:pic>
        <p:nvPicPr>
          <p:cNvPr id="1026" name="Picture 2" descr="Liste de contrôle de la mise en service : avant l'occupation des lieu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752600"/>
            <a:ext cx="4953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Liste de contrôle de la mise en service : 2 semaines avant l'occupation des nouvelles install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683794"/>
            <a:ext cx="6338889" cy="247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97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Sources</a:t>
            </a:r>
            <a:endParaRPr lang="en-US" dirty="0"/>
          </a:p>
        </p:txBody>
      </p:sp>
      <p:sp>
        <p:nvSpPr>
          <p:cNvPr id="3" name="Content Placeholder 2"/>
          <p:cNvSpPr>
            <a:spLocks noGrp="1"/>
          </p:cNvSpPr>
          <p:nvPr>
            <p:ph idx="1"/>
          </p:nvPr>
        </p:nvSpPr>
        <p:spPr/>
        <p:txBody>
          <a:bodyPr>
            <a:normAutofit fontScale="92500" lnSpcReduction="10000"/>
          </a:bodyPr>
          <a:lstStyle/>
          <a:p>
            <a:pPr marL="342900" indent="-342900">
              <a:spcBef>
                <a:spcPts val="600"/>
              </a:spcBef>
              <a:buFont typeface="+mj-lt"/>
              <a:buAutoNum type="arabicPeriod"/>
            </a:pPr>
            <a:r>
              <a:rPr lang="fr-CA" sz="1800" dirty="0" smtClean="0"/>
              <a:t>APIC State-of-the-Art Report: </a:t>
            </a:r>
            <a:r>
              <a:rPr lang="fr-CA" sz="1800" i="1" dirty="0" smtClean="0"/>
              <a:t>The role of infection control during construction in health care facilities. </a:t>
            </a:r>
            <a:r>
              <a:rPr lang="fr-CA" sz="1800" dirty="0" smtClean="0"/>
              <a:t>Judene Mueller Bartley, MS, MPH, CIC; Comité sur les lignes directrices 1997, 1998 et 1999 de l’APIC.</a:t>
            </a:r>
          </a:p>
          <a:p>
            <a:pPr marL="342900" indent="-342900">
              <a:spcBef>
                <a:spcPts val="600"/>
              </a:spcBef>
              <a:buFont typeface="+mj-lt"/>
              <a:buAutoNum type="arabicPeriod"/>
            </a:pPr>
            <a:r>
              <a:rPr lang="fr-CA" sz="1800" dirty="0" smtClean="0"/>
              <a:t>Bartley J. </a:t>
            </a:r>
            <a:r>
              <a:rPr lang="fr-CA" sz="1800" i="1" dirty="0" smtClean="0"/>
              <a:t>Operating room air quality</a:t>
            </a:r>
            <a:r>
              <a:rPr lang="fr-CA" sz="1800" dirty="0" smtClean="0"/>
              <a:t>. Today’s OR Nurse, vol. 15, p. 11–18, 1993</a:t>
            </a:r>
            <a:r>
              <a:rPr lang="fr-CA" sz="1900" dirty="0" smtClean="0"/>
              <a:t>.</a:t>
            </a:r>
          </a:p>
          <a:p>
            <a:pPr marL="342900" indent="-342900">
              <a:spcBef>
                <a:spcPts val="600"/>
              </a:spcBef>
              <a:buFont typeface="+mj-lt"/>
              <a:buAutoNum type="arabicPeriod"/>
            </a:pPr>
            <a:r>
              <a:rPr lang="fr-CA" sz="1800" dirty="0"/>
              <a:t>Association canadienne de normalisation. </a:t>
            </a:r>
            <a:r>
              <a:rPr lang="fr-CA" sz="1800" dirty="0" smtClean="0"/>
              <a:t>Z317-13-12 </a:t>
            </a:r>
            <a:r>
              <a:rPr lang="fr-CA" sz="1800" i="1" dirty="0"/>
              <a:t>Lutte contre l'infection pendant les travaux de construction, de rénovation et d'entretien dans les établissements de </a:t>
            </a:r>
            <a:r>
              <a:rPr lang="fr-CA" sz="1800" i="1" dirty="0" smtClean="0"/>
              <a:t>santé, </a:t>
            </a:r>
            <a:r>
              <a:rPr lang="fr-CA" sz="1800" dirty="0" smtClean="0"/>
              <a:t>Mississauga, Ontario, Canada, 2012.</a:t>
            </a:r>
          </a:p>
          <a:p>
            <a:pPr marL="342900" indent="-342900">
              <a:spcBef>
                <a:spcPts val="600"/>
              </a:spcBef>
              <a:buFont typeface="+mj-lt"/>
              <a:buAutoNum type="arabicPeriod"/>
            </a:pPr>
            <a:r>
              <a:rPr lang="fr-CA" sz="1800" dirty="0" smtClean="0"/>
              <a:t>Association canadienne de normalisation. Z8001-13 </a:t>
            </a:r>
            <a:r>
              <a:rPr lang="fr-CA" sz="1800" i="1" dirty="0" smtClean="0"/>
              <a:t>Mise en service des établissements de santé, </a:t>
            </a:r>
            <a:r>
              <a:rPr lang="fr-CA" sz="1800" dirty="0" smtClean="0"/>
              <a:t>Mississauga, Ontario, Canada, 2013.</a:t>
            </a:r>
          </a:p>
          <a:p>
            <a:pPr marL="342900" indent="-342900">
              <a:spcBef>
                <a:spcPts val="600"/>
              </a:spcBef>
              <a:buFont typeface="+mj-lt"/>
              <a:buAutoNum type="arabicPeriod"/>
            </a:pPr>
            <a:r>
              <a:rPr lang="fr-CA" sz="1800" dirty="0" smtClean="0"/>
              <a:t>Occupational Safety &amp; Health Administration. Occupational exposure to tuberculosis; Proposed Rule; Termination of rulemaking respiratory protection for M. Tuberculosis; Final Rule; Revocation [1910]. Fed Reg. 2003;68:75767-75. Disponible en ligne : </a:t>
            </a:r>
            <a:r>
              <a:rPr lang="fr-CA" sz="1800" dirty="0" smtClean="0">
                <a:hlinkClick r:id="rId3"/>
              </a:rPr>
              <a:t>https://www.osha.gov/pls/oshaweb/owadisp.show_document?p_table=FEDERAL_REGISTER&amp;p_id=13717</a:t>
            </a:r>
            <a:endParaRPr lang="fr-CA" sz="1800" dirty="0" smtClean="0"/>
          </a:p>
          <a:p>
            <a:pPr marL="342900" indent="-342900">
              <a:spcBef>
                <a:spcPts val="600"/>
              </a:spcBef>
              <a:buFont typeface="+mj-lt"/>
              <a:buAutoNum type="arabicPeriod"/>
            </a:pPr>
            <a:r>
              <a:rPr lang="fr-CA" sz="1800" dirty="0" smtClean="0"/>
              <a:t>Association for Professionals in Infection Control and Epidemiology, Inc. (APIC)- Texte de l’APIC en ligne.</a:t>
            </a:r>
          </a:p>
          <a:p>
            <a:pPr marL="0" indent="0">
              <a:buNone/>
            </a:pPr>
            <a:endParaRPr lang="fr-CA" sz="1800" dirty="0" smtClean="0"/>
          </a:p>
          <a:p>
            <a:pPr marL="0" indent="0">
              <a:buNone/>
            </a:pPr>
            <a:endParaRPr lang="fr-CA" sz="1800" dirty="0"/>
          </a:p>
        </p:txBody>
      </p:sp>
      <p:sp>
        <p:nvSpPr>
          <p:cNvPr id="4" name="Slide Number Placeholder 3"/>
          <p:cNvSpPr>
            <a:spLocks noGrp="1"/>
          </p:cNvSpPr>
          <p:nvPr>
            <p:ph type="sldNum" sz="quarter" idx="12"/>
          </p:nvPr>
        </p:nvSpPr>
        <p:spPr>
          <a:xfrm>
            <a:off x="7848600" y="6444344"/>
            <a:ext cx="838200" cy="234235"/>
          </a:xfrm>
        </p:spPr>
        <p:txBody>
          <a:bodyPr/>
          <a:lstStyle/>
          <a:p>
            <a:fld id="{5F7E4929-6676-4E33-9258-CADBEA89F675}" type="slidenum">
              <a:rPr lang="en-US" smtClean="0"/>
              <a:pPr/>
              <a:t>12</a:t>
            </a:fld>
            <a:endParaRPr lang="en-US" dirty="0"/>
          </a:p>
        </p:txBody>
      </p:sp>
    </p:spTree>
    <p:extLst>
      <p:ext uri="{BB962C8B-B14F-4D97-AF65-F5344CB8AC3E}">
        <p14:creationId xmlns:p14="http://schemas.microsoft.com/office/powerpoint/2010/main" val="22504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1219200"/>
            <a:ext cx="8229600" cy="685800"/>
          </a:xfrm>
        </p:spPr>
        <p:txBody>
          <a:bodyPr/>
          <a:lstStyle/>
          <a:p>
            <a:r>
              <a:rPr lang="fr-CA" b="1" dirty="0" smtClean="0"/>
              <a:t>Objectifs</a:t>
            </a:r>
            <a:endParaRPr lang="fr-CA" b="1" dirty="0"/>
          </a:p>
        </p:txBody>
      </p:sp>
      <p:sp>
        <p:nvSpPr>
          <p:cNvPr id="3" name="Content Placeholder 2"/>
          <p:cNvSpPr>
            <a:spLocks noGrp="1"/>
          </p:cNvSpPr>
          <p:nvPr>
            <p:ph idx="1"/>
            <p:custDataLst>
              <p:tags r:id="rId3"/>
            </p:custDataLst>
          </p:nvPr>
        </p:nvSpPr>
        <p:spPr>
          <a:xfrm>
            <a:off x="304800" y="1981200"/>
            <a:ext cx="4495800" cy="4419600"/>
          </a:xfrm>
        </p:spPr>
        <p:txBody>
          <a:bodyPr>
            <a:normAutofit/>
          </a:bodyPr>
          <a:lstStyle/>
          <a:p>
            <a:r>
              <a:rPr lang="fr-CA" dirty="0" smtClean="0"/>
              <a:t>Décrire la mise en service</a:t>
            </a:r>
          </a:p>
          <a:p>
            <a:r>
              <a:rPr lang="fr-CA" dirty="0" smtClean="0"/>
              <a:t>Déterminer les  principaux enjeux en matière de PCI</a:t>
            </a:r>
          </a:p>
          <a:p>
            <a:pPr lvl="1"/>
            <a:r>
              <a:rPr lang="fr-CA" dirty="0" smtClean="0"/>
              <a:t>Avant l’occupation des lieux</a:t>
            </a:r>
          </a:p>
          <a:p>
            <a:pPr lvl="1"/>
            <a:r>
              <a:rPr lang="fr-CA" dirty="0" smtClean="0"/>
              <a:t>Deux semaines avant l’occupation des lieux</a:t>
            </a:r>
          </a:p>
          <a:p>
            <a:pPr lvl="1"/>
            <a:r>
              <a:rPr lang="fr-CA" dirty="0" smtClean="0"/>
              <a:t>Une semaine avant l’occupation des lieux</a:t>
            </a:r>
          </a:p>
          <a:p>
            <a:pPr marL="268288" indent="-268288"/>
            <a:r>
              <a:rPr lang="fr-CA" dirty="0" smtClean="0"/>
              <a:t>Identifier les lacunes</a:t>
            </a:r>
          </a:p>
          <a:p>
            <a:pPr marL="268288" indent="-268288"/>
            <a:r>
              <a:rPr lang="fr-CA" dirty="0" smtClean="0"/>
              <a:t>Surveillance post-occupation</a:t>
            </a:r>
          </a:p>
          <a:p>
            <a:pPr lvl="1"/>
            <a:endParaRPr lang="fr-CA" dirty="0"/>
          </a:p>
        </p:txBody>
      </p:sp>
      <p:pic>
        <p:nvPicPr>
          <p:cNvPr id="3077" name="Picture 5"/>
          <p:cNvPicPr>
            <a:picLocks noGrp="1" noSelect="1" noRot="1" noMove="1" noResize="1" noEditPoints="1" noAdjustHandles="1" noChangeArrowheads="1" noChangeShapeType="1"/>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bwMode="auto">
          <a:xfrm>
            <a:off x="4724399" y="228600"/>
            <a:ext cx="4152901" cy="276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Slide Number Placeholder 3"/>
          <p:cNvSpPr>
            <a:spLocks noGrp="1"/>
          </p:cNvSpPr>
          <p:nvPr>
            <p:ph type="sldNum" sz="quarter" idx="12"/>
          </p:nvPr>
        </p:nvSpPr>
        <p:spPr>
          <a:xfrm>
            <a:off x="7848600" y="6444344"/>
            <a:ext cx="838200" cy="234235"/>
          </a:xfrm>
        </p:spPr>
        <p:txBody>
          <a:bodyPr/>
          <a:lstStyle/>
          <a:p>
            <a:fld id="{5F7E4929-6676-4E33-9258-CADBEA89F675}" type="slidenum">
              <a:rPr lang="fr-CA" smtClean="0"/>
              <a:pPr/>
              <a:t>2</a:t>
            </a:fld>
            <a:endParaRPr lang="fr-CA" dirty="0"/>
          </a:p>
        </p:txBody>
      </p:sp>
      <p:sp>
        <p:nvSpPr>
          <p:cNvPr id="7" name="TextBox 6"/>
          <p:cNvSpPr txBox="1"/>
          <p:nvPr/>
        </p:nvSpPr>
        <p:spPr>
          <a:xfrm>
            <a:off x="7086600" y="3115002"/>
            <a:ext cx="1769918" cy="215444"/>
          </a:xfrm>
          <a:prstGeom prst="rect">
            <a:avLst/>
          </a:prstGeom>
          <a:noFill/>
        </p:spPr>
        <p:txBody>
          <a:bodyPr wrap="square" rtlCol="0">
            <a:spAutoFit/>
          </a:bodyPr>
          <a:lstStyle/>
          <a:p>
            <a:pPr algn="r"/>
            <a:r>
              <a:rPr lang="fr-CA" sz="800" i="1" dirty="0" smtClean="0">
                <a:solidFill>
                  <a:schemeClr val="bg1">
                    <a:lumMod val="50000"/>
                  </a:schemeClr>
                </a:solidFill>
              </a:rPr>
              <a:t>Source de l’image : Microsoft Clip Art</a:t>
            </a:r>
            <a:endParaRPr lang="fr-CA" sz="800" i="1" dirty="0">
              <a:solidFill>
                <a:schemeClr val="bg1">
                  <a:lumMod val="50000"/>
                </a:schemeClr>
              </a:solidFill>
            </a:endParaRPr>
          </a:p>
        </p:txBody>
      </p:sp>
    </p:spTree>
    <p:custDataLst>
      <p:tags r:id="rId1"/>
    </p:custDataLst>
    <p:extLst>
      <p:ext uri="{BB962C8B-B14F-4D97-AF65-F5344CB8AC3E}">
        <p14:creationId xmlns:p14="http://schemas.microsoft.com/office/powerpoint/2010/main" val="20680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1" dirty="0" smtClean="0"/>
              <a:t>Mise en service</a:t>
            </a:r>
            <a:endParaRPr lang="fr-CA" b="1" dirty="0"/>
          </a:p>
        </p:txBody>
      </p:sp>
      <p:sp>
        <p:nvSpPr>
          <p:cNvPr id="3" name="Content Placeholder 2"/>
          <p:cNvSpPr>
            <a:spLocks noGrp="1"/>
          </p:cNvSpPr>
          <p:nvPr>
            <p:ph idx="1"/>
          </p:nvPr>
        </p:nvSpPr>
        <p:spPr/>
        <p:txBody>
          <a:bodyPr/>
          <a:lstStyle/>
          <a:p>
            <a:r>
              <a:rPr lang="fr-CA" dirty="0" smtClean="0"/>
              <a:t>Processus systématique de vérification, de documentation et de formation</a:t>
            </a:r>
          </a:p>
          <a:p>
            <a:r>
              <a:rPr lang="fr-CA" dirty="0" smtClean="0"/>
              <a:t>De l’avant-projet jusqu’aux étapes de la post-occupation des lieux et de l’exploitation</a:t>
            </a:r>
          </a:p>
          <a:p>
            <a:r>
              <a:rPr lang="fr-CA" dirty="0" smtClean="0"/>
              <a:t>Fait partie intégrante du processus de conception et de construction</a:t>
            </a:r>
          </a:p>
          <a:p>
            <a:r>
              <a:rPr lang="fr-CA" dirty="0" smtClean="0"/>
              <a:t>Processus qui doit être exécuté tout au long de la durée de vie d’un établissement de soins de santé</a:t>
            </a:r>
          </a:p>
          <a:p>
            <a:endParaRPr lang="fr-CA" dirty="0" smtClean="0"/>
          </a:p>
          <a:p>
            <a:pPr marL="0" indent="0">
              <a:buNone/>
            </a:pPr>
            <a:endParaRPr lang="fr-CA" dirty="0" smtClean="0"/>
          </a:p>
          <a:p>
            <a:pPr marL="0" indent="0">
              <a:buNone/>
            </a:pPr>
            <a:endParaRPr lang="fr-CA" dirty="0"/>
          </a:p>
        </p:txBody>
      </p:sp>
      <p:sp>
        <p:nvSpPr>
          <p:cNvPr id="4" name="Slide Number Placeholder 3"/>
          <p:cNvSpPr>
            <a:spLocks noGrp="1"/>
          </p:cNvSpPr>
          <p:nvPr>
            <p:ph type="sldNum" sz="quarter" idx="12"/>
          </p:nvPr>
        </p:nvSpPr>
        <p:spPr>
          <a:xfrm>
            <a:off x="7848600" y="6444344"/>
            <a:ext cx="838200" cy="234235"/>
          </a:xfrm>
        </p:spPr>
        <p:txBody>
          <a:bodyPr/>
          <a:lstStyle/>
          <a:p>
            <a:fld id="{5F7E4929-6676-4E33-9258-CADBEA89F675}" type="slidenum">
              <a:rPr lang="fr-CA" smtClean="0"/>
              <a:pPr/>
              <a:t>3</a:t>
            </a:fld>
            <a:endParaRPr lang="fr-CA" dirty="0"/>
          </a:p>
        </p:txBody>
      </p:sp>
    </p:spTree>
    <p:custDataLst>
      <p:tags r:id="rId1"/>
    </p:custDataLst>
    <p:extLst>
      <p:ext uri="{BB962C8B-B14F-4D97-AF65-F5344CB8AC3E}">
        <p14:creationId xmlns:p14="http://schemas.microsoft.com/office/powerpoint/2010/main" val="426703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1" dirty="0" smtClean="0"/>
              <a:t>Mise en service</a:t>
            </a:r>
            <a:endParaRPr lang="fr-CA" b="1" dirty="0"/>
          </a:p>
        </p:txBody>
      </p:sp>
      <p:sp>
        <p:nvSpPr>
          <p:cNvPr id="3" name="Content Placeholder 2"/>
          <p:cNvSpPr>
            <a:spLocks noGrp="1"/>
          </p:cNvSpPr>
          <p:nvPr>
            <p:ph idx="1"/>
          </p:nvPr>
        </p:nvSpPr>
        <p:spPr/>
        <p:txBody>
          <a:bodyPr/>
          <a:lstStyle/>
          <a:p>
            <a:r>
              <a:rPr lang="fr-CA" dirty="0" smtClean="0"/>
              <a:t>Effectuée par une équipe opérationnelle du projet</a:t>
            </a:r>
          </a:p>
          <a:p>
            <a:r>
              <a:rPr lang="fr-CA" dirty="0" smtClean="0"/>
              <a:t>Sert à évaluer les travaux et à garantir que tout est terminé avant l’occupation des lieux</a:t>
            </a:r>
          </a:p>
          <a:p>
            <a:r>
              <a:rPr lang="fr-CA" dirty="0" smtClean="0"/>
              <a:t>Favorise un milieu sûr pour tous les occupants de l’établissement de soins de santé</a:t>
            </a:r>
            <a:endParaRPr lang="fr-CA" dirty="0"/>
          </a:p>
        </p:txBody>
      </p:sp>
      <p:sp>
        <p:nvSpPr>
          <p:cNvPr id="4" name="Slide Number Placeholder 3"/>
          <p:cNvSpPr>
            <a:spLocks noGrp="1"/>
          </p:cNvSpPr>
          <p:nvPr>
            <p:ph type="sldNum" sz="quarter" idx="12"/>
          </p:nvPr>
        </p:nvSpPr>
        <p:spPr>
          <a:xfrm>
            <a:off x="7848600" y="6444344"/>
            <a:ext cx="838200" cy="234235"/>
          </a:xfrm>
        </p:spPr>
        <p:txBody>
          <a:bodyPr/>
          <a:lstStyle/>
          <a:p>
            <a:fld id="{5F7E4929-6676-4E33-9258-CADBEA89F675}" type="slidenum">
              <a:rPr lang="fr-CA" smtClean="0"/>
              <a:pPr/>
              <a:t>4</a:t>
            </a:fld>
            <a:endParaRPr lang="fr-CA" dirty="0"/>
          </a:p>
        </p:txBody>
      </p:sp>
    </p:spTree>
    <p:custDataLst>
      <p:tags r:id="rId1"/>
    </p:custDataLst>
    <p:extLst>
      <p:ext uri="{BB962C8B-B14F-4D97-AF65-F5344CB8AC3E}">
        <p14:creationId xmlns:p14="http://schemas.microsoft.com/office/powerpoint/2010/main" val="68049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1" dirty="0" smtClean="0"/>
              <a:t>Avant l’occupation des lieux</a:t>
            </a:r>
            <a:endParaRPr lang="fr-CA" b="1" dirty="0"/>
          </a:p>
        </p:txBody>
      </p:sp>
      <p:sp>
        <p:nvSpPr>
          <p:cNvPr id="3" name="Content Placeholder 2"/>
          <p:cNvSpPr>
            <a:spLocks noGrp="1"/>
          </p:cNvSpPr>
          <p:nvPr>
            <p:ph sz="half" idx="1"/>
          </p:nvPr>
        </p:nvSpPr>
        <p:spPr/>
        <p:txBody>
          <a:bodyPr>
            <a:normAutofit fontScale="92500" lnSpcReduction="20000"/>
          </a:bodyPr>
          <a:lstStyle/>
          <a:p>
            <a:pPr marL="0" indent="0">
              <a:buNone/>
            </a:pPr>
            <a:endParaRPr lang="fr-CA" dirty="0" smtClean="0"/>
          </a:p>
          <a:p>
            <a:endParaRPr lang="fr-CA" dirty="0"/>
          </a:p>
        </p:txBody>
      </p:sp>
      <p:sp>
        <p:nvSpPr>
          <p:cNvPr id="6" name="Content Placeholder 5"/>
          <p:cNvSpPr>
            <a:spLocks noGrp="1"/>
          </p:cNvSpPr>
          <p:nvPr>
            <p:ph sz="half" idx="2"/>
          </p:nvPr>
        </p:nvSpPr>
        <p:spPr>
          <a:xfrm>
            <a:off x="472966" y="1828800"/>
            <a:ext cx="7787208" cy="3540768"/>
          </a:xfrm>
        </p:spPr>
        <p:txBody>
          <a:bodyPr>
            <a:normAutofit fontScale="92500" lnSpcReduction="20000"/>
          </a:bodyPr>
          <a:lstStyle/>
          <a:p>
            <a:r>
              <a:rPr lang="fr-CA" dirty="0" smtClean="0"/>
              <a:t>Installation de manettes à lames sur les éviers désignés</a:t>
            </a:r>
          </a:p>
          <a:p>
            <a:r>
              <a:rPr lang="fr-CA" dirty="0" smtClean="0"/>
              <a:t>Ouverture simultanée de tous les robinets afin de vérifier l’efficacité du drain</a:t>
            </a:r>
          </a:p>
          <a:p>
            <a:r>
              <a:rPr lang="fr-CA" dirty="0" smtClean="0"/>
              <a:t>Drain au sol installés et fonctionnels</a:t>
            </a:r>
          </a:p>
          <a:p>
            <a:r>
              <a:rPr lang="fr-CA" dirty="0" smtClean="0"/>
              <a:t>Vérification des éviers pour s’assurer qu’ils sont placés aux bons endroits et fonctionnels</a:t>
            </a:r>
          </a:p>
          <a:p>
            <a:r>
              <a:rPr lang="fr-CA" dirty="0" smtClean="0"/>
              <a:t>Les surfaces des aires d’intervention/de services sont appropriées pour l’usage prévu</a:t>
            </a:r>
          </a:p>
          <a:p>
            <a:r>
              <a:rPr lang="fr-CA" dirty="0" smtClean="0"/>
              <a:t>Équilibrage de l’air effectué selon le devis</a:t>
            </a:r>
          </a:p>
          <a:p>
            <a:endParaRPr lang="fr-CA" dirty="0" smtClean="0"/>
          </a:p>
          <a:p>
            <a:endParaRPr lang="fr-CA" dirty="0"/>
          </a:p>
        </p:txBody>
      </p:sp>
      <p:sp>
        <p:nvSpPr>
          <p:cNvPr id="8" name="Slide Number Placeholder 3"/>
          <p:cNvSpPr>
            <a:spLocks noGrp="1"/>
          </p:cNvSpPr>
          <p:nvPr>
            <p:ph type="sldNum" sz="quarter" idx="12"/>
          </p:nvPr>
        </p:nvSpPr>
        <p:spPr>
          <a:xfrm>
            <a:off x="7848600" y="6444344"/>
            <a:ext cx="838200" cy="234235"/>
          </a:xfrm>
        </p:spPr>
        <p:txBody>
          <a:bodyPr/>
          <a:lstStyle/>
          <a:p>
            <a:fld id="{5F7E4929-6676-4E33-9258-CADBEA89F675}" type="slidenum">
              <a:rPr lang="fr-CA" smtClean="0"/>
              <a:pPr/>
              <a:t>5</a:t>
            </a:fld>
            <a:endParaRPr lang="fr-CA" dirty="0"/>
          </a:p>
        </p:txBody>
      </p:sp>
    </p:spTree>
    <p:custDataLst>
      <p:tags r:id="rId1"/>
    </p:custDataLst>
    <p:extLst>
      <p:ext uri="{BB962C8B-B14F-4D97-AF65-F5344CB8AC3E}">
        <p14:creationId xmlns:p14="http://schemas.microsoft.com/office/powerpoint/2010/main" val="241625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b="1" dirty="0" smtClean="0"/>
              <a:t>Deux semaines avant l’occupation des lieux</a:t>
            </a:r>
            <a:endParaRPr lang="fr-CA" b="1" dirty="0"/>
          </a:p>
        </p:txBody>
      </p:sp>
      <p:sp>
        <p:nvSpPr>
          <p:cNvPr id="3" name="Content Placeholder 2"/>
          <p:cNvSpPr>
            <a:spLocks noGrp="1"/>
          </p:cNvSpPr>
          <p:nvPr>
            <p:ph sz="half" idx="1"/>
          </p:nvPr>
        </p:nvSpPr>
        <p:spPr/>
        <p:txBody>
          <a:bodyPr>
            <a:normAutofit fontScale="92500"/>
          </a:bodyPr>
          <a:lstStyle/>
          <a:p>
            <a:pPr marL="0" indent="0">
              <a:buNone/>
            </a:pPr>
            <a:r>
              <a:rPr lang="fr-CA" dirty="0" smtClean="0"/>
              <a:t>
							</a:t>
            </a:r>
          </a:p>
          <a:p>
            <a:endParaRPr lang="fr-CA" dirty="0"/>
          </a:p>
        </p:txBody>
      </p:sp>
      <p:sp>
        <p:nvSpPr>
          <p:cNvPr id="4" name="Content Placeholder 3"/>
          <p:cNvSpPr>
            <a:spLocks noGrp="1"/>
          </p:cNvSpPr>
          <p:nvPr>
            <p:ph sz="half" idx="2"/>
          </p:nvPr>
        </p:nvSpPr>
        <p:spPr>
          <a:xfrm>
            <a:off x="4495800" y="1905000"/>
            <a:ext cx="4038600" cy="4419600"/>
          </a:xfrm>
        </p:spPr>
        <p:txBody>
          <a:bodyPr>
            <a:normAutofit fontScale="92500"/>
          </a:bodyPr>
          <a:lstStyle/>
          <a:p>
            <a:pPr>
              <a:spcBef>
                <a:spcPts val="600"/>
              </a:spcBef>
            </a:pPr>
            <a:r>
              <a:rPr lang="fr-CA" dirty="0" smtClean="0"/>
              <a:t>Trousse de contrôle pour vérifier les stérilisateurs à vapeur et au gaz</a:t>
            </a:r>
          </a:p>
          <a:p>
            <a:pPr>
              <a:spcBef>
                <a:spcPts val="600"/>
              </a:spcBef>
            </a:pPr>
            <a:r>
              <a:rPr lang="fr-CA" dirty="0" smtClean="0"/>
              <a:t>S’assurer que la température de l’eau est appropriée</a:t>
            </a:r>
          </a:p>
          <a:p>
            <a:pPr>
              <a:spcBef>
                <a:spcPts val="600"/>
              </a:spcBef>
            </a:pPr>
            <a:r>
              <a:rPr lang="fr-CA" dirty="0" smtClean="0"/>
              <a:t>Établir les circuits de circulation</a:t>
            </a:r>
          </a:p>
          <a:p>
            <a:pPr>
              <a:spcBef>
                <a:spcPts val="600"/>
              </a:spcBef>
            </a:pPr>
            <a:r>
              <a:rPr lang="fr-CA" dirty="0" smtClean="0"/>
              <a:t>Visite des lieux avec un représentant du bureau local de santé publique et le personnel de direction de l’établissement de soins de santé</a:t>
            </a:r>
          </a:p>
          <a:p>
            <a:endParaRPr lang="fr-CA" dirty="0"/>
          </a:p>
        </p:txBody>
      </p:sp>
      <p:pic>
        <p:nvPicPr>
          <p:cNvPr id="7170" name="Picture 2" descr="C:\Users\Donna.Moore@oahpp.ca\AppData\Local\Microsoft\Windows\Temporary Internet Files\Content.IE5\5BF18I4J\MP900390515[1].jpg"/>
          <p:cNvPicPr>
            <a:picLocks noGrp="1" noSelect="1" noRot="1" noMove="1" noResize="1" noEditPoints="1" noAdjustHandles="1" noChangeArrowheads="1" noChangeShapeType="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533400" y="1981200"/>
            <a:ext cx="3657600" cy="38198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67000" y="5801072"/>
            <a:ext cx="1524000" cy="215444"/>
          </a:xfrm>
          <a:prstGeom prst="rect">
            <a:avLst/>
          </a:prstGeom>
          <a:noFill/>
        </p:spPr>
        <p:txBody>
          <a:bodyPr wrap="square" rtlCol="0">
            <a:spAutoFit/>
          </a:bodyPr>
          <a:lstStyle/>
          <a:p>
            <a:pPr algn="r"/>
            <a:r>
              <a:rPr lang="fr-CA" sz="800" i="1" dirty="0" smtClean="0">
                <a:solidFill>
                  <a:schemeClr val="bg1">
                    <a:lumMod val="50000"/>
                  </a:schemeClr>
                </a:solidFill>
              </a:rPr>
              <a:t>Image source: Microsoft Clip Art</a:t>
            </a:r>
            <a:endParaRPr lang="fr-CA" sz="800" i="1" dirty="0">
              <a:solidFill>
                <a:schemeClr val="bg1">
                  <a:lumMod val="50000"/>
                </a:schemeClr>
              </a:solidFill>
            </a:endParaRPr>
          </a:p>
        </p:txBody>
      </p:sp>
      <p:sp>
        <p:nvSpPr>
          <p:cNvPr id="7" name="Slide Number Placeholder 3"/>
          <p:cNvSpPr>
            <a:spLocks noGrp="1"/>
          </p:cNvSpPr>
          <p:nvPr>
            <p:ph type="sldNum" sz="quarter" idx="12"/>
          </p:nvPr>
        </p:nvSpPr>
        <p:spPr>
          <a:xfrm>
            <a:off x="7848600" y="6444344"/>
            <a:ext cx="838200" cy="234235"/>
          </a:xfrm>
        </p:spPr>
        <p:txBody>
          <a:bodyPr/>
          <a:lstStyle/>
          <a:p>
            <a:fld id="{5F7E4929-6676-4E33-9258-CADBEA89F675}" type="slidenum">
              <a:rPr lang="fr-CA" smtClean="0"/>
              <a:pPr/>
              <a:t>6</a:t>
            </a:fld>
            <a:endParaRPr lang="fr-CA" dirty="0"/>
          </a:p>
        </p:txBody>
      </p:sp>
    </p:spTree>
    <p:extLst>
      <p:ext uri="{BB962C8B-B14F-4D97-AF65-F5344CB8AC3E}">
        <p14:creationId xmlns:p14="http://schemas.microsoft.com/office/powerpoint/2010/main" val="361669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b="1" dirty="0" smtClean="0"/>
              <a:t>Une semaine avant l’occupation des lieux</a:t>
            </a:r>
            <a:endParaRPr lang="fr-CA" b="1" dirty="0"/>
          </a:p>
        </p:txBody>
      </p:sp>
      <p:sp>
        <p:nvSpPr>
          <p:cNvPr id="3" name="Content Placeholder 2"/>
          <p:cNvSpPr>
            <a:spLocks noGrp="1"/>
          </p:cNvSpPr>
          <p:nvPr>
            <p:ph sz="half" idx="1"/>
          </p:nvPr>
        </p:nvSpPr>
        <p:spPr>
          <a:xfrm>
            <a:off x="556320" y="1905000"/>
            <a:ext cx="4549080" cy="3358038"/>
          </a:xfrm>
        </p:spPr>
        <p:txBody>
          <a:bodyPr>
            <a:normAutofit fontScale="92500" lnSpcReduction="10000"/>
          </a:bodyPr>
          <a:lstStyle/>
          <a:p>
            <a:r>
              <a:rPr lang="fr-CA" dirty="0" smtClean="0"/>
              <a:t>Évaluation des systèmes CVC dans des zones particulières :</a:t>
            </a:r>
          </a:p>
          <a:p>
            <a:pPr lvl="1"/>
            <a:r>
              <a:rPr lang="fr-CA" dirty="0" smtClean="0"/>
              <a:t>Blocs opératoires</a:t>
            </a:r>
          </a:p>
          <a:p>
            <a:pPr lvl="1"/>
            <a:r>
              <a:rPr lang="fr-CA" dirty="0" smtClean="0"/>
              <a:t>Salles de cardiologie interventionnelle</a:t>
            </a:r>
          </a:p>
          <a:p>
            <a:pPr lvl="1"/>
            <a:r>
              <a:rPr lang="fr-CA" dirty="0" smtClean="0"/>
              <a:t>Salles de bronchoscopie</a:t>
            </a:r>
          </a:p>
          <a:p>
            <a:pPr lvl="1"/>
            <a:r>
              <a:rPr lang="fr-CA" dirty="0" smtClean="0"/>
              <a:t>Chambres d’isolement des infections transmises par voie aérienne</a:t>
            </a:r>
          </a:p>
          <a:p>
            <a:pPr lvl="1"/>
            <a:r>
              <a:rPr lang="fr-CA" dirty="0" smtClean="0"/>
              <a:t>Chambres d’isolement protecteur</a:t>
            </a:r>
          </a:p>
          <a:p>
            <a:pPr lvl="0"/>
            <a:r>
              <a:rPr lang="fr-CA" dirty="0" smtClean="0"/>
              <a:t>Évaluation des hottes à flux laminaire</a:t>
            </a:r>
          </a:p>
          <a:p>
            <a:endParaRPr lang="fr-CA" dirty="0"/>
          </a:p>
        </p:txBody>
      </p:sp>
      <p:pic>
        <p:nvPicPr>
          <p:cNvPr id="4098" name="Picture 2"/>
          <p:cNvPicPr>
            <a:picLocks noGrp="1" noSelect="1" noRot="1" noMove="1" noResize="1" noEditPoints="1" noAdjustHandles="1" noChangeArrowheads="1" noChangeShapeType="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1981200"/>
            <a:ext cx="3401888" cy="3276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934200" y="5263738"/>
            <a:ext cx="1877888" cy="215444"/>
          </a:xfrm>
          <a:prstGeom prst="rect">
            <a:avLst/>
          </a:prstGeom>
          <a:noFill/>
        </p:spPr>
        <p:txBody>
          <a:bodyPr wrap="square" rtlCol="0">
            <a:spAutoFit/>
          </a:bodyPr>
          <a:lstStyle/>
          <a:p>
            <a:pPr algn="r"/>
            <a:r>
              <a:rPr lang="fr-CA" sz="800" i="1" dirty="0" smtClean="0">
                <a:solidFill>
                  <a:schemeClr val="bg1">
                    <a:lumMod val="50000"/>
                  </a:schemeClr>
                </a:solidFill>
              </a:rPr>
              <a:t>Source de l’image : Microsoft Clip Art</a:t>
            </a:r>
            <a:endParaRPr lang="fr-CA" sz="800" i="1" dirty="0">
              <a:solidFill>
                <a:schemeClr val="bg1">
                  <a:lumMod val="50000"/>
                </a:schemeClr>
              </a:solidFill>
            </a:endParaRPr>
          </a:p>
        </p:txBody>
      </p:sp>
      <p:sp>
        <p:nvSpPr>
          <p:cNvPr id="6" name="Slide Number Placeholder 3"/>
          <p:cNvSpPr>
            <a:spLocks noGrp="1"/>
          </p:cNvSpPr>
          <p:nvPr>
            <p:ph type="sldNum" sz="quarter" idx="12"/>
          </p:nvPr>
        </p:nvSpPr>
        <p:spPr>
          <a:xfrm>
            <a:off x="7848600" y="6444344"/>
            <a:ext cx="838200" cy="234235"/>
          </a:xfrm>
        </p:spPr>
        <p:txBody>
          <a:bodyPr/>
          <a:lstStyle/>
          <a:p>
            <a:fld id="{5F7E4929-6676-4E33-9258-CADBEA89F675}" type="slidenum">
              <a:rPr lang="fr-CA" smtClean="0"/>
              <a:pPr/>
              <a:t>7</a:t>
            </a:fld>
            <a:endParaRPr lang="fr-CA" dirty="0"/>
          </a:p>
        </p:txBody>
      </p:sp>
    </p:spTree>
    <p:extLst>
      <p:ext uri="{BB962C8B-B14F-4D97-AF65-F5344CB8AC3E}">
        <p14:creationId xmlns:p14="http://schemas.microsoft.com/office/powerpoint/2010/main" val="330975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b="1" dirty="0" smtClean="0"/>
              <a:t>Une semaine avant l’occupation des lieux</a:t>
            </a:r>
            <a:endParaRPr lang="fr-CA" b="1" dirty="0"/>
          </a:p>
        </p:txBody>
      </p:sp>
      <p:sp>
        <p:nvSpPr>
          <p:cNvPr id="3" name="Content Placeholder 2"/>
          <p:cNvSpPr>
            <a:spLocks noGrp="1"/>
          </p:cNvSpPr>
          <p:nvPr>
            <p:ph sz="half" idx="1"/>
          </p:nvPr>
        </p:nvSpPr>
        <p:spPr/>
        <p:txBody>
          <a:bodyPr>
            <a:normAutofit fontScale="92500" lnSpcReduction="20000"/>
          </a:bodyPr>
          <a:lstStyle/>
          <a:p>
            <a:pPr lvl="0"/>
            <a:r>
              <a:rPr lang="fr-CA" dirty="0" smtClean="0"/>
              <a:t>Vérification des aérateurs</a:t>
            </a:r>
          </a:p>
          <a:p>
            <a:pPr lvl="0"/>
            <a:r>
              <a:rPr lang="fr-CA" dirty="0" smtClean="0"/>
              <a:t>Les entrepreneurs ont terminé leur nettoyage.</a:t>
            </a:r>
          </a:p>
          <a:p>
            <a:pPr lvl="0"/>
            <a:r>
              <a:rPr lang="fr-CA" dirty="0" smtClean="0"/>
              <a:t>Le service de l’entretien a procédé à un autre nettoyage et à la désinfection.</a:t>
            </a:r>
          </a:p>
          <a:p>
            <a:pPr lvl="0"/>
            <a:r>
              <a:rPr lang="fr-CA" dirty="0" smtClean="0"/>
              <a:t>Les produits d’hygiène des mains sont dans les distributrices.</a:t>
            </a:r>
          </a:p>
          <a:p>
            <a:pPr lvl="0"/>
            <a:r>
              <a:rPr lang="fr-CA" dirty="0" smtClean="0"/>
              <a:t>Le programme homologué de protection et de gestion antiparasitaire est en place et a été vérifié.</a:t>
            </a:r>
            <a:endParaRPr lang="fr-CA" dirty="0"/>
          </a:p>
        </p:txBody>
      </p:sp>
      <p:pic>
        <p:nvPicPr>
          <p:cNvPr id="5124" name="Picture 4" descr="C:\Users\Donna.Moore@oahpp.ca\AppData\Local\Microsoft\Windows\Temporary Internet Files\Content.IE5\T9PO2TTV\MP900406895[1].jpg"/>
          <p:cNvPicPr>
            <a:picLocks noGrp="1" noSelect="1" noRot="1" noMove="1" noResize="1" noEditPoints="1" noAdjustHandles="1" noChangeArrowheads="1" noChangeShapeType="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4571999" y="1912883"/>
            <a:ext cx="4214031" cy="425931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62800" y="6172200"/>
            <a:ext cx="1752600" cy="215444"/>
          </a:xfrm>
          <a:prstGeom prst="rect">
            <a:avLst/>
          </a:prstGeom>
          <a:noFill/>
        </p:spPr>
        <p:txBody>
          <a:bodyPr wrap="square" rtlCol="0">
            <a:spAutoFit/>
          </a:bodyPr>
          <a:lstStyle/>
          <a:p>
            <a:pPr algn="r"/>
            <a:r>
              <a:rPr lang="fr-CA" sz="800" i="1" dirty="0" smtClean="0">
                <a:solidFill>
                  <a:schemeClr val="bg1">
                    <a:lumMod val="50000"/>
                  </a:schemeClr>
                </a:solidFill>
              </a:rPr>
              <a:t>Source de l’image : Microsoft Clip Art</a:t>
            </a:r>
            <a:endParaRPr lang="fr-CA" sz="800" i="1" dirty="0">
              <a:solidFill>
                <a:schemeClr val="bg1">
                  <a:lumMod val="50000"/>
                </a:schemeClr>
              </a:solidFill>
            </a:endParaRPr>
          </a:p>
        </p:txBody>
      </p:sp>
      <p:sp>
        <p:nvSpPr>
          <p:cNvPr id="7" name="Slide Number Placeholder 3"/>
          <p:cNvSpPr>
            <a:spLocks noGrp="1"/>
          </p:cNvSpPr>
          <p:nvPr>
            <p:ph type="sldNum" sz="quarter" idx="12"/>
          </p:nvPr>
        </p:nvSpPr>
        <p:spPr>
          <a:xfrm>
            <a:off x="7848600" y="6444344"/>
            <a:ext cx="838200" cy="234235"/>
          </a:xfrm>
        </p:spPr>
        <p:txBody>
          <a:bodyPr/>
          <a:lstStyle/>
          <a:p>
            <a:fld id="{5F7E4929-6676-4E33-9258-CADBEA89F675}" type="slidenum">
              <a:rPr lang="fr-CA" smtClean="0"/>
              <a:pPr/>
              <a:t>8</a:t>
            </a:fld>
            <a:endParaRPr lang="fr-CA" dirty="0"/>
          </a:p>
        </p:txBody>
      </p:sp>
    </p:spTree>
    <p:extLst>
      <p:ext uri="{BB962C8B-B14F-4D97-AF65-F5344CB8AC3E}">
        <p14:creationId xmlns:p14="http://schemas.microsoft.com/office/powerpoint/2010/main" val="381899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1" dirty="0" smtClean="0"/>
              <a:t>Lacunes</a:t>
            </a:r>
            <a:endParaRPr lang="fr-CA" b="1" dirty="0"/>
          </a:p>
        </p:txBody>
      </p:sp>
      <p:sp>
        <p:nvSpPr>
          <p:cNvPr id="3" name="Content Placeholder 2"/>
          <p:cNvSpPr>
            <a:spLocks noGrp="1"/>
          </p:cNvSpPr>
          <p:nvPr>
            <p:ph idx="1"/>
          </p:nvPr>
        </p:nvSpPr>
        <p:spPr>
          <a:xfrm>
            <a:off x="457200" y="1905000"/>
            <a:ext cx="5562600" cy="4419600"/>
          </a:xfrm>
        </p:spPr>
        <p:txBody>
          <a:bodyPr>
            <a:normAutofit/>
          </a:bodyPr>
          <a:lstStyle/>
          <a:p>
            <a:r>
              <a:rPr lang="fr-CA" dirty="0" smtClean="0"/>
              <a:t>Une fois tous les éléments de la liste de contrôle vérifiés et toutes les lacunes corrigées, un consultant ou un PPI doit procéder à une inspection.</a:t>
            </a:r>
          </a:p>
          <a:p>
            <a:r>
              <a:rPr lang="fr-CA" dirty="0" smtClean="0"/>
              <a:t>Inspections exhaustives pour confirmer que tous les éléments de la liste de contrôle sont satisfaisants</a:t>
            </a:r>
          </a:p>
          <a:p>
            <a:pPr marL="0" indent="0">
              <a:buNone/>
            </a:pPr>
            <a:endParaRPr lang="fr-CA" dirty="0"/>
          </a:p>
        </p:txBody>
      </p:sp>
      <p:pic>
        <p:nvPicPr>
          <p:cNvPr id="2050" name="Picture 2" descr="C:\Users\Donna.Moore@oahpp.ca\AppData\Local\Microsoft\Windows\Temporary Internet Files\Content.IE5\T9PO2TTV\MC900434929[1].png"/>
          <p:cNvPicPr>
            <a:picLocks noGrp="1" noSelect="1" noRot="1" noMove="1" noResize="1" noEditPoints="1" noAdjustHandles="1" noChangeArrowheads="1" noChangeShapeType="1"/>
          </p:cNvPicPr>
          <p:nvPr>
            <p:custDataLst>
              <p:tags r:id="rId1"/>
            </p:custDataLst>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20804219">
            <a:off x="5335102" y="3010940"/>
            <a:ext cx="3352800" cy="30565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34200" y="5943600"/>
            <a:ext cx="1752600" cy="215444"/>
          </a:xfrm>
          <a:prstGeom prst="rect">
            <a:avLst/>
          </a:prstGeom>
          <a:noFill/>
        </p:spPr>
        <p:txBody>
          <a:bodyPr wrap="square" rtlCol="0">
            <a:spAutoFit/>
          </a:bodyPr>
          <a:lstStyle/>
          <a:p>
            <a:pPr algn="r"/>
            <a:r>
              <a:rPr lang="fr-CA" sz="800" i="1" dirty="0" smtClean="0">
                <a:solidFill>
                  <a:schemeClr val="bg1">
                    <a:lumMod val="50000"/>
                  </a:schemeClr>
                </a:solidFill>
              </a:rPr>
              <a:t>Source de l’image : Microsoft Clip Art</a:t>
            </a:r>
            <a:endParaRPr lang="fr-CA" sz="800" i="1" dirty="0">
              <a:solidFill>
                <a:schemeClr val="bg1">
                  <a:lumMod val="50000"/>
                </a:schemeClr>
              </a:solidFill>
            </a:endParaRPr>
          </a:p>
        </p:txBody>
      </p:sp>
      <p:sp>
        <p:nvSpPr>
          <p:cNvPr id="6" name="Slide Number Placeholder 3"/>
          <p:cNvSpPr>
            <a:spLocks noGrp="1"/>
          </p:cNvSpPr>
          <p:nvPr>
            <p:ph type="sldNum" sz="quarter" idx="12"/>
          </p:nvPr>
        </p:nvSpPr>
        <p:spPr>
          <a:xfrm>
            <a:off x="7848600" y="6444344"/>
            <a:ext cx="838200" cy="234235"/>
          </a:xfrm>
        </p:spPr>
        <p:txBody>
          <a:bodyPr/>
          <a:lstStyle/>
          <a:p>
            <a:fld id="{5F7E4929-6676-4E33-9258-CADBEA89F675}" type="slidenum">
              <a:rPr lang="fr-CA" smtClean="0"/>
              <a:pPr/>
              <a:t>9</a:t>
            </a:fld>
            <a:endParaRPr lang="fr-CA" dirty="0"/>
          </a:p>
        </p:txBody>
      </p:sp>
    </p:spTree>
    <p:extLst>
      <p:ext uri="{BB962C8B-B14F-4D97-AF65-F5344CB8AC3E}">
        <p14:creationId xmlns:p14="http://schemas.microsoft.com/office/powerpoint/2010/main" val="183958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PHO">
      <a:dk1>
        <a:sysClr val="windowText" lastClr="000000"/>
      </a:dk1>
      <a:lt1>
        <a:sysClr val="window" lastClr="FFFFFF"/>
      </a:lt1>
      <a:dk2>
        <a:srgbClr val="ACB6AB"/>
      </a:dk2>
      <a:lt2>
        <a:srgbClr val="C3D4DE"/>
      </a:lt2>
      <a:accent1>
        <a:srgbClr val="6EB43F"/>
      </a:accent1>
      <a:accent2>
        <a:srgbClr val="00BCE4"/>
      </a:accent2>
      <a:accent3>
        <a:srgbClr val="80A3B7"/>
      </a:accent3>
      <a:accent4>
        <a:srgbClr val="5A9A98"/>
      </a:accent4>
      <a:accent5>
        <a:srgbClr val="7B2B83"/>
      </a:accent5>
      <a:accent6>
        <a:srgbClr val="E8A713"/>
      </a:accent6>
      <a:hlink>
        <a:srgbClr val="6EB43F"/>
      </a:hlink>
      <a:folHlink>
        <a:srgbClr val="ACC4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5DCEBADE684C449832F30A45B24011" ma:contentTypeVersion="1" ma:contentTypeDescription="Crée un document." ma:contentTypeScope="" ma:versionID="92198135f6198bc440d499cba670de2b">
  <xsd:schema xmlns:xsd="http://www.w3.org/2001/XMLSchema" xmlns:xs="http://www.w3.org/2001/XMLSchema" xmlns:p="http://schemas.microsoft.com/office/2006/metadata/properties" xmlns:ns1="http://schemas.microsoft.com/sharepoint/v3" targetNamespace="http://schemas.microsoft.com/office/2006/metadata/properties" ma:root="true" ma:fieldsID="e3c27bd0fcb797d0a61d91e17cfc962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64FCF19-2460-4000-B020-1D7C5C93AE2F}"/>
</file>

<file path=customXml/itemProps2.xml><?xml version="1.0" encoding="utf-8"?>
<ds:datastoreItem xmlns:ds="http://schemas.openxmlformats.org/officeDocument/2006/customXml" ds:itemID="{793EF2CD-0E42-4320-B03A-E110151C5DFC}"/>
</file>

<file path=customXml/itemProps3.xml><?xml version="1.0" encoding="utf-8"?>
<ds:datastoreItem xmlns:ds="http://schemas.openxmlformats.org/officeDocument/2006/customXml" ds:itemID="{F6F42004-1A8C-4FFF-A9A7-E4A9E29D7025}"/>
</file>

<file path=customXml/itemProps4.xml><?xml version="1.0" encoding="utf-8"?>
<ds:datastoreItem xmlns:ds="http://schemas.openxmlformats.org/officeDocument/2006/customXml" ds:itemID="{FC714FD2-317F-4ECF-A2F2-E9A1FE9C91F4}"/>
</file>

<file path=docProps/app.xml><?xml version="1.0" encoding="utf-8"?>
<Properties xmlns="http://schemas.openxmlformats.org/officeDocument/2006/extended-properties" xmlns:vt="http://schemas.openxmlformats.org/officeDocument/2006/docPropsVTypes">
  <Template/>
  <TotalTime>4048</TotalTime>
  <Words>1944</Words>
  <Application>Microsoft Office PowerPoint</Application>
  <PresentationFormat>On-screen Show (4:3)</PresentationFormat>
  <Paragraphs>161</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Construction, rénovation, entretien et aménagement</vt:lpstr>
      <vt:lpstr>Objectifs</vt:lpstr>
      <vt:lpstr>Mise en service</vt:lpstr>
      <vt:lpstr>Mise en service</vt:lpstr>
      <vt:lpstr>Avant l’occupation des lieux</vt:lpstr>
      <vt:lpstr>Deux semaines avant l’occupation des lieux</vt:lpstr>
      <vt:lpstr>Une semaine avant l’occupation des lieux</vt:lpstr>
      <vt:lpstr>Une semaine avant l’occupation des lieux</vt:lpstr>
      <vt:lpstr>Lacunes</vt:lpstr>
      <vt:lpstr>Liste de contrôle de la mise en service</vt:lpstr>
      <vt:lpstr>Après l’occupation des lieux</vt:lpstr>
      <vt:lpstr>Sources</vt:lpstr>
    </vt:vector>
  </TitlesOfParts>
  <Company>inpower.ca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CRMD - Commissioning phase presentation</dc:title>
  <dc:creator>Dave Krawczyk</dc:creator>
  <dc:description>Objectives: 
Describe commissioning
Identify core IC concerns
Pre-occupancy 
Two weeks prior to occupancy
One week prior to occupancy
Identify deficiencies
Post-occupancy monitoring</dc:description>
  <cp:lastModifiedBy>Claude Martel</cp:lastModifiedBy>
  <cp:revision>218</cp:revision>
  <cp:lastPrinted>2014-05-13T19:43:15Z</cp:lastPrinted>
  <dcterms:created xsi:type="dcterms:W3CDTF">2011-05-26T13:37:07Z</dcterms:created>
  <dcterms:modified xsi:type="dcterms:W3CDTF">2016-07-08T13:50:17Z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AHPPLocation">
    <vt:lpwstr>2152;#ALL|9a2671d7-c4d2-4a5e-95f7-b27107612865;#1878;#Head Office|602d3fbf-925e-485a-a5b0-47981dae1253;#1880;#PHL|ec98a33f-c22a-4877-9027-f70b81412b51;#1879;#RICN|6ea63de3-ce01-4f6e-b01c-b53902978101;#2154;#1075 Bay Street|516f4638-d9ff-4d03-8ffc-028db6e3</vt:lpwstr>
  </property>
  <property fmtid="{D5CDD505-2E9C-101B-9397-08002B2CF9AE}" pid="3" name="LocationMMTaxHTField0">
    <vt:lpwstr>Head Office|b5e52ff0-5b56-42f2-ab6d-c6fb6d7ecf23</vt:lpwstr>
  </property>
  <property fmtid="{D5CDD505-2E9C-101B-9397-08002B2CF9AE}" pid="4" name="LocationMM">
    <vt:lpwstr>422;#Head Office|b5e52ff0-5b56-42f2-ab6d-c6fb6d7ecf23</vt:lpwstr>
  </property>
  <property fmtid="{D5CDD505-2E9C-101B-9397-08002B2CF9AE}" pid="5" name="ContentTypeId">
    <vt:lpwstr>0x010100295DCEBADE684C449832F30A45B24011</vt:lpwstr>
  </property>
  <property fmtid="{D5CDD505-2E9C-101B-9397-08002B2CF9AE}" pid="6" name="ResourceCategory">
    <vt:lpwstr>579;#Templates|8b9833f7-6ddd-4a9e-82ef-b4e6b12e4151</vt:lpwstr>
  </property>
  <property fmtid="{D5CDD505-2E9C-101B-9397-08002B2CF9AE}" pid="7" name="PolicyIDMM">
    <vt:lpwstr/>
  </property>
  <property fmtid="{D5CDD505-2E9C-101B-9397-08002B2CF9AE}" pid="8" name="Order">
    <vt:r8>24000</vt:r8>
  </property>
  <property fmtid="{D5CDD505-2E9C-101B-9397-08002B2CF9AE}" pid="9" name="RICNCommitteeType1">
    <vt:lpwstr>Knowledge Transfer</vt:lpwstr>
  </property>
  <property fmtid="{D5CDD505-2E9C-101B-9397-08002B2CF9AE}" pid="10" name="RICNProjectNameTaxHTField0">
    <vt:lpwstr/>
  </property>
  <property fmtid="{D5CDD505-2E9C-101B-9397-08002B2CF9AE}" pid="11" name="RICNProjectName">
    <vt:lpwstr/>
  </property>
  <property fmtid="{D5CDD505-2E9C-101B-9397-08002B2CF9AE}" pid="12" name="Period">
    <vt:lpwstr/>
  </property>
  <property fmtid="{D5CDD505-2E9C-101B-9397-08002B2CF9AE}" pid="13" name="PublishLandingPage">
    <vt:bool>false</vt:bool>
  </property>
  <property fmtid="{D5CDD505-2E9C-101B-9397-08002B2CF9AE}" pid="14" name="Event Date">
    <vt:filetime>2014-06-03T13:37:26Z</vt:filetime>
  </property>
  <property fmtid="{D5CDD505-2E9C-101B-9397-08002B2CF9AE}" pid="15" name="RICNSubject">
    <vt:lpwstr>1186;#Construction and Renovation|18878e24-e8db-4b88-9147-8e97d116e33c</vt:lpwstr>
  </property>
  <property fmtid="{D5CDD505-2E9C-101B-9397-08002B2CF9AE}" pid="16" name="PHO_ProgramArea_Abbr">
    <vt:lpwstr/>
  </property>
  <property fmtid="{D5CDD505-2E9C-101B-9397-08002B2CF9AE}" pid="17" name="Frequency">
    <vt:lpwstr/>
  </property>
  <property fmtid="{D5CDD505-2E9C-101B-9397-08002B2CF9AE}" pid="18" name="Comm_Product_DocType">
    <vt:lpwstr/>
  </property>
  <property fmtid="{D5CDD505-2E9C-101B-9397-08002B2CF9AE}" pid="19" name="CommsEventName">
    <vt:lpwstr/>
  </property>
  <property fmtid="{D5CDD505-2E9C-101B-9397-08002B2CF9AE}" pid="20" name="RICNCommitteeMaterialsMM">
    <vt:lpwstr/>
  </property>
  <property fmtid="{D5CDD505-2E9C-101B-9397-08002B2CF9AE}" pid="21" name="RICNHealthcareSettingMM">
    <vt:lpwstr>1172;#ALL|20b1c9c2-5d35-4eaf-93f4-46fd357c6a81</vt:lpwstr>
  </property>
  <property fmtid="{D5CDD505-2E9C-101B-9397-08002B2CF9AE}" pid="22" name="me82f341bdf249018bac73bf55f3eda1">
    <vt:lpwstr/>
  </property>
  <property fmtid="{D5CDD505-2E9C-101B-9397-08002B2CF9AE}" pid="23" name="c7c78386a8d24cdd8a78c8653925f661">
    <vt:lpwstr/>
  </property>
  <property fmtid="{D5CDD505-2E9C-101B-9397-08002B2CF9AE}" pid="24" name="RICNCommitteeMembers">
    <vt:lpwstr/>
  </property>
  <property fmtid="{D5CDD505-2E9C-101B-9397-08002B2CF9AE}" pid="25" name="g42eeff8be0e44e2ad2a8aad88ce174f">
    <vt:lpwstr/>
  </property>
  <property fmtid="{D5CDD505-2E9C-101B-9397-08002B2CF9AE}" pid="26" name="RICNChairMM">
    <vt:lpwstr/>
  </property>
  <property fmtid="{D5CDD505-2E9C-101B-9397-08002B2CF9AE}" pid="27" name="ArticulateGUID">
    <vt:lpwstr>01D70F30-F2DE-486D-B7AE-79051A6592EC</vt:lpwstr>
  </property>
  <property fmtid="{D5CDD505-2E9C-101B-9397-08002B2CF9AE}" pid="28" name="ArticulatePath">
    <vt:lpwstr>https://goto.oahpp.ca/areas/ipcr/teamsite/CRMD%20Project/Final%20Draft%20Documents/Final/Design%20Modifications/CRMD_Commissioning_Phase_2015</vt:lpwstr>
  </property>
  <property fmtid="{D5CDD505-2E9C-101B-9397-08002B2CF9AE}" pid="29" name="_dlc_DocIdItemGuid">
    <vt:lpwstr>adc3cbdf-e2e3-4ae9-b21e-570b707eaea5</vt:lpwstr>
  </property>
</Properties>
</file>