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Masters/slideMaster2.xml" ContentType="application/vnd.openxmlformats-officedocument.presentationml.slideMaster+xml"/>
  <Override PartName="/ppt/notesSlides/notesSlide3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notesSlides/notesSlide19.xml" ContentType="application/vnd.openxmlformats-officedocument.presentationml.notesSlide+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65.xml" ContentType="application/vnd.openxmlformats-officedocument.presentationml.tags+xml"/>
  <Override PartName="/ppt/tags/tag8.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ags/tag14.xml" ContentType="application/vnd.openxmlformats-officedocument.presentationml.tags+xml"/>
  <Override PartName="/ppt/tags/tag10.xml" ContentType="application/vnd.openxmlformats-officedocument.presentationml.tags+xml"/>
  <Override PartName="/ppt/tags/tag67.xml" ContentType="application/vnd.openxmlformats-officedocument.presentationml.tags+xml"/>
  <Override PartName="/ppt/tags/tag15.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66.xml" ContentType="application/vnd.openxmlformats-officedocument.presentationml.tags+xml"/>
  <Override PartName="/ppt/tags/tag11.xml" ContentType="application/vnd.openxmlformats-officedocument.presentationml.tags+xml"/>
  <Override PartName="/ppt/tags/tag50.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3.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61.xml" ContentType="application/vnd.openxmlformats-officedocument.presentationml.tags+xml"/>
  <Override PartName="/ppt/tags/tag52.xml" ContentType="application/vnd.openxmlformats-officedocument.presentationml.tags+xml"/>
  <Override PartName="/ppt/tags/tag62.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51.xml" ContentType="application/vnd.openxmlformats-officedocument.presentationml.tags+xml"/>
  <Override PartName="/ppt/tags/tag64.xml" ContentType="application/vnd.openxmlformats-officedocument.presentationml.tags+xml"/>
  <Override PartName="/ppt/tags/tag86.xml" ContentType="application/vnd.openxmlformats-officedocument.presentationml.tags+xml"/>
  <Override PartName="/ppt/tags/tag6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79.xml" ContentType="application/vnd.openxmlformats-officedocument.presentationml.tags+xml"/>
  <Override PartName="/ppt/tags/tag43.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7.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46.xml" ContentType="application/vnd.openxmlformats-officedocument.presentationml.tags+xml"/>
  <Override PartName="/ppt/tags/tag85.xml" ContentType="application/vnd.openxmlformats-officedocument.presentationml.tags+xml"/>
  <Override PartName="/ppt/tags/tag90.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45.xml" ContentType="application/vnd.openxmlformats-officedocument.presentationml.tags+xml"/>
  <Override PartName="/ppt/tags/tag8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73.xml" ContentType="application/vnd.openxmlformats-officedocument.presentationml.tags+xml"/>
  <Override PartName="/ppt/tags/tag49.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0.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70.xml" ContentType="application/vnd.openxmlformats-officedocument.presentationml.tags+xml"/>
  <Override PartName="/ppt/tags/tag74.xml" ContentType="application/vnd.openxmlformats-officedocument.presentationml.tags+xml"/>
  <Override PartName="/ppt/tags/tag48.xml" ContentType="application/vnd.openxmlformats-officedocument.presentationml.tags+xml"/>
  <Override PartName="/ppt/tags/tag23.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76.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75.xml" ContentType="application/vnd.openxmlformats-officedocument.presentationml.tags+xml"/>
  <Override PartName="/ppt/tags/tag6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6" r:id="rId39"/>
    <p:sldId id="297" r:id="rId40"/>
    <p:sldId id="298" r:id="rId41"/>
    <p:sldId id="299" r:id="rId42"/>
    <p:sldId id="300" r:id="rId43"/>
    <p:sldId id="301" r:id="rId44"/>
    <p:sldId id="294"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12" autoAdjust="0"/>
  </p:normalViewPr>
  <p:slideViewPr>
    <p:cSldViewPr>
      <p:cViewPr varScale="1">
        <p:scale>
          <a:sx n="96" d="100"/>
          <a:sy n="96" d="100"/>
        </p:scale>
        <p:origin x="-205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F1A98-4E44-4481-9361-5B506B95921A}" type="datetimeFigureOut">
              <a:rPr lang="en-CA" smtClean="0"/>
              <a:t>28/10/2014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4464D2-2E70-430C-AF72-BC4803739CF1}" type="slidenum">
              <a:rPr lang="en-CA" smtClean="0"/>
              <a:t>‹#›</a:t>
            </a:fld>
            <a:endParaRPr lang="en-CA"/>
          </a:p>
        </p:txBody>
      </p:sp>
    </p:spTree>
    <p:extLst>
      <p:ext uri="{BB962C8B-B14F-4D97-AF65-F5344CB8AC3E}">
        <p14:creationId xmlns:p14="http://schemas.microsoft.com/office/powerpoint/2010/main" val="209161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Bienvenue au module Pratiques de base : Contrôle de l’environnement des compétences de base en prévention et contrôle des infections </a:t>
            </a:r>
            <a:endParaRPr lang="fr-FR"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a:t>
            </a:fld>
            <a:endParaRPr lang="en-CA"/>
          </a:p>
        </p:txBody>
      </p:sp>
    </p:spTree>
    <p:extLst>
      <p:ext uri="{BB962C8B-B14F-4D97-AF65-F5344CB8AC3E}">
        <p14:creationId xmlns:p14="http://schemas.microsoft.com/office/powerpoint/2010/main" val="407938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C’est le moment de vous arrêter et de réfléchir.</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Songez à vos propres expériences sur le plan du placement ou du déplacement de clients, patients ou résidents avec des infections dans votre milieu de soins.</a:t>
            </a:r>
            <a:endParaRPr lang="en-CA" dirty="0"/>
          </a:p>
        </p:txBody>
      </p:sp>
      <p:sp>
        <p:nvSpPr>
          <p:cNvPr id="4" name="Slide Number Placeholder 3"/>
          <p:cNvSpPr>
            <a:spLocks noGrp="1"/>
          </p:cNvSpPr>
          <p:nvPr>
            <p:ph type="sldNum" sz="quarter" idx="10"/>
          </p:nvPr>
        </p:nvSpPr>
        <p:spPr/>
        <p:txBody>
          <a:bodyPr/>
          <a:lstStyle/>
          <a:p>
            <a:fld id="{EC4464D2-2E70-430C-AF72-BC4803739CF1}" type="slidenum">
              <a:rPr lang="en-CA" smtClean="0"/>
              <a:t>10</a:t>
            </a:fld>
            <a:endParaRPr lang="en-CA"/>
          </a:p>
        </p:txBody>
      </p:sp>
    </p:spTree>
    <p:extLst>
      <p:ext uri="{BB962C8B-B14F-4D97-AF65-F5344CB8AC3E}">
        <p14:creationId xmlns:p14="http://schemas.microsoft.com/office/powerpoint/2010/main" val="376714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Les mesures techniques sont des moyens physiques ou mécaniques mis en place dans le milieu de soins pour aider à réduire les risques d’infection pour fournisseurs de soins et pour les clients, patients ou résidents.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Par exemple, des mesures techniques peuvent avoir été intégrées au milieu, comme des espaces à pression négative dans les hôpitaux, ou une barrière physique dans l’aire d’accueil d’une clinique. Une autre mesure technique consiste à placer des lavabos réservés au lavage des mains dans des endroits convenables, pour faire en sorte qu’il soit plus facile pour le personnel de se laver les mains.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milieux de soins de santé de type communautaire peuvent ne pas avoir de mesures techniques en place. Les fournisseurs qui prodiguent des soins à domicile ou des soins d’urgence doivent adapter leurs soins au milieu particulier. Nous examinerons cela plus tard dans cette section. </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En milieu de soins de santé, il est important d’installer des systèmes de chauffage, de ventilation et de conditionnement d’air efficaces pour assurer la prévention et le contrôle des infections.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systèmes de chauffage, de ventilation et de conditionnement d’air peuvent être adaptés à certaines zones à risque élevé, comme les chambres où dorment des personnes ayant des infections transmises par voie aérienne.  Ils peuvent aussi être adaptés à des fins d’utilisation dans des espaces particuliers comme des salles d’opération, des aires réservées au retraitement des instruments médicaux et des ambulances.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L’air peut devoir circuler vers l’intérieur ou en direction inverse de la porte ou du couloir. Ce type de circulation, appelé « pression négative »,  est utilisé dans les salles de bronchoscopie, les aires réservées au retraitement du matériel ou les chambres d’isolement pour patients porteurs d’une infection transmissible par voie aérienne. Cela aide à empêcher que l’agent infectieux ne quitte la pièce.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Quand il y a « pression positive », l’air circule vers l’extérieur, la porte ou le couloir. Les endroits où on procède à la circulation d’air à pression positive incluent les salles d’opération, les salles d’approvisionnement stériles et les unités de soins aux brûlés. Cela aide à empêcher que l’agent infectieux ne pénètre dans la pièce.</a:t>
            </a:r>
          </a:p>
        </p:txBody>
      </p:sp>
      <p:sp>
        <p:nvSpPr>
          <p:cNvPr id="4" name="Slide Number Placeholder 3"/>
          <p:cNvSpPr>
            <a:spLocks noGrp="1"/>
          </p:cNvSpPr>
          <p:nvPr>
            <p:ph type="sldNum" sz="quarter" idx="10"/>
          </p:nvPr>
        </p:nvSpPr>
        <p:spPr/>
        <p:txBody>
          <a:bodyPr/>
          <a:lstStyle/>
          <a:p>
            <a:fld id="{EC4464D2-2E70-430C-AF72-BC4803739CF1}" type="slidenum">
              <a:rPr lang="en-CA" smtClean="0"/>
              <a:t>12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Quand </a:t>
            </a:r>
            <a:r>
              <a:rPr lang="fr-FR" sz="1200" kern="1200" dirty="0" smtClean="0">
                <a:solidFill>
                  <a:schemeClr val="tx1"/>
                </a:solidFill>
                <a:latin typeface="+mn-lt"/>
                <a:ea typeface="+mn-ea"/>
                <a:cs typeface="+mn-cs"/>
              </a:rPr>
              <a:t>il y a « pression positive », l’air circule vers l’extérieur, la porte ou le couloir. Les endroits où on procède à la circulation d’air à pression positive incluent les salles d’opération, les salles d’approvisionnement stériles et les unités de soins aux brûlés. Cela aide à empêcher que l’agent infectieux ne pénètre dans la pièce.</a:t>
            </a:r>
          </a:p>
        </p:txBody>
      </p:sp>
      <p:sp>
        <p:nvSpPr>
          <p:cNvPr id="4" name="Slide Number Placeholder 3"/>
          <p:cNvSpPr>
            <a:spLocks noGrp="1"/>
          </p:cNvSpPr>
          <p:nvPr>
            <p:ph type="sldNum" sz="quarter" idx="10"/>
          </p:nvPr>
        </p:nvSpPr>
        <p:spPr/>
        <p:txBody>
          <a:bodyPr/>
          <a:lstStyle/>
          <a:p>
            <a:fld id="{EC4464D2-2E70-430C-AF72-BC4803739CF1}" type="slidenum">
              <a:rPr lang="en-CA" smtClean="0"/>
              <a:t>13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En milieux communautaires, comme le domicile d’un client ou un bureau, vous exercerez peu de contrôle sur la circulation et la température de l’air. Nous avons tous besoin de travailler dans un milieu sécuritaire. Par exemple, vous pourriez songer à ouvrir ou fermer une fenêtre ou une porte dans le domicile du client pour aider à régler la circulation ou la température de l’air. Is vous pensez que le domicile du client (ou votre milieu de travail) n’est pas sécure, communiquez avec votre superviseur pour discuter de la situation.  Vous pourriez devoir trouver d’autres façons de prodiguer vos soins, par exemple en changeant de milieu. </a:t>
            </a:r>
          </a:p>
        </p:txBody>
      </p:sp>
      <p:sp>
        <p:nvSpPr>
          <p:cNvPr id="4" name="Slide Number Placeholder 3"/>
          <p:cNvSpPr>
            <a:spLocks noGrp="1"/>
          </p:cNvSpPr>
          <p:nvPr>
            <p:ph type="sldNum" sz="quarter" idx="10"/>
          </p:nvPr>
        </p:nvSpPr>
        <p:spPr/>
        <p:txBody>
          <a:bodyPr/>
          <a:lstStyle/>
          <a:p>
            <a:fld id="{EC4464D2-2E70-430C-AF72-BC4803739CF1}" type="slidenum">
              <a:rPr lang="en-CA" smtClean="0"/>
              <a:t>14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Les barrières physiques sont un autre type de mesures techniques mises en place en milieu de soins de santé. Par exemple, vous avez tous déjà vu des rideaux installés entre les lits dans les salles à plusieurs lits des services des urgences, cliniques et hôpitaux, ou en milieu de soins de longue durée. </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Des barrières sont souvent utilisées pour protéger le personnel des clients, patients ou résidents qui toussent dans les aires d’accueil. Les écrans et fenêtres de verre ou d’acrylique dans les aires d’accueil et ambulances sont un autre exemple de ce type de barrières. </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moustiquaires aident à empêcher les insectes et autres animaux nuisibles, comme les moustiques, d’entrer dans les établissements de soins de santé par les fenêtres.</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Ce sont tous des exemples de barrières physiques utilisées pour aider à prévenir les risques de transmission des agents </a:t>
            </a:r>
            <a:r>
              <a:rPr lang="fr-FR" sz="1200" kern="1200" dirty="0" err="1" smtClean="0">
                <a:solidFill>
                  <a:schemeClr val="tx1"/>
                </a:solidFill>
                <a:latin typeface="+mn-lt"/>
                <a:ea typeface="+mn-ea"/>
                <a:cs typeface="+mn-cs"/>
              </a:rPr>
              <a:t>infectieu</a:t>
            </a:r>
            <a:r>
              <a:rPr lang="fr-FR"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EC4464D2-2E70-430C-AF72-BC4803739CF1}" type="slidenum">
              <a:rPr lang="en-CA" smtClean="0"/>
              <a:t>15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N’oubliez pas : Vous laver les mains est un geste important que vous pouvez faire pour aider à prévenir la transmission d’infections.</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désinfectant pour les mains à base d’alcool est la méthode de décontamination des mains privilégiée en milieu de soins de santé lorsque les mains ne sont pas visiblement souillées. Du désinfectant pour les mains à base d’alcool devrait être offert aux points de service, à portée de mains des endroits où on prodigue des soins aux clients, patients ou résidents.</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Idéalement, on devrait installer des lavabos à mains libres (par exemple à pédale actionnée par le pied ou le genou) réservés au lavage des mains dans des endroits convenables afin que les fournisseurs de soins de santé puissent facilement les utiliser. Les lavabos doivent être accompagnés de savon liquide, d’un distributeur de serviettes de papier à mains libres et d’une  poubelle située à proximité. </a:t>
            </a:r>
          </a:p>
          <a:p>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Certains foyers communautaires n’ont peut-être pas des installations d’hygiène des mains idéales. Pour les fournisseurs de soins de santé à domicile et les intervenants d’urgence, c’est une bonne pratique de se munir de son propre  désinfectant pour les mains à base d’alcool. </a:t>
            </a:r>
          </a:p>
        </p:txBody>
      </p:sp>
      <p:sp>
        <p:nvSpPr>
          <p:cNvPr id="4" name="Slide Number Placeholder 3"/>
          <p:cNvSpPr>
            <a:spLocks noGrp="1"/>
          </p:cNvSpPr>
          <p:nvPr>
            <p:ph type="sldNum" sz="quarter" idx="10"/>
          </p:nvPr>
        </p:nvSpPr>
        <p:spPr/>
        <p:txBody>
          <a:bodyPr/>
          <a:lstStyle/>
          <a:p>
            <a:fld id="{EC4464D2-2E70-430C-AF72-BC4803739CF1}" type="slidenum">
              <a:rPr lang="en-CA" smtClean="0"/>
              <a:t>16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Tous les milieux de soins de santé doivent fournir aux points de services des contenants pour objets pointus et tranchants qui résistent aux perforations.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milieux de soins de santé comme les hôpitaux, les foyers de soins de longue durée et les cliniques prévoient l’utilisation de contenants pour objets pointus et tranchants, mais les fournisseurs qui prodiguent des soins au domicile de clients ou en milieu </a:t>
            </a:r>
            <a:r>
              <a:rPr lang="fr-FR" sz="1200" kern="1200" dirty="0" err="1" smtClean="0">
                <a:solidFill>
                  <a:schemeClr val="tx1"/>
                </a:solidFill>
                <a:latin typeface="+mn-lt"/>
                <a:ea typeface="+mn-ea"/>
                <a:cs typeface="+mn-cs"/>
              </a:rPr>
              <a:t>préhospitalier</a:t>
            </a:r>
            <a:r>
              <a:rPr lang="fr-FR" sz="1200" kern="1200" dirty="0" smtClean="0">
                <a:solidFill>
                  <a:schemeClr val="tx1"/>
                </a:solidFill>
                <a:latin typeface="+mn-lt"/>
                <a:ea typeface="+mn-ea"/>
                <a:cs typeface="+mn-cs"/>
              </a:rPr>
              <a:t> doivent savoir comment ils vont se défaire d’objets pointus ou tranchants avant d’en utiliser. Les contenants portatifs pour objets pointus et tranchants peuvent constituer une solution. </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Sont inclus aux objets pointus et tranchants tous les objets pouvant servir à perforer ou à couper, comme les aiguilles.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blessures causées par un objet pointu ou tranchant sont un exemple d’accident de travail en milieu de soins de santé. Tout le monde doit utiliser des aiguilles à conception sécuritaire pour se protéger et protéger les autres contre des blessures ou infections causées par une piqure d’aiguille ou un objet pointu ou tranchant. En Ontario, tous les fournisseurs de soins de santé doivent utiliser des aiguilles à conception sécuritaire.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Il est important aussi de mettre des contenants pour objets pointus et tranchants qui résistent aux perforations à la disposition du personnel aux points de service.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programmes de prévention des blessures causées pas des objets pointus et tranchants seront examinés dans la section Mesures administratives du module Pratiques de base.</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18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Nous parlerons maintenant des mesures que peuvent prendre les fournisseurs de soins de santé pour assurer un contrôle de l’environnement et aider à prévenir les infections. Vous pouvez nettoyer l’environnement et le matériel, et manipuler les objets pointus et tranchants de façon sécuritaire.</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Commençons par le nettoyage de l’environnement et du matériel.</a:t>
            </a:r>
          </a:p>
        </p:txBody>
      </p:sp>
      <p:sp>
        <p:nvSpPr>
          <p:cNvPr id="4" name="Slide Number Placeholder 3"/>
          <p:cNvSpPr>
            <a:spLocks noGrp="1"/>
          </p:cNvSpPr>
          <p:nvPr>
            <p:ph type="sldNum" sz="quarter" idx="10"/>
          </p:nvPr>
        </p:nvSpPr>
        <p:spPr/>
        <p:txBody>
          <a:bodyPr/>
          <a:lstStyle/>
          <a:p>
            <a:fld id="{EC4464D2-2E70-430C-AF72-BC4803739CF1}" type="slidenum">
              <a:rPr lang="en-CA" smtClean="0"/>
              <a:t>20</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Les pratiques de base sont des méthodes de prévention et de contrôle des infections qui doivent être utilisées systématiquement pendant toutes les activités avec tous les clients, patients ou résidents pour aider à prévenir et contrôler la transmission d’agents infectieux dans tous les milieux de soins. Quel que soit le milieu de soins où vous travaillez, vous devez toujours observer les pratiques de base.</a:t>
            </a:r>
          </a:p>
        </p:txBody>
      </p:sp>
      <p:sp>
        <p:nvSpPr>
          <p:cNvPr id="4" name="Slide Number Placeholder 3"/>
          <p:cNvSpPr>
            <a:spLocks noGrp="1"/>
          </p:cNvSpPr>
          <p:nvPr>
            <p:ph type="sldNum" sz="quarter" idx="10"/>
          </p:nvPr>
        </p:nvSpPr>
        <p:spPr/>
        <p:txBody>
          <a:bodyPr/>
          <a:lstStyle/>
          <a:p>
            <a:fld id="{EC4464D2-2E70-430C-AF72-BC4803739CF1}" type="slidenum">
              <a:rPr lang="en-CA" smtClean="0"/>
              <a:t>2</a:t>
            </a:fld>
            <a:endParaRPr lang="en-CA"/>
          </a:p>
        </p:txBody>
      </p:sp>
    </p:spTree>
    <p:extLst>
      <p:ext uri="{BB962C8B-B14F-4D97-AF65-F5344CB8AC3E}">
        <p14:creationId xmlns:p14="http://schemas.microsoft.com/office/powerpoint/2010/main" val="1775130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En milieu de soins de santé, le matériel, le mobilier et les surfaces (comme l’environnement) peuvent être des sources d’infection chez les sujets réceptifs et ont été associés à des éclosions de maladies infectieuses.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nettoyage permet d’assurer un environnement de prestation de soins de santé sécuritaire et aide à prévenir la transmission d’infections en réduisant le nombre d’agents infectieux.</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21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 matériel médical peut s’accompagner d’un risque d’infection grave s’il n’est pas nettoyé convenablement entre ses utilisations auprès de clients, de patients ou de résidents.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nettoyage du matériel compte souvent deux étapes : le nettoyage, suivi de la désinfection ou de la stérilisation, selon les recommandations du fabricant et  vos politiques et procédures. Le matériel médical utilisé auprès de plusieurs clients, patients ou résidents (comme les brassards de tensiomètre  ou lève-malades) doit être lavé et désinfecté entre ses utilisations. D’autre matériel médical (comme le matériel utilisé durant une intervention aseptique) doit être lavé et stérilisé. </a:t>
            </a:r>
          </a:p>
          <a:p>
            <a:r>
              <a:rPr lang="en-CA"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Assurez-vous de connaître les politiques régissant la marche à suivre, les produits de nettoyage à utiliser et la façon de le faire en toute sécurité.  </a:t>
            </a:r>
          </a:p>
        </p:txBody>
      </p:sp>
      <p:sp>
        <p:nvSpPr>
          <p:cNvPr id="4" name="Slide Number Placeholder 3"/>
          <p:cNvSpPr>
            <a:spLocks noGrp="1"/>
          </p:cNvSpPr>
          <p:nvPr>
            <p:ph type="sldNum" sz="quarter" idx="10"/>
          </p:nvPr>
        </p:nvSpPr>
        <p:spPr/>
        <p:txBody>
          <a:bodyPr/>
          <a:lstStyle/>
          <a:p>
            <a:fld id="{EC4464D2-2E70-430C-AF72-BC4803739CF1}" type="slidenum">
              <a:rPr lang="en-CA" smtClean="0"/>
              <a:t>22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Il est important de garder l’environnement de prestation de soins de santé propre pour  prévenir la propagation d’agents infectieux. Cela inclut le nettoyage des surfaces et du mobilier, la manipulation sécuritaire des articles de buanderie et des déchets.</a:t>
            </a:r>
          </a:p>
        </p:txBody>
      </p:sp>
      <p:sp>
        <p:nvSpPr>
          <p:cNvPr id="4" name="Slide Number Placeholder 3"/>
          <p:cNvSpPr>
            <a:spLocks noGrp="1"/>
          </p:cNvSpPr>
          <p:nvPr>
            <p:ph type="sldNum" sz="quarter" idx="10"/>
          </p:nvPr>
        </p:nvSpPr>
        <p:spPr/>
        <p:txBody>
          <a:bodyPr/>
          <a:lstStyle/>
          <a:p>
            <a:fld id="{EC4464D2-2E70-430C-AF72-BC4803739CF1}" type="slidenum">
              <a:rPr lang="en-CA" smtClean="0"/>
              <a:t>23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Bien qu’on ait rarement établi de liens entre les articles de buanderie souillés et l’infection, la collecte, le transport, le lavage et le séchage de ces articles doivent être faits de façon sécuritaire.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fournisseurs de soins de santé doivent procéder à une évaluation des risques lorsqu’ils manipulent des articles de buanderie souillés pour déterminer quand et comment utiliser l’équipement de protection individuelle et quand procéder à l’hygiène des mains.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articles de buanderie souillés doivent toujours être manipulés de la même façon, qu’un client, patient ou résident fasse ou non l’objet de précautions supplémentaires et que les articles de buanderie soient ou non souillés  de sang ou de liquides organiques.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Prenez garde aux objets pointus et tranchants dissimulés dans les articles de buanderie! Les objets pointus et tranchants trouvés dans les articles de buanderie doivent être signalés en tant qu’incidents de santé et de sécurité. La manipulation des objets pointus et tranchants doit faire l’objet de pratiques sécuritaires. </a:t>
            </a:r>
          </a:p>
        </p:txBody>
      </p:sp>
      <p:sp>
        <p:nvSpPr>
          <p:cNvPr id="4" name="Slide Number Placeholder 3"/>
          <p:cNvSpPr>
            <a:spLocks noGrp="1"/>
          </p:cNvSpPr>
          <p:nvPr>
            <p:ph type="sldNum" sz="quarter" idx="10"/>
          </p:nvPr>
        </p:nvSpPr>
        <p:spPr/>
        <p:txBody>
          <a:bodyPr/>
          <a:lstStyle/>
          <a:p>
            <a:fld id="{EC4464D2-2E70-430C-AF72-BC4803739CF1}" type="slidenum">
              <a:rPr lang="en-CA" smtClean="0"/>
              <a:t>24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Votre employeur devrait mettre en place des politiques et procédures sur la façon de manipuler les articles de buanderie propres et souillés, et fournir de l’éducation et de la formation sur la manipulation des articles de buanderie en toute sécurité. Cela aidera à vous protéger contre l’exposition aux agents infectieux.</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Voici des façons de manipuler les articles de buanderie souillés :</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porter l’équipement de protection individuelle qui convient compte tenu de votre évaluation des </a:t>
            </a:r>
            <a:r>
              <a:rPr lang="fr-FR" sz="1200" kern="1200" dirty="0" smtClean="0">
                <a:solidFill>
                  <a:schemeClr val="tx1"/>
                </a:solidFill>
                <a:latin typeface="+mn-lt"/>
                <a:ea typeface="+mn-ea"/>
                <a:cs typeface="+mn-cs"/>
              </a:rPr>
              <a:t>risques</a:t>
            </a: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25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porter </a:t>
            </a:r>
            <a:r>
              <a:rPr lang="fr-FR" sz="1200" kern="1200" dirty="0" smtClean="0">
                <a:solidFill>
                  <a:schemeClr val="tx1"/>
                </a:solidFill>
                <a:latin typeface="+mn-lt"/>
                <a:ea typeface="+mn-ea"/>
                <a:cs typeface="+mn-cs"/>
              </a:rPr>
              <a:t>des gants pour enlever la grosse saleté et la jeter dans les toilettes ou une trémie</a:t>
            </a:r>
          </a:p>
          <a:p>
            <a:pPr marL="171450" indent="-171450">
              <a:buFont typeface="Arial" panose="020B0604020202020204" pitchFamily="34" charset="0"/>
              <a:buChar char="•"/>
            </a:pP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26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les </a:t>
            </a:r>
            <a:r>
              <a:rPr lang="fr-FR" sz="1200" kern="1200" dirty="0" smtClean="0">
                <a:solidFill>
                  <a:schemeClr val="tx1"/>
                </a:solidFill>
                <a:latin typeface="+mn-lt"/>
                <a:ea typeface="+mn-ea"/>
                <a:cs typeface="+mn-cs"/>
              </a:rPr>
              <a:t>tenir loin du corps lorsqu’ils sont souillés </a:t>
            </a:r>
          </a:p>
        </p:txBody>
      </p:sp>
      <p:sp>
        <p:nvSpPr>
          <p:cNvPr id="4" name="Slide Number Placeholder 3"/>
          <p:cNvSpPr>
            <a:spLocks noGrp="1"/>
          </p:cNvSpPr>
          <p:nvPr>
            <p:ph type="sldNum" sz="quarter" idx="10"/>
          </p:nvPr>
        </p:nvSpPr>
        <p:spPr/>
        <p:txBody>
          <a:bodyPr/>
          <a:lstStyle/>
          <a:p>
            <a:fld id="{EC4464D2-2E70-430C-AF72-BC4803739CF1}" type="slidenum">
              <a:rPr lang="en-CA" smtClean="0"/>
              <a:t>27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les </a:t>
            </a:r>
            <a:r>
              <a:rPr lang="fr-FR" sz="1200" kern="1200" dirty="0" smtClean="0">
                <a:solidFill>
                  <a:schemeClr val="tx1"/>
                </a:solidFill>
                <a:latin typeface="+mn-lt"/>
                <a:ea typeface="+mn-ea"/>
                <a:cs typeface="+mn-cs"/>
              </a:rPr>
              <a:t>enrouler et les placer dans un sac avant de les </a:t>
            </a:r>
            <a:r>
              <a:rPr lang="fr-FR" sz="1200" kern="1200" dirty="0" smtClean="0">
                <a:solidFill>
                  <a:schemeClr val="tx1"/>
                </a:solidFill>
                <a:latin typeface="+mn-lt"/>
                <a:ea typeface="+mn-ea"/>
                <a:cs typeface="+mn-cs"/>
              </a:rPr>
              <a:t>transporter</a:t>
            </a: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28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s’ils </a:t>
            </a:r>
            <a:r>
              <a:rPr lang="fr-FR" sz="1200" kern="1200" dirty="0" smtClean="0">
                <a:solidFill>
                  <a:schemeClr val="tx1"/>
                </a:solidFill>
                <a:latin typeface="+mn-lt"/>
                <a:ea typeface="+mn-ea"/>
                <a:cs typeface="+mn-cs"/>
              </a:rPr>
              <a:t>sont mouillés, les placer dans une serviette ou un drap sec avant de les mettre dans le sac de buanderie </a:t>
            </a:r>
          </a:p>
        </p:txBody>
      </p:sp>
      <p:sp>
        <p:nvSpPr>
          <p:cNvPr id="4" name="Slide Number Placeholder 3"/>
          <p:cNvSpPr>
            <a:spLocks noGrp="1"/>
          </p:cNvSpPr>
          <p:nvPr>
            <p:ph type="sldNum" sz="quarter" idx="10"/>
          </p:nvPr>
        </p:nvSpPr>
        <p:spPr/>
        <p:txBody>
          <a:bodyPr/>
          <a:lstStyle/>
          <a:p>
            <a:fld id="{EC4464D2-2E70-430C-AF72-BC4803739CF1}" type="slidenum">
              <a:rPr lang="en-CA" smtClean="0"/>
              <a:t>29</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placer </a:t>
            </a:r>
            <a:r>
              <a:rPr lang="fr-FR" sz="1200" kern="1200" dirty="0" smtClean="0">
                <a:solidFill>
                  <a:schemeClr val="tx1"/>
                </a:solidFill>
                <a:latin typeface="+mn-lt"/>
                <a:ea typeface="+mn-ea"/>
                <a:cs typeface="+mn-cs"/>
              </a:rPr>
              <a:t>les articles de buanderie souillés doucement, sans les secouer, dans le sac d’articles de buanderie </a:t>
            </a:r>
            <a:r>
              <a:rPr lang="fr-FR" sz="1200" kern="1200" dirty="0" smtClean="0">
                <a:solidFill>
                  <a:schemeClr val="tx1"/>
                </a:solidFill>
                <a:latin typeface="+mn-lt"/>
                <a:ea typeface="+mn-ea"/>
                <a:cs typeface="+mn-cs"/>
              </a:rPr>
              <a:t>souillés</a:t>
            </a: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30</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err="1" smtClean="0">
                <a:solidFill>
                  <a:schemeClr val="tx1"/>
                </a:solidFill>
                <a:latin typeface="+mn-lt"/>
                <a:ea typeface="+mn-ea"/>
                <a:cs typeface="+mn-cs"/>
              </a:rPr>
              <a:t>Cette</a:t>
            </a:r>
            <a:r>
              <a:rPr lang="en-CA" sz="1200" kern="1200" dirty="0" smtClean="0">
                <a:solidFill>
                  <a:schemeClr val="tx1"/>
                </a:solidFill>
                <a:latin typeface="+mn-lt"/>
                <a:ea typeface="+mn-ea"/>
                <a:cs typeface="+mn-cs"/>
              </a:rPr>
              <a:t> section </a:t>
            </a:r>
            <a:r>
              <a:rPr lang="en-CA" sz="1200" kern="1200" dirty="0" err="1" smtClean="0">
                <a:solidFill>
                  <a:schemeClr val="tx1"/>
                </a:solidFill>
                <a:latin typeface="+mn-lt"/>
                <a:ea typeface="+mn-ea"/>
                <a:cs typeface="+mn-cs"/>
              </a:rPr>
              <a:t>portera</a:t>
            </a:r>
            <a:r>
              <a:rPr lang="en-CA" sz="1200" kern="1200" dirty="0" smtClean="0">
                <a:solidFill>
                  <a:schemeClr val="tx1"/>
                </a:solidFill>
                <a:latin typeface="+mn-lt"/>
                <a:ea typeface="+mn-ea"/>
                <a:cs typeface="+mn-cs"/>
              </a:rPr>
              <a:t> </a:t>
            </a:r>
            <a:r>
              <a:rPr lang="en-CA" sz="1200" kern="1200" dirty="0" err="1" smtClean="0">
                <a:solidFill>
                  <a:schemeClr val="tx1"/>
                </a:solidFill>
                <a:latin typeface="+mn-lt"/>
                <a:ea typeface="+mn-ea"/>
                <a:cs typeface="+mn-cs"/>
              </a:rPr>
              <a:t>sur</a:t>
            </a:r>
            <a:r>
              <a:rPr lang="en-CA" sz="1200" kern="1200" dirty="0" smtClean="0">
                <a:solidFill>
                  <a:schemeClr val="tx1"/>
                </a:solidFill>
                <a:latin typeface="+mn-lt"/>
                <a:ea typeface="+mn-ea"/>
                <a:cs typeface="+mn-cs"/>
              </a:rPr>
              <a:t> : </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les façons </a:t>
            </a:r>
            <a:r>
              <a:rPr lang="fr-FR" sz="1200" kern="1200" dirty="0" err="1" smtClean="0">
                <a:solidFill>
                  <a:schemeClr val="tx1"/>
                </a:solidFill>
                <a:latin typeface="+mn-lt"/>
                <a:ea typeface="+mn-ea"/>
                <a:cs typeface="+mn-cs"/>
              </a:rPr>
              <a:t>don't</a:t>
            </a:r>
            <a:r>
              <a:rPr lang="fr-FR" sz="1200" kern="1200" dirty="0" smtClean="0">
                <a:solidFill>
                  <a:schemeClr val="tx1"/>
                </a:solidFill>
                <a:latin typeface="+mn-lt"/>
                <a:ea typeface="+mn-ea"/>
                <a:cs typeface="+mn-cs"/>
              </a:rPr>
              <a:t> les mesures de contrôle de l’environnement peuvent aider à prévenir les infections</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le nettoyage efficace de l’environnement et du matériel </a:t>
            </a:r>
          </a:p>
          <a:p>
            <a:pPr marL="171450" indent="-171450">
              <a:buFont typeface="Arial" panose="020B0604020202020204" pitchFamily="34" charset="0"/>
              <a:buChar char="•"/>
            </a:pPr>
            <a:r>
              <a:rPr lang="en-CA" sz="1200" kern="1200" dirty="0" smtClean="0">
                <a:solidFill>
                  <a:schemeClr val="tx1"/>
                </a:solidFill>
                <a:latin typeface="+mn-lt"/>
                <a:ea typeface="+mn-ea"/>
                <a:cs typeface="+mn-cs"/>
              </a:rPr>
              <a:t>les </a:t>
            </a:r>
            <a:r>
              <a:rPr lang="en-CA" sz="1200" kern="1200" dirty="0" err="1" smtClean="0">
                <a:solidFill>
                  <a:schemeClr val="tx1"/>
                </a:solidFill>
                <a:latin typeface="+mn-lt"/>
                <a:ea typeface="+mn-ea"/>
                <a:cs typeface="+mn-cs"/>
              </a:rPr>
              <a:t>mesures</a:t>
            </a:r>
            <a:r>
              <a:rPr lang="en-CA" sz="1200" kern="1200" dirty="0" smtClean="0">
                <a:solidFill>
                  <a:schemeClr val="tx1"/>
                </a:solidFill>
                <a:latin typeface="+mn-lt"/>
                <a:ea typeface="+mn-ea"/>
                <a:cs typeface="+mn-cs"/>
              </a:rPr>
              <a:t> techniques</a:t>
            </a:r>
          </a:p>
        </p:txBody>
      </p:sp>
      <p:sp>
        <p:nvSpPr>
          <p:cNvPr id="4" name="Slide Number Placeholder 3"/>
          <p:cNvSpPr>
            <a:spLocks noGrp="1"/>
          </p:cNvSpPr>
          <p:nvPr>
            <p:ph type="sldNum" sz="quarter" idx="10"/>
          </p:nvPr>
        </p:nvSpPr>
        <p:spPr/>
        <p:txBody>
          <a:bodyPr/>
          <a:lstStyle/>
          <a:p>
            <a:fld id="{EC4464D2-2E70-430C-AF72-BC4803739CF1}" type="slidenum">
              <a:rPr lang="en-CA" smtClean="0"/>
              <a:t>3</a:t>
            </a:fld>
            <a:endParaRPr lang="en-CA"/>
          </a:p>
        </p:txBody>
      </p:sp>
    </p:spTree>
    <p:extLst>
      <p:ext uri="{BB962C8B-B14F-4D97-AF65-F5344CB8AC3E}">
        <p14:creationId xmlns:p14="http://schemas.microsoft.com/office/powerpoint/2010/main" val="2088615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attacher </a:t>
            </a:r>
            <a:r>
              <a:rPr lang="fr-FR" sz="1200" kern="1200" dirty="0" smtClean="0">
                <a:solidFill>
                  <a:schemeClr val="tx1"/>
                </a:solidFill>
                <a:latin typeface="+mn-lt"/>
                <a:ea typeface="+mn-ea"/>
                <a:cs typeface="+mn-cs"/>
              </a:rPr>
              <a:t>les sacs fermement, sans trop les </a:t>
            </a:r>
            <a:r>
              <a:rPr lang="fr-FR" sz="1200" kern="1200" dirty="0" smtClean="0">
                <a:solidFill>
                  <a:schemeClr val="tx1"/>
                </a:solidFill>
                <a:latin typeface="+mn-lt"/>
                <a:ea typeface="+mn-ea"/>
                <a:cs typeface="+mn-cs"/>
              </a:rPr>
              <a:t>remplir</a:t>
            </a: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31</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tenir </a:t>
            </a:r>
            <a:r>
              <a:rPr lang="fr-FR" sz="1200" kern="1200" dirty="0" smtClean="0">
                <a:solidFill>
                  <a:schemeClr val="tx1"/>
                </a:solidFill>
                <a:latin typeface="+mn-lt"/>
                <a:ea typeface="+mn-ea"/>
                <a:cs typeface="+mn-cs"/>
              </a:rPr>
              <a:t>les sacs par l’attache en ne les laissant jamais toucher le </a:t>
            </a:r>
            <a:r>
              <a:rPr lang="fr-FR" sz="1200" kern="1200" dirty="0" smtClean="0">
                <a:solidFill>
                  <a:schemeClr val="tx1"/>
                </a:solidFill>
                <a:latin typeface="+mn-lt"/>
                <a:ea typeface="+mn-ea"/>
                <a:cs typeface="+mn-cs"/>
              </a:rPr>
              <a:t>corps</a:t>
            </a:r>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32</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dirty="0" smtClean="0">
                <a:solidFill>
                  <a:schemeClr val="tx1"/>
                </a:solidFill>
                <a:latin typeface="+mn-lt"/>
                <a:ea typeface="+mn-ea"/>
                <a:cs typeface="+mn-cs"/>
              </a:rPr>
              <a:t>ne </a:t>
            </a:r>
            <a:r>
              <a:rPr lang="fr-FR" sz="1200" kern="1200" dirty="0" smtClean="0">
                <a:solidFill>
                  <a:schemeClr val="tx1"/>
                </a:solidFill>
                <a:latin typeface="+mn-lt"/>
                <a:ea typeface="+mn-ea"/>
                <a:cs typeface="+mn-cs"/>
              </a:rPr>
              <a:t>pas doubler les sacs d’articles de buanderie ou utiliser de sacs hydrosolubles</a:t>
            </a:r>
          </a:p>
        </p:txBody>
      </p:sp>
      <p:sp>
        <p:nvSpPr>
          <p:cNvPr id="4" name="Slide Number Placeholder 3"/>
          <p:cNvSpPr>
            <a:spLocks noGrp="1"/>
          </p:cNvSpPr>
          <p:nvPr>
            <p:ph type="sldNum" sz="quarter" idx="10"/>
          </p:nvPr>
        </p:nvSpPr>
        <p:spPr/>
        <p:txBody>
          <a:bodyPr/>
          <a:lstStyle/>
          <a:p>
            <a:fld id="{EC4464D2-2E70-430C-AF72-BC4803739CF1}" type="slidenum">
              <a:rPr lang="en-CA" smtClean="0"/>
              <a:t>33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En milieu de soins de santé, il existe d’autres catégories de déchets que l’on qualifie de « déchets biomédicaux ». Chaque type de déchets doit être manipulé  conformément aux mesures législatives pertinentes et aux règlements municipaux locaux.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déchets biomédicaux comprennent les déchets anatomiques humains, les cultures ou les échantillons d’origine humaine et animale (à l’exception de l’urine et des matières fécales), le sang liquide et les produits sanguins humains, les articles contaminés par du sang ou des produits sanguins qui laisseraient échapper du sang liquide ou semi-liquide s’ils étaient pressés ou comprimés, les liquides organiques visiblement contaminés par du sang, les liquides organiques extraits au cours d’une opération chirurgicale ou d’un traitement ou à des fins diagnostiques (à l’exception de l’urine et des matières fécales), les objets pointus et tranchants et le verre brisé qui est entré en contact avec du sang ou un liquide organique.</a:t>
            </a:r>
          </a:p>
        </p:txBody>
      </p:sp>
      <p:sp>
        <p:nvSpPr>
          <p:cNvPr id="4" name="Slide Number Placeholder 3"/>
          <p:cNvSpPr>
            <a:spLocks noGrp="1"/>
          </p:cNvSpPr>
          <p:nvPr>
            <p:ph type="sldNum" sz="quarter" idx="10"/>
          </p:nvPr>
        </p:nvSpPr>
        <p:spPr/>
        <p:txBody>
          <a:bodyPr/>
          <a:lstStyle/>
          <a:p>
            <a:fld id="{EC4464D2-2E70-430C-AF72-BC4803739CF1}" type="slidenum">
              <a:rPr lang="en-CA" smtClean="0"/>
              <a:t>34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Parlons un peu des différents types de déchets.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Comme le montre le tableau, il existe cinq catégories distinctes de déchets en milieu de soins de santé. Chaque catégorie a ses propres exigences en matière de manipulation et as propre couleur de sacs, qui indique la marche à suivre pour la manipulation des déchets. Par exemple, les fournisseurs de soins de santé qui travaillent dans des salles d’opération doivent savoir comment manipuler des déchets anatomiques (rouge), tandis que le personnel des laboratoires doit savoir comment manipuler des déchets microbiologiques (jaune).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Votre organisation vous fournira l’information requise pour manipuler les déchets en toute sécurité.</a:t>
            </a:r>
          </a:p>
        </p:txBody>
      </p:sp>
      <p:sp>
        <p:nvSpPr>
          <p:cNvPr id="4" name="Slide Number Placeholder 3"/>
          <p:cNvSpPr>
            <a:spLocks noGrp="1"/>
          </p:cNvSpPr>
          <p:nvPr>
            <p:ph type="sldNum" sz="quarter" idx="10"/>
          </p:nvPr>
        </p:nvSpPr>
        <p:spPr/>
        <p:txBody>
          <a:bodyPr/>
          <a:lstStyle/>
          <a:p>
            <a:fld id="{EC4464D2-2E70-430C-AF72-BC4803739CF1}" type="slidenum">
              <a:rPr lang="en-CA" smtClean="0"/>
              <a:t>35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Que doivent connaître les fournisseurs de soins de santé à propos des déchets?</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Vous devez connaître les différentes catégories de déchets et la façon de manipuler les déchets contaminés. De plus, vous devriez vous assurer d’avoir obtenu le vaccin contre l’hépatite B.</a:t>
            </a:r>
          </a:p>
        </p:txBody>
      </p:sp>
      <p:sp>
        <p:nvSpPr>
          <p:cNvPr id="4" name="Slide Number Placeholder 3"/>
          <p:cNvSpPr>
            <a:spLocks noGrp="1"/>
          </p:cNvSpPr>
          <p:nvPr>
            <p:ph type="sldNum" sz="quarter" idx="10"/>
          </p:nvPr>
        </p:nvSpPr>
        <p:spPr/>
        <p:txBody>
          <a:bodyPr/>
          <a:lstStyle/>
          <a:p>
            <a:fld id="{EC4464D2-2E70-430C-AF72-BC4803739CF1}" type="slidenum">
              <a:rPr lang="en-CA" smtClean="0"/>
              <a:t>36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Pour vous protéger au moment de manipuler des déchets, menez une évaluation des risques et portez de l’équipement de protection individuelle au besoin. Par exemple, vous pourriez devoir porter des gants.</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37</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Tout déchet souillé duquel du sang pourrait se libérer au moment de le presser ou de le comprimer devrait être placé dans un sac à déchets biomédicaux jaune.</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38</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Évitez de presser ou de comprimer le contenu du sac pour ne pas accroître vos risques de vous blesser s’il advenait qu’un objet pointu ou tranchant se retrouvait par erreur dans le sac.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Ne remplissez pas trop le sac pour ne pas qu’il se brise. Fermez les sacs de déchets lorsqu’ils sont pleins aux trois quarts. </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39</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Fermez toujours correctement le sac avant son transport pour éviter d’en répandre le contenu.</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40</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Les objectifs de cette section sont les suivants : </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de décrire les facteurs qui déterminent le type d’hébergement et de placement  des clients, patients, ou résidents de façon à prévenir la transmission des infections en milieu de soins de santé</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de décrire comment les moyens techniques et le design des installations contribuent à réduire le risque d’infection, et</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de mettre en application les stratégies de gestion des articles de buanderie et déchets, et de nettoyage de l’environnement appropriées pour aider à réduire les risques d’infection</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Dans votre lieu de travail, on peut vous désigner par les expressions « le personnel », « le fournisseur ou la fournisseuse de soins de santé » ou « le travailleur ou la travailleuse de la santé ».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Dans cette section, nous utiliserons le terme « fournisseur de soins de santé ».</a:t>
            </a: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p>
          <a:p>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4</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Assurez-vous de vous familiariser avec les catégories de déchets et les exigences d’élimination des déchets. </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41</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Il n’est pas nécessaire de doubler un sac, sauf </a:t>
            </a:r>
            <a:r>
              <a:rPr lang="fr-FR" sz="1200" kern="1200" dirty="0" err="1" smtClean="0">
                <a:solidFill>
                  <a:schemeClr val="tx1"/>
                </a:solidFill>
                <a:latin typeface="+mn-lt"/>
                <a:ea typeface="+mn-ea"/>
                <a:cs typeface="+mn-cs"/>
              </a:rPr>
              <a:t>is</a:t>
            </a:r>
            <a:r>
              <a:rPr lang="fr-FR" sz="1200" kern="1200" dirty="0" smtClean="0">
                <a:solidFill>
                  <a:schemeClr val="tx1"/>
                </a:solidFill>
                <a:latin typeface="+mn-lt"/>
                <a:ea typeface="+mn-ea"/>
                <a:cs typeface="+mn-cs"/>
              </a:rPr>
              <a:t> le premier s’est étiré ou percé.</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solidFill>
                  <a:prstClr val="black"/>
                </a:solidFill>
              </a:rPr>
              <a:pPr/>
              <a:t>42</a:t>
            </a:fld>
            <a:endParaRPr lang="en-CA">
              <a:solidFill>
                <a:prstClr val="black"/>
              </a:solidFill>
            </a:endParaRPr>
          </a:p>
        </p:txBody>
      </p:sp>
    </p:spTree>
    <p:extLst>
      <p:ext uri="{BB962C8B-B14F-4D97-AF65-F5344CB8AC3E}">
        <p14:creationId xmlns:p14="http://schemas.microsoft.com/office/powerpoint/2010/main" val="3831841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Les mesures de contrôle de l’environnement :</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se sont avérés efficaces pour prévenir les infections</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dépendent de la structure et du design du milieu de soins de santé</a:t>
            </a:r>
          </a:p>
          <a:p>
            <a:pPr marL="171450" indent="-171450">
              <a:buFont typeface="Arial" panose="020B0604020202020204" pitchFamily="34" charset="0"/>
              <a:buChar char="•"/>
            </a:pPr>
            <a:r>
              <a:rPr lang="fr-FR" sz="1200" kern="1200" dirty="0" smtClean="0">
                <a:solidFill>
                  <a:schemeClr val="tx1"/>
                </a:solidFill>
                <a:latin typeface="+mn-lt"/>
                <a:ea typeface="+mn-ea"/>
                <a:cs typeface="+mn-cs"/>
              </a:rPr>
              <a:t>comprennent les mesures prises par le fournisseur de soins pour assurer la propreté et la sécurité de l’environnement et du matériel de soins.</a:t>
            </a:r>
          </a:p>
        </p:txBody>
      </p:sp>
      <p:sp>
        <p:nvSpPr>
          <p:cNvPr id="4" name="Slide Number Placeholder 3"/>
          <p:cNvSpPr>
            <a:spLocks noGrp="1"/>
          </p:cNvSpPr>
          <p:nvPr>
            <p:ph type="sldNum" sz="quarter" idx="10"/>
          </p:nvPr>
        </p:nvSpPr>
        <p:spPr/>
        <p:txBody>
          <a:bodyPr/>
          <a:lstStyle/>
          <a:p>
            <a:fld id="{EC4464D2-2E70-430C-AF72-BC4803739CF1}" type="slidenum">
              <a:rPr lang="en-CA" smtClean="0"/>
              <a:t>43</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Vous vous souvenez de la chaîne de transmission? Des agents infectieux peuvent se retrouver sur toutes sortes de surfaces. L’environnement des établissements de soins de santé est un réservoir d’agents infectieux. Les mesures efficaces de contrôle de l’environnement aident à réduire les infections et à rendre les milieux de soins de santé plus sécuritaires.</a:t>
            </a:r>
          </a:p>
        </p:txBody>
      </p:sp>
      <p:sp>
        <p:nvSpPr>
          <p:cNvPr id="4" name="Slide Number Placeholder 3"/>
          <p:cNvSpPr>
            <a:spLocks noGrp="1"/>
          </p:cNvSpPr>
          <p:nvPr>
            <p:ph type="sldNum" sz="quarter" idx="10"/>
          </p:nvPr>
        </p:nvSpPr>
        <p:spPr/>
        <p:txBody>
          <a:bodyPr/>
          <a:lstStyle/>
          <a:p>
            <a:fld id="{EC4464D2-2E70-430C-AF72-BC4803739CF1}" type="slidenum">
              <a:rPr lang="en-CA" smtClean="0"/>
              <a:t>5</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Que vous travailliez dans un grand établissement de soins de santé, une clinique communautaire située dans un immeuble, le domicile d’un client ou un milieu </a:t>
            </a:r>
            <a:r>
              <a:rPr lang="fr-FR" sz="1200" kern="1200" dirty="0" err="1" smtClean="0">
                <a:solidFill>
                  <a:schemeClr val="tx1"/>
                </a:solidFill>
                <a:latin typeface="+mn-lt"/>
                <a:ea typeface="+mn-ea"/>
                <a:cs typeface="+mn-cs"/>
              </a:rPr>
              <a:t>préhospitalier</a:t>
            </a:r>
            <a:r>
              <a:rPr lang="fr-FR" sz="1200" kern="1200" dirty="0" smtClean="0">
                <a:solidFill>
                  <a:schemeClr val="tx1"/>
                </a:solidFill>
                <a:latin typeface="+mn-lt"/>
                <a:ea typeface="+mn-ea"/>
                <a:cs typeface="+mn-cs"/>
              </a:rPr>
              <a:t>, vous devez connaître des mesures de contrôle de l’environnement pour aider à prévenir les infections.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6</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 contrôle de l’environnement touche le design et l’infrastructure du milieu de soins de santé, comme le nombre de chambres individuelles, de salles de bains privées et de lavabos réservés au lavage des mains. Il s’agit de la méthode préférée de contrôler l’environnement.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Quant aux mesures de nettoyage de l’environnement, de gestion des articles de buanderie et des déchets, et de manipulation des aliments, il revient aux fournisseurs de soins de santé de les mettre en œuvre et les respecter, en se fondant sur les pratiques exemplaires actuelles.</a:t>
            </a:r>
          </a:p>
        </p:txBody>
      </p:sp>
      <p:sp>
        <p:nvSpPr>
          <p:cNvPr id="4" name="Slide Number Placeholder 3"/>
          <p:cNvSpPr>
            <a:spLocks noGrp="1"/>
          </p:cNvSpPr>
          <p:nvPr>
            <p:ph type="sldNum" sz="quarter" idx="10"/>
          </p:nvPr>
        </p:nvSpPr>
        <p:spPr/>
        <p:txBody>
          <a:bodyPr/>
          <a:lstStyle/>
          <a:p>
            <a:fld id="{EC4464D2-2E70-430C-AF72-BC4803739CF1}" type="slidenum">
              <a:rPr lang="en-CA" smtClean="0"/>
              <a:t>7</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Le placement et l’hébergement appropriés des clients, patients, ou résidents aident à prévenir la transmission des agents infectieux et à accroître la sécurité dans l’environnement de prestation de soins de santé.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mesures techniques sont intégrées à la structure physique du milieu pour aider à gérer les risques ou dangers, et peuvent aider à prévenir les infections.  Leur objectif est d’assurer votre protection. </a:t>
            </a:r>
          </a:p>
        </p:txBody>
      </p:sp>
      <p:sp>
        <p:nvSpPr>
          <p:cNvPr id="4" name="Slide Number Placeholder 3"/>
          <p:cNvSpPr>
            <a:spLocks noGrp="1"/>
          </p:cNvSpPr>
          <p:nvPr>
            <p:ph type="sldNum" sz="quarter" idx="10"/>
          </p:nvPr>
        </p:nvSpPr>
        <p:spPr/>
        <p:txBody>
          <a:bodyPr/>
          <a:lstStyle/>
          <a:p>
            <a:fld id="{EC4464D2-2E70-430C-AF72-BC4803739CF1}" type="slidenum">
              <a:rPr lang="en-CA" smtClean="0"/>
              <a:t>8</a:t>
            </a:fld>
            <a:endParaRPr lang="en-CA"/>
          </a:p>
        </p:txBody>
      </p:sp>
    </p:spTree>
    <p:extLst>
      <p:ext uri="{BB962C8B-B14F-4D97-AF65-F5344CB8AC3E}">
        <p14:creationId xmlns:p14="http://schemas.microsoft.com/office/powerpoint/2010/main" val="383184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mn-lt"/>
                <a:ea typeface="+mn-ea"/>
                <a:cs typeface="+mn-cs"/>
              </a:rPr>
              <a:t>La plupart des fournisseurs de soins de santé n’ont aucun contrôle sur le design de leur milieu de soins. </a:t>
            </a:r>
          </a:p>
          <a:p>
            <a:endParaRPr lang="en-CA"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placement approprié des clients, patients ou résidents est nécessaire pour aider à prévenir la transmission d’agents infectieux par ces différents modes de transmission. </a:t>
            </a:r>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C4464D2-2E70-430C-AF72-BC4803739CF1}" type="slidenum">
              <a:rPr lang="en-CA" smtClean="0"/>
              <a:t>9</a:t>
            </a:fld>
            <a:endParaRPr lang="en-CA"/>
          </a:p>
        </p:txBody>
      </p:sp>
    </p:spTree>
    <p:extLst>
      <p:ext uri="{BB962C8B-B14F-4D97-AF65-F5344CB8AC3E}">
        <p14:creationId xmlns:p14="http://schemas.microsoft.com/office/powerpoint/2010/main" val="383184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71802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1333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84667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536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028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0064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276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413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3850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5379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7594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07999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335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474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657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935E8-6D98-46F3-ACAA-46A0B0423517}"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7069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D0935E8-6D98-46F3-ACAA-46A0B0423517}"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114762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D0935E8-6D98-46F3-ACAA-46A0B0423517}" type="datetimeFigureOut">
              <a:rPr lang="en-CA" smtClean="0"/>
              <a:t>28/10/2014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403913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D0935E8-6D98-46F3-ACAA-46A0B0423517}" type="datetimeFigureOut">
              <a:rPr lang="en-CA" smtClean="0"/>
              <a:t>28/10/2014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2391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935E8-6D98-46F3-ACAA-46A0B0423517}" type="datetimeFigureOut">
              <a:rPr lang="en-CA" smtClean="0"/>
              <a:t>28/10/2014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6972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0847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35E8-6D98-46F3-ACAA-46A0B0423517}"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9101D3-6448-4EAB-A948-D0F4E508A255}" type="slidenum">
              <a:rPr lang="en-CA" smtClean="0"/>
              <a:t>‹#›</a:t>
            </a:fld>
            <a:endParaRPr lang="en-CA"/>
          </a:p>
        </p:txBody>
      </p:sp>
    </p:spTree>
    <p:extLst>
      <p:ext uri="{BB962C8B-B14F-4D97-AF65-F5344CB8AC3E}">
        <p14:creationId xmlns:p14="http://schemas.microsoft.com/office/powerpoint/2010/main" val="370720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935E8-6D98-46F3-ACAA-46A0B0423517}" type="datetimeFigureOut">
              <a:rPr lang="en-CA" smtClean="0"/>
              <a:t>28/10/2014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101D3-6448-4EAB-A948-D0F4E508A255}" type="slidenum">
              <a:rPr lang="en-CA" smtClean="0"/>
              <a:t>‹#›</a:t>
            </a:fld>
            <a:endParaRPr lang="en-CA"/>
          </a:p>
        </p:txBody>
      </p:sp>
    </p:spTree>
    <p:extLst>
      <p:ext uri="{BB962C8B-B14F-4D97-AF65-F5344CB8AC3E}">
        <p14:creationId xmlns:p14="http://schemas.microsoft.com/office/powerpoint/2010/main" val="11100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935E8-6D98-46F3-ACAA-46A0B0423517}" type="datetimeFigureOut">
              <a:rPr lang="en-CA" smtClean="0">
                <a:solidFill>
                  <a:prstClr val="black">
                    <a:tint val="75000"/>
                  </a:prstClr>
                </a:solidFill>
              </a:rPr>
              <a:pPr/>
              <a:t>28/10/2014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101D3-6448-4EAB-A948-D0F4E508A255}"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4725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9.xml"/><Relationship Id="rId7" Type="http://schemas.openxmlformats.org/officeDocument/2006/relationships/image" Target="../media/image1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tags" Target="../tags/tag30.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33.xml"/><Relationship Id="rId7"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4.png"/><Relationship Id="rId4" Type="http://schemas.openxmlformats.org/officeDocument/2006/relationships/tags" Target="../tags/tag34.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39.xml"/><Relationship Id="rId7"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image" Target="../media/image4.png"/><Relationship Id="rId4" Type="http://schemas.openxmlformats.org/officeDocument/2006/relationships/tags" Target="../tags/tag40.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5.xml"/><Relationship Id="rId5" Type="http://schemas.openxmlformats.org/officeDocument/2006/relationships/image" Target="../media/image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50.xml"/><Relationship Id="rId5" Type="http://schemas.openxmlformats.org/officeDocument/2006/relationships/image" Target="../media/image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53.xml"/><Relationship Id="rId5" Type="http://schemas.openxmlformats.org/officeDocument/2006/relationships/image" Target="../media/image4.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56.xml"/><Relationship Id="rId7" Type="http://schemas.openxmlformats.org/officeDocument/2006/relationships/image" Target="../media/image33.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2.jpg"/><Relationship Id="rId5" Type="http://schemas.openxmlformats.org/officeDocument/2006/relationships/notesSlide" Target="../notesSlides/notesSlide22.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57.xml"/><Relationship Id="rId5" Type="http://schemas.openxmlformats.org/officeDocument/2006/relationships/image" Target="../media/image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9.xml"/><Relationship Id="rId5" Type="http://schemas.openxmlformats.org/officeDocument/2006/relationships/image" Target="../media/image4.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61.xml"/><Relationship Id="rId5" Type="http://schemas.openxmlformats.org/officeDocument/2006/relationships/image" Target="../media/image4.pn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62.xml"/><Relationship Id="rId5" Type="http://schemas.openxmlformats.org/officeDocument/2006/relationships/image" Target="../media/image4.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4.pn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66.xml"/><Relationship Id="rId5" Type="http://schemas.openxmlformats.org/officeDocument/2006/relationships/image" Target="../media/image4.pn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67.xml"/><Relationship Id="rId5" Type="http://schemas.openxmlformats.org/officeDocument/2006/relationships/image" Target="../media/image4.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70.xml"/><Relationship Id="rId7" Type="http://schemas.openxmlformats.org/officeDocument/2006/relationships/image" Target="../media/image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4.jpg"/><Relationship Id="rId5" Type="http://schemas.openxmlformats.org/officeDocument/2006/relationships/notesSlide" Target="../notesSlides/notesSlide34.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4.png"/><Relationship Id="rId5" Type="http://schemas.openxmlformats.org/officeDocument/2006/relationships/image" Target="../media/image44.jp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73.xml"/><Relationship Id="rId5" Type="http://schemas.openxmlformats.org/officeDocument/2006/relationships/image" Target="../media/image4.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74.xml"/><Relationship Id="rId5" Type="http://schemas.openxmlformats.org/officeDocument/2006/relationships/image" Target="../media/image4.png"/><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75.xml"/><Relationship Id="rId5" Type="http://schemas.openxmlformats.org/officeDocument/2006/relationships/image" Target="../media/image4.pn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4.xml"/><Relationship Id="rId11"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tags" Target="../tags/tag15.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76.xml"/><Relationship Id="rId5" Type="http://schemas.openxmlformats.org/officeDocument/2006/relationships/image" Target="../media/image4.png"/><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4.png"/><Relationship Id="rId5" Type="http://schemas.openxmlformats.org/officeDocument/2006/relationships/image" Target="../media/image52.jp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81.xml"/><Relationship Id="rId5" Type="http://schemas.openxmlformats.org/officeDocument/2006/relationships/image" Target="../media/image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56.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55.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54.jpg"/><Relationship Id="rId5" Type="http://schemas.openxmlformats.org/officeDocument/2006/relationships/tags" Target="../tags/tag86.xml"/><Relationship Id="rId10" Type="http://schemas.openxmlformats.org/officeDocument/2006/relationships/slideLayout" Target="../slideLayouts/slideLayout2.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9.xml"/><Relationship Id="rId7" Type="http://schemas.microsoft.com/office/2007/relationships/hdphoto" Target="../media/hdphoto1.wdp"/><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1.jpg"/><Relationship Id="rId4" Type="http://schemas.openxmlformats.org/officeDocument/2006/relationships/slideLayout" Target="../slideLayouts/slideLayout1.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xml"/><Relationship Id="rId7" Type="http://schemas.openxmlformats.org/officeDocument/2006/relationships/image" Target="../media/image15.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9.xml"/><Relationship Id="rId5" Type="http://schemas.openxmlformats.org/officeDocument/2006/relationships/slideLayout" Target="../slideLayouts/slideLayout1.xml"/><Relationship Id="rId10" Type="http://schemas.openxmlformats.org/officeDocument/2006/relationships/image" Target="../media/image17.jpg"/><Relationship Id="rId4" Type="http://schemas.openxmlformats.org/officeDocument/2006/relationships/tags" Target="../tags/tag26.xm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5" name="Rectangle 4"/>
          <p:cNvSpPr>
            <a:spLocks noGrp="1" noSelect="1" noRot="1" noMove="1" noResize="1" noEditPoints="1" noAdjustHandles="1" noChangeArrowheads="1" noChangeShapeType="1" noTextEdit="1"/>
          </p:cNvSpPr>
          <p:nvPr>
            <p:custDataLst>
              <p:tags r:id="rId2"/>
            </p:custDataLst>
          </p:nvPr>
        </p:nvSpPr>
        <p:spPr>
          <a:xfrm>
            <a:off x="-4250" y="0"/>
            <a:ext cx="9152497" cy="14478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300441" y="267739"/>
            <a:ext cx="3652434" cy="859148"/>
          </a:xfrm>
          <a:prstGeom prst="rect">
            <a:avLst/>
          </a:prstGeom>
        </p:spPr>
      </p:pic>
      <p:sp>
        <p:nvSpPr>
          <p:cNvPr id="9" name="Rectangle 8"/>
          <p:cNvSpPr>
            <a:spLocks noGrp="1" noSelect="1" noRot="1" noMove="1" noResize="1" noEditPoints="1" noAdjustHandles="1" noChangeArrowheads="1" noChangeShapeType="1" noTextEdit="1"/>
          </p:cNvSpPr>
          <p:nvPr>
            <p:custDataLst>
              <p:tags r:id="rId4"/>
            </p:custDataLst>
          </p:nvPr>
        </p:nvSpPr>
        <p:spPr>
          <a:xfrm>
            <a:off x="0" y="6134100"/>
            <a:ext cx="9152497" cy="7239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6" name="Picture 5"/>
          <p:cNvPicPr>
            <a:picLocks noGrp="1" noSelect="1" noRot="1" noMove="1" noResize="1" noEditPoints="1" noAdjustHandles="1" noChangeArrowheads="1" noChangeShapeType="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8205770" y="6219023"/>
            <a:ext cx="848736" cy="558587"/>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4046217" y="205002"/>
            <a:ext cx="4831836" cy="954107"/>
          </a:xfrm>
          <a:prstGeom prst="rect">
            <a:avLst/>
          </a:prstGeom>
          <a:noFill/>
        </p:spPr>
        <p:txBody>
          <a:bodyPr wrap="none" rtlCol="0">
            <a:spAutoFit/>
          </a:bodyPr>
          <a:lstStyle/>
          <a:p>
            <a:pPr algn="r"/>
            <a:r>
              <a:rPr lang="en-US" sz="1400" dirty="0">
                <a:solidFill>
                  <a:schemeClr val="bg1"/>
                </a:solidFill>
              </a:rPr>
              <a:t>FORMATION EN LIGNE SURE LES COMPÉTENCES DE BASE EN PCI</a:t>
            </a:r>
          </a:p>
          <a:p>
            <a:pPr algn="r"/>
            <a:endParaRPr lang="en-US" sz="1400" dirty="0">
              <a:solidFill>
                <a:schemeClr val="bg1"/>
              </a:solidFill>
            </a:endParaRPr>
          </a:p>
          <a:p>
            <a:pPr algn="r"/>
            <a:r>
              <a:rPr lang="en-US" sz="1400" dirty="0" err="1">
                <a:solidFill>
                  <a:schemeClr val="bg1"/>
                </a:solidFill>
              </a:rPr>
              <a:t>Pratiques</a:t>
            </a:r>
            <a:r>
              <a:rPr lang="en-US" sz="1400" dirty="0">
                <a:solidFill>
                  <a:schemeClr val="bg1"/>
                </a:solidFill>
              </a:rPr>
              <a:t> de base </a:t>
            </a:r>
          </a:p>
          <a:p>
            <a:pPr algn="r"/>
            <a:r>
              <a:rPr lang="en-US" sz="1400" dirty="0" err="1">
                <a:solidFill>
                  <a:schemeClr val="bg1"/>
                </a:solidFill>
              </a:rPr>
              <a:t>Contrôle</a:t>
            </a:r>
            <a:r>
              <a:rPr lang="en-US" sz="1400" dirty="0">
                <a:solidFill>
                  <a:schemeClr val="bg1"/>
                </a:solidFill>
              </a:rPr>
              <a:t> de </a:t>
            </a:r>
            <a:r>
              <a:rPr lang="en-US" sz="1400" dirty="0" err="1">
                <a:solidFill>
                  <a:schemeClr val="bg1"/>
                </a:solidFill>
              </a:rPr>
              <a:t>l’environnement</a:t>
            </a:r>
            <a:r>
              <a:rPr lang="en-US" sz="1400" dirty="0">
                <a:solidFill>
                  <a:schemeClr val="bg1"/>
                </a:solidFill>
              </a:rPr>
              <a:t>
							</a:t>
            </a:r>
            <a:endParaRPr lang="en-CA" sz="1400" dirty="0">
              <a:solidFill>
                <a:schemeClr val="bg1"/>
              </a:solidFill>
            </a:endParaRPr>
          </a:p>
        </p:txBody>
      </p:sp>
      <p:sp>
        <p:nvSpPr>
          <p:cNvPr id="11" name="TextBox 10"/>
          <p:cNvSpPr txBox="1">
            <a:spLocks noGrp="1" noSelect="1" noRot="1" noMove="1" noResize="1" noEditPoints="1" noAdjustHandles="1" noChangeArrowheads="1" noChangeShapeType="1" noTextEdit="1"/>
          </p:cNvSpPr>
          <p:nvPr>
            <p:custDataLst>
              <p:tags r:id="rId7"/>
            </p:custDataLst>
          </p:nvPr>
        </p:nvSpPr>
        <p:spPr>
          <a:xfrm>
            <a:off x="4003864" y="6357550"/>
            <a:ext cx="1136273" cy="276999"/>
          </a:xfrm>
          <a:prstGeom prst="rect">
            <a:avLst/>
          </a:prstGeom>
          <a:noFill/>
        </p:spPr>
        <p:txBody>
          <a:bodyPr wrap="none" rtlCol="0">
            <a:spAutoFit/>
          </a:bodyPr>
          <a:lstStyle/>
          <a:p>
            <a:pPr algn="ctr"/>
            <a:r>
              <a:rPr lang="en-US" sz="1200" i="1" dirty="0" smtClean="0">
                <a:solidFill>
                  <a:schemeClr val="bg1"/>
                </a:solidFill>
              </a:rPr>
              <a:t>Copyright 2014</a:t>
            </a:r>
            <a:endParaRPr lang="en-CA" sz="1200" i="1" dirty="0">
              <a:solidFill>
                <a:schemeClr val="bg1"/>
              </a:solidFill>
            </a:endParaRPr>
          </a:p>
        </p:txBody>
      </p:sp>
    </p:spTree>
    <p:extLst>
      <p:ext uri="{BB962C8B-B14F-4D97-AF65-F5344CB8AC3E}">
        <p14:creationId xmlns:p14="http://schemas.microsoft.com/office/powerpoint/2010/main" val="23364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0" y="6477000"/>
            <a:ext cx="9152498" cy="3810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990600" y="687943"/>
            <a:ext cx="7162800" cy="3600986"/>
          </a:xfrm>
          <a:prstGeom prst="rect">
            <a:avLst/>
          </a:prstGeom>
        </p:spPr>
        <p:txBody>
          <a:bodyPr wrap="square">
            <a:spAutoFit/>
          </a:bodyPr>
          <a:lstStyle/>
          <a:p>
            <a:pPr algn="ctr"/>
            <a:r>
              <a:rPr lang="en-CA" sz="4400" dirty="0" smtClean="0">
                <a:solidFill>
                  <a:schemeClr val="tx1">
                    <a:lumMod val="95000"/>
                    <a:lumOff val="5000"/>
                  </a:schemeClr>
                </a:solidFill>
              </a:rPr>
              <a:t>Discussion</a:t>
            </a:r>
          </a:p>
          <a:p>
            <a:pPr algn="ctr"/>
            <a:endParaRPr lang="en-US" sz="4400" dirty="0">
              <a:solidFill>
                <a:schemeClr val="tx1">
                  <a:lumMod val="95000"/>
                  <a:lumOff val="5000"/>
                </a:schemeClr>
              </a:solidFill>
            </a:endParaRPr>
          </a:p>
          <a:p>
            <a:pPr algn="ctr"/>
            <a:r>
              <a:rPr lang="fr-FR" sz="2800" dirty="0"/>
              <a:t>Pourquoi était-il nécessaire de déplacer la personne</a:t>
            </a:r>
            <a:r>
              <a:rPr lang="fr-FR" sz="2800" dirty="0" smtClean="0"/>
              <a:t>?</a:t>
            </a:r>
          </a:p>
          <a:p>
            <a:pPr algn="ctr"/>
            <a:r>
              <a:rPr lang="fr-FR" sz="2800" dirty="0" smtClean="0"/>
              <a:t>    </a:t>
            </a:r>
            <a:endParaRPr lang="fr-FR" sz="2800" dirty="0"/>
          </a:p>
          <a:p>
            <a:pPr algn="ctr"/>
            <a:r>
              <a:rPr lang="fr-FR" sz="2800" dirty="0"/>
              <a:t>Quels risques éventuels de transmission d’infection ont été pris en compte?</a:t>
            </a:r>
            <a:endParaRPr lang="en-CA" sz="2800" dirty="0">
              <a:solidFill>
                <a:schemeClr val="tx1">
                  <a:lumMod val="95000"/>
                  <a:lumOff val="5000"/>
                </a:schemeClr>
              </a:solidFill>
            </a:endParaRPr>
          </a:p>
        </p:txBody>
      </p:sp>
    </p:spTree>
    <p:extLst>
      <p:ext uri="{BB962C8B-B14F-4D97-AF65-F5344CB8AC3E}">
        <p14:creationId xmlns:p14="http://schemas.microsoft.com/office/powerpoint/2010/main" val="13243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rotWithShape="1">
          <a:blip r:embed="rId7">
            <a:extLst>
              <a:ext uri="{28A0092B-C50C-407E-A947-70E740481C1C}">
                <a14:useLocalDpi xmlns:a14="http://schemas.microsoft.com/office/drawing/2010/main" val="0"/>
              </a:ext>
            </a:extLst>
          </a:blip>
          <a:srcRect t="1592"/>
          <a:stretch/>
        </p:blipFill>
        <p:spPr>
          <a:xfrm>
            <a:off x="-4249" y="-59267"/>
            <a:ext cx="9152497" cy="6929222"/>
          </a:xfrm>
          <a:prstGeom prst="rect">
            <a:avLst/>
          </a:prstGeom>
        </p:spPr>
      </p:pic>
      <p:sp>
        <p:nvSpPr>
          <p:cNvPr id="16" name="Rectangle 15"/>
          <p:cNvSpPr/>
          <p:nvPr/>
        </p:nvSpPr>
        <p:spPr>
          <a:xfrm>
            <a:off x="5137338" y="1196752"/>
            <a:ext cx="4010910" cy="2448272"/>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2699792" cy="736508"/>
          </a:xfrm>
          <a:prstGeom prst="rect">
            <a:avLst/>
          </a:prstGeom>
        </p:spPr>
      </p:pic>
      <p:sp>
        <p:nvSpPr>
          <p:cNvPr id="12" name="TextBox 11"/>
          <p:cNvSpPr txBox="1"/>
          <p:nvPr/>
        </p:nvSpPr>
        <p:spPr>
          <a:xfrm>
            <a:off x="0" y="488388"/>
            <a:ext cx="2147383" cy="338554"/>
          </a:xfrm>
          <a:prstGeom prst="rect">
            <a:avLst/>
          </a:prstGeom>
          <a:noFill/>
        </p:spPr>
        <p:txBody>
          <a:bodyPr wrap="none" rtlCol="0">
            <a:spAutoFit/>
          </a:bodyPr>
          <a:lstStyle/>
          <a:p>
            <a:r>
              <a:rPr lang="en-CA" sz="1600" dirty="0">
                <a:solidFill>
                  <a:schemeClr val="bg1"/>
                </a:solidFill>
              </a:rPr>
              <a:t>MESURES TECHNIQUES</a:t>
            </a:r>
            <a:endParaRPr lang="en-US" sz="1600" dirty="0">
              <a:solidFill>
                <a:schemeClr val="bg1"/>
              </a:solidFill>
              <a:latin typeface="+mj-lt"/>
            </a:endParaRPr>
          </a:p>
        </p:txBody>
      </p:sp>
      <p:sp>
        <p:nvSpPr>
          <p:cNvPr id="5" name="Rectangle 4"/>
          <p:cNvSpPr/>
          <p:nvPr/>
        </p:nvSpPr>
        <p:spPr>
          <a:xfrm>
            <a:off x="5292080" y="1268760"/>
            <a:ext cx="3672408" cy="2308324"/>
          </a:xfrm>
          <a:prstGeom prst="rect">
            <a:avLst/>
          </a:prstGeom>
        </p:spPr>
        <p:txBody>
          <a:bodyPr wrap="square">
            <a:spAutoFit/>
          </a:bodyPr>
          <a:lstStyle/>
          <a:p>
            <a:r>
              <a:rPr lang="en-CA" dirty="0">
                <a:solidFill>
                  <a:schemeClr val="bg1"/>
                </a:solidFill>
              </a:rPr>
              <a:t>Les </a:t>
            </a:r>
            <a:r>
              <a:rPr lang="en-CA" dirty="0" err="1">
                <a:solidFill>
                  <a:schemeClr val="bg1"/>
                </a:solidFill>
              </a:rPr>
              <a:t>mesures</a:t>
            </a:r>
            <a:r>
              <a:rPr lang="en-CA" dirty="0">
                <a:solidFill>
                  <a:schemeClr val="bg1"/>
                </a:solidFill>
              </a:rPr>
              <a:t> techniques : </a:t>
            </a:r>
          </a:p>
          <a:p>
            <a:pPr marL="285750" indent="-285750">
              <a:buFont typeface="Arial" panose="020B0604020202020204" pitchFamily="34" charset="0"/>
              <a:buChar char="•"/>
            </a:pPr>
            <a:r>
              <a:rPr lang="fr-FR" dirty="0">
                <a:solidFill>
                  <a:schemeClr val="bg1"/>
                </a:solidFill>
              </a:rPr>
              <a:t>sont des moyens physiques ou mécaniques mis en place dans le milieu de soins pour aider à réduire les risques d’infection des fournisseurs de soins ou des </a:t>
            </a:r>
          </a:p>
          <a:p>
            <a:pPr marL="285750" indent="-285750">
              <a:buFont typeface="Arial" panose="020B0604020202020204" pitchFamily="34" charset="0"/>
              <a:buChar char="•"/>
            </a:pPr>
            <a:r>
              <a:rPr lang="fr-FR" dirty="0">
                <a:solidFill>
                  <a:schemeClr val="bg1"/>
                </a:solidFill>
              </a:rPr>
              <a:t>ne dépendent pas de leur mise en œuvre judicieuse par le personnel</a:t>
            </a:r>
          </a:p>
        </p:txBody>
      </p:sp>
      <p:sp>
        <p:nvSpPr>
          <p:cNvPr id="6" name="Rectangle 5"/>
          <p:cNvSpPr/>
          <p:nvPr/>
        </p:nvSpPr>
        <p:spPr>
          <a:xfrm>
            <a:off x="146459" y="3754185"/>
            <a:ext cx="2013540" cy="646331"/>
          </a:xfrm>
          <a:prstGeom prst="rect">
            <a:avLst/>
          </a:prstGeom>
          <a:solidFill>
            <a:schemeClr val="bg1"/>
          </a:solidFill>
        </p:spPr>
        <p:txBody>
          <a:bodyPr wrap="square">
            <a:spAutoFit/>
          </a:bodyPr>
          <a:lstStyle/>
          <a:p>
            <a:pPr algn="ctr"/>
            <a:r>
              <a:rPr lang="en-CA" dirty="0" err="1"/>
              <a:t>barrières</a:t>
            </a:r>
            <a:r>
              <a:rPr lang="en-CA" dirty="0"/>
              <a:t>
							</a:t>
            </a:r>
            <a:r>
              <a:rPr lang="en-CA" dirty="0" err="1"/>
              <a:t>matérielles</a:t>
            </a:r>
            <a:endParaRPr lang="en-CA" dirty="0"/>
          </a:p>
        </p:txBody>
      </p:sp>
      <p:sp>
        <p:nvSpPr>
          <p:cNvPr id="11" name="Rectangle 10"/>
          <p:cNvSpPr/>
          <p:nvPr/>
        </p:nvSpPr>
        <p:spPr>
          <a:xfrm>
            <a:off x="2843808" y="1196752"/>
            <a:ext cx="2015748" cy="646331"/>
          </a:xfrm>
          <a:prstGeom prst="rect">
            <a:avLst/>
          </a:prstGeom>
          <a:solidFill>
            <a:schemeClr val="bg1"/>
          </a:solidFill>
        </p:spPr>
        <p:txBody>
          <a:bodyPr wrap="square">
            <a:spAutoFit/>
          </a:bodyPr>
          <a:lstStyle/>
          <a:p>
            <a:pPr algn="ctr"/>
            <a:r>
              <a:rPr lang="en-CA" dirty="0" err="1"/>
              <a:t>matériel</a:t>
            </a:r>
            <a:r>
              <a:rPr lang="en-CA" dirty="0"/>
              <a:t>
							</a:t>
            </a:r>
            <a:r>
              <a:rPr lang="en-CA" dirty="0" err="1"/>
              <a:t>d’hygiène</a:t>
            </a:r>
            <a:r>
              <a:rPr lang="en-CA" dirty="0"/>
              <a:t> des mains</a:t>
            </a:r>
          </a:p>
        </p:txBody>
      </p:sp>
      <p:sp>
        <p:nvSpPr>
          <p:cNvPr id="14" name="Rectangle 13"/>
          <p:cNvSpPr/>
          <p:nvPr/>
        </p:nvSpPr>
        <p:spPr>
          <a:xfrm>
            <a:off x="826634" y="2186063"/>
            <a:ext cx="2013540" cy="1200329"/>
          </a:xfrm>
          <a:prstGeom prst="rect">
            <a:avLst/>
          </a:prstGeom>
          <a:solidFill>
            <a:schemeClr val="bg1"/>
          </a:solidFill>
        </p:spPr>
        <p:txBody>
          <a:bodyPr wrap="square">
            <a:spAutoFit/>
          </a:bodyPr>
          <a:lstStyle/>
          <a:p>
            <a:pPr algn="ctr"/>
            <a:r>
              <a:rPr lang="fr-FR" dirty="0"/>
              <a:t>contenants pour objets pointus et tranchants au point de service</a:t>
            </a:r>
          </a:p>
        </p:txBody>
      </p:sp>
      <p:pic>
        <p:nvPicPr>
          <p:cNvPr id="17" name="Picture 16"/>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525521" y="2233706"/>
            <a:ext cx="1152686" cy="1152686"/>
          </a:xfrm>
          <a:prstGeom prst="rect">
            <a:avLst/>
          </a:prstGeom>
        </p:spPr>
      </p:pic>
      <p:pic>
        <p:nvPicPr>
          <p:cNvPr id="18" name="Picture 17"/>
          <p:cNvPicPr>
            <a:picLocks noGrp="1" noSelect="1" noRot="1" noMove="1" noResize="1" noEditPoints="1" noAdjustHandles="1"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3203848" y="1784673"/>
            <a:ext cx="1152686" cy="1152686"/>
          </a:xfrm>
          <a:prstGeom prst="rect">
            <a:avLst/>
          </a:prstGeom>
        </p:spPr>
      </p:pic>
      <p:pic>
        <p:nvPicPr>
          <p:cNvPr id="19" name="Picture 18"/>
          <p:cNvPicPr>
            <a:picLocks noGrp="1" noSelect="1" noRot="1" noMove="1" noResize="1" noEditPoints="1" noAdjustHandles="1" noChangeArrowheads="1" noChangeShapeTyp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331640" y="3501008"/>
            <a:ext cx="1152686" cy="1152686"/>
          </a:xfrm>
          <a:prstGeom prst="rect">
            <a:avLst/>
          </a:prstGeom>
        </p:spPr>
      </p:pic>
    </p:spTree>
    <p:extLst>
      <p:ext uri="{BB962C8B-B14F-4D97-AF65-F5344CB8AC3E}">
        <p14:creationId xmlns:p14="http://schemas.microsoft.com/office/powerpoint/2010/main" val="161323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249" y="0"/>
            <a:ext cx="9152497" cy="6858000"/>
          </a:xfrm>
          <a:prstGeom prst="rect">
            <a:avLst/>
          </a:prstGeom>
        </p:spPr>
      </p:pic>
      <p:sp>
        <p:nvSpPr>
          <p:cNvPr id="16" name="Rectangle 15"/>
          <p:cNvSpPr/>
          <p:nvPr/>
        </p:nvSpPr>
        <p:spPr>
          <a:xfrm>
            <a:off x="0" y="4797151"/>
            <a:ext cx="4010910" cy="175662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0"/>
            <a:ext cx="3203848" cy="736508"/>
          </a:xfrm>
          <a:prstGeom prst="rect">
            <a:avLst/>
          </a:prstGeom>
        </p:spPr>
      </p:pic>
      <p:sp>
        <p:nvSpPr>
          <p:cNvPr id="12" name="TextBox 11"/>
          <p:cNvSpPr txBox="1"/>
          <p:nvPr/>
        </p:nvSpPr>
        <p:spPr>
          <a:xfrm>
            <a:off x="0" y="488388"/>
            <a:ext cx="2632965" cy="338554"/>
          </a:xfrm>
          <a:prstGeom prst="rect">
            <a:avLst/>
          </a:prstGeom>
          <a:noFill/>
        </p:spPr>
        <p:txBody>
          <a:bodyPr wrap="none" rtlCol="0">
            <a:spAutoFit/>
          </a:bodyPr>
          <a:lstStyle/>
          <a:p>
            <a:r>
              <a:rPr lang="en-CA" sz="1600" dirty="0">
                <a:solidFill>
                  <a:schemeClr val="bg1"/>
                </a:solidFill>
              </a:rPr>
              <a:t>MESURES TECHNIQUES : CVC</a:t>
            </a:r>
            <a:endParaRPr lang="en-US" sz="1600" dirty="0">
              <a:solidFill>
                <a:schemeClr val="bg1"/>
              </a:solidFill>
            </a:endParaRPr>
          </a:p>
        </p:txBody>
      </p:sp>
      <p:sp>
        <p:nvSpPr>
          <p:cNvPr id="5" name="Rectangle 4"/>
          <p:cNvSpPr/>
          <p:nvPr/>
        </p:nvSpPr>
        <p:spPr>
          <a:xfrm>
            <a:off x="107504" y="4922584"/>
            <a:ext cx="3903406" cy="1477328"/>
          </a:xfrm>
          <a:prstGeom prst="rect">
            <a:avLst/>
          </a:prstGeom>
        </p:spPr>
        <p:txBody>
          <a:bodyPr wrap="square">
            <a:spAutoFit/>
          </a:bodyPr>
          <a:lstStyle/>
          <a:p>
            <a:r>
              <a:rPr lang="fr-FR" dirty="0">
                <a:solidFill>
                  <a:schemeClr val="bg1"/>
                </a:solidFill>
              </a:rPr>
              <a:t>Les systèmes de chauffage, ventilation et climatisation sont utilisés pour contrôler la circulation et la qualité de l’air dans les établissements de soins de santé afin de prévenir les infections.</a:t>
            </a:r>
            <a:endParaRPr lang="en-US" dirty="0">
              <a:solidFill>
                <a:schemeClr val="bg1"/>
              </a:solidFill>
            </a:endParaRPr>
          </a:p>
        </p:txBody>
      </p:sp>
      <p:sp>
        <p:nvSpPr>
          <p:cNvPr id="14" name="Rectangle 13"/>
          <p:cNvSpPr/>
          <p:nvPr/>
        </p:nvSpPr>
        <p:spPr>
          <a:xfrm>
            <a:off x="7134708" y="1418322"/>
            <a:ext cx="2013540" cy="369332"/>
          </a:xfrm>
          <a:prstGeom prst="rect">
            <a:avLst/>
          </a:prstGeom>
          <a:solidFill>
            <a:schemeClr val="bg1"/>
          </a:solidFill>
        </p:spPr>
        <p:txBody>
          <a:bodyPr wrap="square">
            <a:spAutoFit/>
          </a:bodyPr>
          <a:lstStyle/>
          <a:p>
            <a:pPr algn="ctr"/>
            <a:r>
              <a:rPr lang="en-CA" dirty="0" err="1" smtClean="0">
                <a:solidFill>
                  <a:srgbClr val="C00000"/>
                </a:solidFill>
              </a:rPr>
              <a:t>Pression</a:t>
            </a:r>
            <a:r>
              <a:rPr lang="en-CA" dirty="0" smtClean="0">
                <a:solidFill>
                  <a:srgbClr val="C00000"/>
                </a:solidFill>
              </a:rPr>
              <a:t> </a:t>
            </a:r>
            <a:r>
              <a:rPr lang="en-CA" dirty="0" err="1" smtClean="0">
                <a:solidFill>
                  <a:srgbClr val="C00000"/>
                </a:solidFill>
              </a:rPr>
              <a:t>négative</a:t>
            </a:r>
            <a:r>
              <a:rPr lang="en-CA" dirty="0">
                <a:solidFill>
                  <a:srgbClr val="C00000"/>
                </a:solidFill>
              </a:rPr>
              <a:t>	</a:t>
            </a:r>
          </a:p>
        </p:txBody>
      </p:sp>
      <p:sp>
        <p:nvSpPr>
          <p:cNvPr id="3" name="Striped Right Arrow 2"/>
          <p:cNvSpPr>
            <a:spLocks noGrp="1" noSelect="1" noRot="1" noMove="1" noResize="1" noEditPoints="1" noAdjustHandles="1" noChangeArrowheads="1" noChangeShapeType="1" noTextEdit="1"/>
          </p:cNvSpPr>
          <p:nvPr>
            <p:custDataLst>
              <p:tags r:id="rId2"/>
            </p:custDataLst>
          </p:nvPr>
        </p:nvSpPr>
        <p:spPr>
          <a:xfrm rot="8093546">
            <a:off x="4763124" y="1640493"/>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0" name="Striped Right Arrow 19"/>
          <p:cNvSpPr>
            <a:spLocks noGrp="1" noSelect="1" noRot="1" noMove="1" noResize="1" noEditPoints="1" noAdjustHandles="1" noChangeArrowheads="1" noChangeShapeType="1" noTextEdit="1"/>
          </p:cNvSpPr>
          <p:nvPr>
            <p:custDataLst>
              <p:tags r:id="rId3"/>
            </p:custDataLst>
          </p:nvPr>
        </p:nvSpPr>
        <p:spPr>
          <a:xfrm rot="8093546">
            <a:off x="6131275" y="28516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1" name="Striped Right Arrow 20"/>
          <p:cNvSpPr>
            <a:spLocks noGrp="1" noSelect="1" noRot="1" noMove="1" noResize="1" noEditPoints="1" noAdjustHandles="1" noChangeArrowheads="1" noChangeShapeType="1" noTextEdit="1"/>
          </p:cNvSpPr>
          <p:nvPr>
            <p:custDataLst>
              <p:tags r:id="rId4"/>
            </p:custDataLst>
          </p:nvPr>
        </p:nvSpPr>
        <p:spPr>
          <a:xfrm rot="8093546">
            <a:off x="5433402" y="98888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10" name="Bent-Up Arrow 9"/>
          <p:cNvSpPr>
            <a:spLocks noGrp="1" noSelect="1" noRot="1" noMove="1" noResize="1" noEditPoints="1" noAdjustHandles="1" noChangeArrowheads="1" noChangeShapeType="1" noTextEdit="1"/>
          </p:cNvSpPr>
          <p:nvPr>
            <p:custDataLst>
              <p:tags r:id="rId5"/>
            </p:custDataLst>
          </p:nvPr>
        </p:nvSpPr>
        <p:spPr>
          <a:xfrm rot="8236799">
            <a:off x="4102066" y="2394097"/>
            <a:ext cx="939864" cy="864096"/>
          </a:xfrm>
          <a:prstGeom prst="bentUpArrow">
            <a:avLst>
              <a:gd name="adj1" fmla="val 28820"/>
              <a:gd name="adj2" fmla="val 25000"/>
              <a:gd name="adj3" fmla="val 25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Striped Right Arrow 21"/>
          <p:cNvSpPr>
            <a:spLocks noGrp="1" noSelect="1" noRot="1" noMove="1" noResize="1" noEditPoints="1" noAdjustHandles="1" noChangeArrowheads="1" noChangeShapeType="1" noTextEdit="1"/>
          </p:cNvSpPr>
          <p:nvPr>
            <p:custDataLst>
              <p:tags r:id="rId6"/>
            </p:custDataLst>
          </p:nvPr>
        </p:nvSpPr>
        <p:spPr>
          <a:xfrm rot="2618454">
            <a:off x="5573684" y="4374396"/>
            <a:ext cx="720081" cy="43204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Tree>
    <p:extLst>
      <p:ext uri="{BB962C8B-B14F-4D97-AF65-F5344CB8AC3E}">
        <p14:creationId xmlns:p14="http://schemas.microsoft.com/office/powerpoint/2010/main" val="15431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249" y="0"/>
            <a:ext cx="9152497" cy="6858000"/>
          </a:xfrm>
          <a:prstGeom prst="rect">
            <a:avLst/>
          </a:prstGeom>
        </p:spPr>
      </p:pic>
      <p:sp>
        <p:nvSpPr>
          <p:cNvPr id="16" name="Rectangle 15"/>
          <p:cNvSpPr/>
          <p:nvPr/>
        </p:nvSpPr>
        <p:spPr>
          <a:xfrm>
            <a:off x="0" y="4797151"/>
            <a:ext cx="4010910" cy="175662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107504" y="4922584"/>
            <a:ext cx="3903406" cy="1477328"/>
          </a:xfrm>
          <a:prstGeom prst="rect">
            <a:avLst/>
          </a:prstGeom>
        </p:spPr>
        <p:txBody>
          <a:bodyPr wrap="square">
            <a:spAutoFit/>
          </a:bodyPr>
          <a:lstStyle/>
          <a:p>
            <a:r>
              <a:rPr lang="fr-FR" dirty="0">
                <a:solidFill>
                  <a:schemeClr val="bg1"/>
                </a:solidFill>
              </a:rPr>
              <a:t>Les systèmes de chauffage, ventilation et climatisation sont utilisés pour contrôler la circulation et la qualité de l’air dans les établissements de soins de santé afin de prévenir les infections.</a:t>
            </a:r>
            <a:endParaRPr lang="en-US" dirty="0">
              <a:solidFill>
                <a:schemeClr val="bg1"/>
              </a:solidFill>
            </a:endParaRPr>
          </a:p>
        </p:txBody>
      </p:sp>
      <p:sp>
        <p:nvSpPr>
          <p:cNvPr id="6" name="Rectangle 5"/>
          <p:cNvSpPr/>
          <p:nvPr/>
        </p:nvSpPr>
        <p:spPr>
          <a:xfrm>
            <a:off x="7134708" y="2083665"/>
            <a:ext cx="2013540" cy="369332"/>
          </a:xfrm>
          <a:prstGeom prst="rect">
            <a:avLst/>
          </a:prstGeom>
          <a:solidFill>
            <a:schemeClr val="bg1"/>
          </a:solidFill>
        </p:spPr>
        <p:txBody>
          <a:bodyPr wrap="square">
            <a:spAutoFit/>
          </a:bodyPr>
          <a:lstStyle/>
          <a:p>
            <a:pPr algn="ctr"/>
            <a:r>
              <a:rPr lang="en-CA" dirty="0" err="1">
                <a:solidFill>
                  <a:srgbClr val="92D050"/>
                </a:solidFill>
              </a:rPr>
              <a:t>pression</a:t>
            </a:r>
            <a:r>
              <a:rPr lang="en-CA" dirty="0">
                <a:solidFill>
                  <a:srgbClr val="92D050"/>
                </a:solidFill>
              </a:rPr>
              <a:t> positive </a:t>
            </a:r>
          </a:p>
        </p:txBody>
      </p:sp>
      <p:sp>
        <p:nvSpPr>
          <p:cNvPr id="3" name="Striped Right Arrow 2"/>
          <p:cNvSpPr>
            <a:spLocks noGrp="1" noSelect="1" noRot="1" noMove="1" noResize="1" noEditPoints="1" noAdjustHandles="1" noChangeArrowheads="1" noChangeShapeType="1" noTextEdit="1"/>
          </p:cNvSpPr>
          <p:nvPr>
            <p:custDataLst>
              <p:tags r:id="rId2"/>
            </p:custDataLst>
          </p:nvPr>
        </p:nvSpPr>
        <p:spPr>
          <a:xfrm rot="18906454" flipV="1">
            <a:off x="4763124" y="1640493"/>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0" name="Striped Right Arrow 19"/>
          <p:cNvSpPr>
            <a:spLocks noGrp="1" noSelect="1" noRot="1" noMove="1" noResize="1" noEditPoints="1" noAdjustHandles="1" noChangeArrowheads="1" noChangeShapeType="1" noTextEdit="1"/>
          </p:cNvSpPr>
          <p:nvPr>
            <p:custDataLst>
              <p:tags r:id="rId3"/>
            </p:custDataLst>
          </p:nvPr>
        </p:nvSpPr>
        <p:spPr>
          <a:xfrm rot="18893546">
            <a:off x="6131275" y="28516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21" name="Striped Right Arrow 20"/>
          <p:cNvSpPr>
            <a:spLocks noGrp="1" noSelect="1" noRot="1" noMove="1" noResize="1" noEditPoints="1" noAdjustHandles="1" noChangeArrowheads="1" noChangeShapeType="1" noTextEdit="1"/>
          </p:cNvSpPr>
          <p:nvPr>
            <p:custDataLst>
              <p:tags r:id="rId4"/>
            </p:custDataLst>
          </p:nvPr>
        </p:nvSpPr>
        <p:spPr>
          <a:xfrm rot="18906454" flipV="1">
            <a:off x="5433402" y="98888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10" name="Bent-Up Arrow 9"/>
          <p:cNvSpPr>
            <a:spLocks noGrp="1" noSelect="1" noRot="1" noMove="1" noResize="1" noEditPoints="1" noAdjustHandles="1" noChangeArrowheads="1" noChangeShapeType="1" noTextEdit="1"/>
          </p:cNvSpPr>
          <p:nvPr>
            <p:custDataLst>
              <p:tags r:id="rId5"/>
            </p:custDataLst>
          </p:nvPr>
        </p:nvSpPr>
        <p:spPr>
          <a:xfrm rot="2687985" flipH="1">
            <a:off x="4102066" y="2394097"/>
            <a:ext cx="939864" cy="864096"/>
          </a:xfrm>
          <a:prstGeom prst="bentUpArrow">
            <a:avLst>
              <a:gd name="adj1" fmla="val 28820"/>
              <a:gd name="adj2" fmla="val 25000"/>
              <a:gd name="adj3" fmla="val 25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Striped Right Arrow 21"/>
          <p:cNvSpPr>
            <a:spLocks noGrp="1" noSelect="1" noRot="1" noMove="1" noResize="1" noEditPoints="1" noAdjustHandles="1" noChangeArrowheads="1" noChangeShapeType="1" noTextEdit="1"/>
          </p:cNvSpPr>
          <p:nvPr>
            <p:custDataLst>
              <p:tags r:id="rId6"/>
            </p:custDataLst>
          </p:nvPr>
        </p:nvSpPr>
        <p:spPr>
          <a:xfrm rot="13191227">
            <a:off x="5573684" y="4374396"/>
            <a:ext cx="720081" cy="432048"/>
          </a:xfrm>
          <a:prstGeom prst="strip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0"/>
            <a:ext cx="3203848" cy="736508"/>
          </a:xfrm>
          <a:prstGeom prst="rect">
            <a:avLst/>
          </a:prstGeom>
        </p:spPr>
      </p:pic>
      <p:sp>
        <p:nvSpPr>
          <p:cNvPr id="15" name="TextBox 14"/>
          <p:cNvSpPr txBox="1"/>
          <p:nvPr/>
        </p:nvSpPr>
        <p:spPr>
          <a:xfrm>
            <a:off x="0" y="488388"/>
            <a:ext cx="2632965" cy="338554"/>
          </a:xfrm>
          <a:prstGeom prst="rect">
            <a:avLst/>
          </a:prstGeom>
          <a:noFill/>
        </p:spPr>
        <p:txBody>
          <a:bodyPr wrap="none" rtlCol="0">
            <a:spAutoFit/>
          </a:bodyPr>
          <a:lstStyle/>
          <a:p>
            <a:r>
              <a:rPr lang="en-CA" sz="1600" dirty="0">
                <a:solidFill>
                  <a:schemeClr val="bg1"/>
                </a:solidFill>
              </a:rPr>
              <a:t>MESURES TECHNIQUES : CVC</a:t>
            </a:r>
            <a:endParaRPr lang="en-US" sz="1600" dirty="0">
              <a:solidFill>
                <a:schemeClr val="bg1"/>
              </a:solidFill>
            </a:endParaRPr>
          </a:p>
        </p:txBody>
      </p:sp>
    </p:spTree>
    <p:extLst>
      <p:ext uri="{BB962C8B-B14F-4D97-AF65-F5344CB8AC3E}">
        <p14:creationId xmlns:p14="http://schemas.microsoft.com/office/powerpoint/2010/main" val="29392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b="4610"/>
          <a:stretch/>
        </p:blipFill>
        <p:spPr>
          <a:xfrm>
            <a:off x="-4249" y="0"/>
            <a:ext cx="9152497" cy="6858000"/>
          </a:xfrm>
          <a:prstGeom prst="rect">
            <a:avLst/>
          </a:prstGeom>
        </p:spPr>
      </p:pic>
      <p:sp>
        <p:nvSpPr>
          <p:cNvPr id="16" name="Rectangle 15"/>
          <p:cNvSpPr/>
          <p:nvPr/>
        </p:nvSpPr>
        <p:spPr>
          <a:xfrm>
            <a:off x="-4249" y="2852936"/>
            <a:ext cx="9156715" cy="3672408"/>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877272" y="328588"/>
            <a:ext cx="3231232" cy="2308324"/>
          </a:xfrm>
          <a:prstGeom prst="rect">
            <a:avLst/>
          </a:prstGeom>
        </p:spPr>
        <p:txBody>
          <a:bodyPr wrap="square">
            <a:spAutoFit/>
          </a:bodyPr>
          <a:lstStyle/>
          <a:p>
            <a:r>
              <a:rPr lang="fr-FR" sz="1600" dirty="0"/>
              <a:t>Les fournisseurs de soins à domicile et en milieu communautaire et le personnel des services paramédicaux qui ne travaillent pas dans des établissements de soins de santé peuvent exercer un contrôle limité sur le chauffage, la ventilation et le conditionnement (CVC) de l’air dans leur milieu de travail.</a:t>
            </a:r>
          </a:p>
        </p:txBody>
      </p:sp>
      <p:sp>
        <p:nvSpPr>
          <p:cNvPr id="4" name="Rectangle 3"/>
          <p:cNvSpPr/>
          <p:nvPr/>
        </p:nvSpPr>
        <p:spPr>
          <a:xfrm>
            <a:off x="323528" y="2921169"/>
            <a:ext cx="6030416" cy="369332"/>
          </a:xfrm>
          <a:prstGeom prst="rect">
            <a:avLst/>
          </a:prstGeom>
        </p:spPr>
        <p:txBody>
          <a:bodyPr wrap="square">
            <a:spAutoFit/>
          </a:bodyPr>
          <a:lstStyle/>
          <a:p>
            <a:r>
              <a:rPr lang="fr-FR" dirty="0">
                <a:solidFill>
                  <a:schemeClr val="bg1"/>
                </a:solidFill>
              </a:rPr>
              <a:t>Laquelle des solutions suivantes devriez-vous envisager?</a:t>
            </a:r>
            <a:endParaRPr lang="en-CA" dirty="0">
              <a:solidFill>
                <a:schemeClr val="bg1"/>
              </a:solidFill>
            </a:endParaRPr>
          </a:p>
        </p:txBody>
      </p:sp>
      <p:pic>
        <p:nvPicPr>
          <p:cNvPr id="6" name="Picture 5"/>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17446" y="3429000"/>
            <a:ext cx="7704856" cy="2118539"/>
          </a:xfrm>
          <a:prstGeom prst="rect">
            <a:avLst/>
          </a:prstGeom>
        </p:spPr>
      </p:pic>
      <p:sp>
        <p:nvSpPr>
          <p:cNvPr id="7" name="Rectangle 6"/>
          <p:cNvSpPr/>
          <p:nvPr/>
        </p:nvSpPr>
        <p:spPr>
          <a:xfrm>
            <a:off x="628494" y="5532206"/>
            <a:ext cx="2486402" cy="646331"/>
          </a:xfrm>
          <a:prstGeom prst="rect">
            <a:avLst/>
          </a:prstGeom>
        </p:spPr>
        <p:txBody>
          <a:bodyPr wrap="square">
            <a:spAutoFit/>
          </a:bodyPr>
          <a:lstStyle/>
          <a:p>
            <a:r>
              <a:rPr lang="fr-FR" dirty="0">
                <a:solidFill>
                  <a:schemeClr val="bg1"/>
                </a:solidFill>
              </a:rPr>
              <a:t>ouvrir ou fermer une fenêtre ou une porte </a:t>
            </a:r>
          </a:p>
        </p:txBody>
      </p:sp>
      <p:sp>
        <p:nvSpPr>
          <p:cNvPr id="13" name="Rectangle 12"/>
          <p:cNvSpPr/>
          <p:nvPr/>
        </p:nvSpPr>
        <p:spPr>
          <a:xfrm>
            <a:off x="3438128" y="5571507"/>
            <a:ext cx="2358008" cy="923330"/>
          </a:xfrm>
          <a:prstGeom prst="rect">
            <a:avLst/>
          </a:prstGeom>
        </p:spPr>
        <p:txBody>
          <a:bodyPr wrap="square">
            <a:spAutoFit/>
          </a:bodyPr>
          <a:lstStyle/>
          <a:p>
            <a:r>
              <a:rPr lang="fr-FR" dirty="0">
                <a:solidFill>
                  <a:schemeClr val="bg1"/>
                </a:solidFill>
              </a:rPr>
              <a:t>communiquer avec votre superviseur pour discuter de la situation</a:t>
            </a:r>
          </a:p>
        </p:txBody>
      </p:sp>
      <p:sp>
        <p:nvSpPr>
          <p:cNvPr id="14" name="Rectangle 13"/>
          <p:cNvSpPr/>
          <p:nvPr/>
        </p:nvSpPr>
        <p:spPr>
          <a:xfrm>
            <a:off x="6228184" y="5571507"/>
            <a:ext cx="2322512" cy="923330"/>
          </a:xfrm>
          <a:prstGeom prst="rect">
            <a:avLst/>
          </a:prstGeom>
        </p:spPr>
        <p:txBody>
          <a:bodyPr wrap="square">
            <a:spAutoFit/>
          </a:bodyPr>
          <a:lstStyle/>
          <a:p>
            <a:r>
              <a:rPr lang="fr-FR" dirty="0">
                <a:solidFill>
                  <a:schemeClr val="bg1"/>
                </a:solidFill>
              </a:rPr>
              <a:t>trouver d’autres façons de prodiguer vos soins </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3203848" cy="736508"/>
          </a:xfrm>
          <a:prstGeom prst="rect">
            <a:avLst/>
          </a:prstGeom>
        </p:spPr>
      </p:pic>
      <p:sp>
        <p:nvSpPr>
          <p:cNvPr id="17" name="TextBox 16"/>
          <p:cNvSpPr txBox="1"/>
          <p:nvPr/>
        </p:nvSpPr>
        <p:spPr>
          <a:xfrm>
            <a:off x="0" y="488388"/>
            <a:ext cx="2632965" cy="338554"/>
          </a:xfrm>
          <a:prstGeom prst="rect">
            <a:avLst/>
          </a:prstGeom>
          <a:noFill/>
        </p:spPr>
        <p:txBody>
          <a:bodyPr wrap="none" rtlCol="0">
            <a:spAutoFit/>
          </a:bodyPr>
          <a:lstStyle/>
          <a:p>
            <a:r>
              <a:rPr lang="en-CA" sz="1600" dirty="0">
                <a:solidFill>
                  <a:schemeClr val="bg1"/>
                </a:solidFill>
              </a:rPr>
              <a:t>MESURES TECHNIQUES : CVC</a:t>
            </a:r>
            <a:endParaRPr lang="en-US" sz="1600" dirty="0">
              <a:solidFill>
                <a:schemeClr val="bg1"/>
              </a:solidFill>
            </a:endParaRPr>
          </a:p>
        </p:txBody>
      </p:sp>
    </p:spTree>
    <p:extLst>
      <p:ext uri="{BB962C8B-B14F-4D97-AF65-F5344CB8AC3E}">
        <p14:creationId xmlns:p14="http://schemas.microsoft.com/office/powerpoint/2010/main" val="22449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908" y="-13321"/>
            <a:ext cx="9169374" cy="6804309"/>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5220072" cy="736508"/>
          </a:xfrm>
          <a:prstGeom prst="rect">
            <a:avLst/>
          </a:prstGeom>
        </p:spPr>
      </p:pic>
      <p:sp>
        <p:nvSpPr>
          <p:cNvPr id="12" name="TextBox 11"/>
          <p:cNvSpPr txBox="1"/>
          <p:nvPr/>
        </p:nvSpPr>
        <p:spPr>
          <a:xfrm>
            <a:off x="0" y="488388"/>
            <a:ext cx="4243149" cy="338554"/>
          </a:xfrm>
          <a:prstGeom prst="rect">
            <a:avLst/>
          </a:prstGeom>
          <a:noFill/>
        </p:spPr>
        <p:txBody>
          <a:bodyPr wrap="none" rtlCol="0">
            <a:spAutoFit/>
          </a:bodyPr>
          <a:lstStyle/>
          <a:p>
            <a:r>
              <a:rPr lang="en-CA" sz="1600" dirty="0">
                <a:solidFill>
                  <a:schemeClr val="bg1"/>
                </a:solidFill>
              </a:rPr>
              <a:t>MESURES TECHNIQUES : BARRIÈRES PHYSIQUES</a:t>
            </a:r>
            <a:endParaRPr lang="en-US" sz="1600" dirty="0">
              <a:solidFill>
                <a:schemeClr val="bg1"/>
              </a:solidFill>
              <a:latin typeface="+mj-lt"/>
            </a:endParaRPr>
          </a:p>
        </p:txBody>
      </p:sp>
      <p:sp>
        <p:nvSpPr>
          <p:cNvPr id="5" name="Rectangle 4"/>
          <p:cNvSpPr/>
          <p:nvPr/>
        </p:nvSpPr>
        <p:spPr>
          <a:xfrm>
            <a:off x="5940152" y="548680"/>
            <a:ext cx="3024336" cy="3693319"/>
          </a:xfrm>
          <a:prstGeom prst="rect">
            <a:avLst/>
          </a:prstGeom>
        </p:spPr>
        <p:txBody>
          <a:bodyPr wrap="square">
            <a:spAutoFit/>
          </a:bodyPr>
          <a:lstStyle/>
          <a:p>
            <a:r>
              <a:rPr lang="fr-FR" dirty="0"/>
              <a:t>Les barrières physiques comprennent ce qui suit :</a:t>
            </a:r>
          </a:p>
          <a:p>
            <a:endParaRPr lang="en-CA" dirty="0"/>
          </a:p>
          <a:p>
            <a:pPr marL="285750" indent="-285750">
              <a:buFont typeface="Arial" panose="020B0604020202020204" pitchFamily="34" charset="0"/>
              <a:buChar char="•"/>
            </a:pPr>
            <a:r>
              <a:rPr lang="en-CA" dirty="0" err="1"/>
              <a:t>rideaux</a:t>
            </a:r>
            <a:r>
              <a:rPr lang="en-CA" dirty="0"/>
              <a:t> entre les </a:t>
            </a:r>
            <a:r>
              <a:rPr lang="en-CA" dirty="0" err="1"/>
              <a:t>lits</a:t>
            </a:r>
            <a:endParaRPr lang="en-CA" dirty="0"/>
          </a:p>
          <a:p>
            <a:pPr marL="285750" indent="-285750">
              <a:buFont typeface="Arial" panose="020B0604020202020204" pitchFamily="34" charset="0"/>
              <a:buChar char="•"/>
            </a:pPr>
            <a:r>
              <a:rPr lang="fr-FR" dirty="0"/>
              <a:t>écrans de verre ou d’acrylique dans les aires d’accueil et les ambulances </a:t>
            </a:r>
          </a:p>
          <a:p>
            <a:endParaRPr lang="en-CA" dirty="0"/>
          </a:p>
          <a:p>
            <a:r>
              <a:rPr lang="fr-FR" dirty="0"/>
              <a:t>Les barrières physiques réduisent les risques de transmission d’agents infectieux.  </a:t>
            </a:r>
          </a:p>
          <a:p>
            <a:endParaRPr lang="en-CA" dirty="0"/>
          </a:p>
        </p:txBody>
      </p:sp>
    </p:spTree>
    <p:extLst>
      <p:ext uri="{BB962C8B-B14F-4D97-AF65-F5344CB8AC3E}">
        <p14:creationId xmlns:p14="http://schemas.microsoft.com/office/powerpoint/2010/main" val="192597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61"/>
            <a:ext cx="9144000" cy="6832600"/>
          </a:xfrm>
          <a:prstGeom prst="rect">
            <a:avLst/>
          </a:prstGeom>
        </p:spPr>
      </p:pic>
      <p:sp>
        <p:nvSpPr>
          <p:cNvPr id="17" name="Rectangle 16"/>
          <p:cNvSpPr/>
          <p:nvPr/>
        </p:nvSpPr>
        <p:spPr>
          <a:xfrm>
            <a:off x="5724128" y="1340768"/>
            <a:ext cx="3428338" cy="12961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5364088" cy="736508"/>
          </a:xfrm>
          <a:prstGeom prst="rect">
            <a:avLst/>
          </a:prstGeom>
        </p:spPr>
      </p:pic>
      <p:sp>
        <p:nvSpPr>
          <p:cNvPr id="12" name="TextBox 11"/>
          <p:cNvSpPr txBox="1"/>
          <p:nvPr/>
        </p:nvSpPr>
        <p:spPr>
          <a:xfrm>
            <a:off x="0" y="488388"/>
            <a:ext cx="5129609" cy="338554"/>
          </a:xfrm>
          <a:prstGeom prst="rect">
            <a:avLst/>
          </a:prstGeom>
          <a:noFill/>
        </p:spPr>
        <p:txBody>
          <a:bodyPr wrap="none" rtlCol="0">
            <a:spAutoFit/>
          </a:bodyPr>
          <a:lstStyle/>
          <a:p>
            <a:r>
              <a:rPr lang="fr-FR" sz="1600" dirty="0">
                <a:solidFill>
                  <a:schemeClr val="bg1"/>
                </a:solidFill>
              </a:rPr>
              <a:t>MESURES TECHNIQUES : MATÉRIEL D’HYGIÈNE DES MAINS</a:t>
            </a:r>
            <a:endParaRPr lang="en-CA" sz="1600" dirty="0">
              <a:solidFill>
                <a:schemeClr val="bg1"/>
              </a:solidFill>
            </a:endParaRPr>
          </a:p>
        </p:txBody>
      </p:sp>
      <p:sp>
        <p:nvSpPr>
          <p:cNvPr id="5" name="Rectangle 4"/>
          <p:cNvSpPr/>
          <p:nvPr/>
        </p:nvSpPr>
        <p:spPr>
          <a:xfrm>
            <a:off x="5868144" y="1502437"/>
            <a:ext cx="3136088" cy="923330"/>
          </a:xfrm>
          <a:prstGeom prst="rect">
            <a:avLst/>
          </a:prstGeom>
          <a:noFill/>
        </p:spPr>
        <p:txBody>
          <a:bodyPr wrap="square">
            <a:spAutoFit/>
          </a:bodyPr>
          <a:lstStyle/>
          <a:p>
            <a:r>
              <a:rPr lang="fr-FR" b="1" dirty="0">
                <a:solidFill>
                  <a:schemeClr val="bg1"/>
                </a:solidFill>
              </a:rPr>
              <a:t>Le matériel d’hygiène</a:t>
            </a:r>
            <a:r>
              <a:rPr lang="fr-FR" dirty="0">
                <a:solidFill>
                  <a:schemeClr val="bg1"/>
                </a:solidFill>
              </a:rPr>
              <a:t> des mains intégré au milieu inclut ce qui suit :</a:t>
            </a:r>
            <a:endParaRPr lang="fr-FR" b="1" dirty="0">
              <a:solidFill>
                <a:schemeClr val="bg1"/>
              </a:solidFill>
            </a:endParaRPr>
          </a:p>
        </p:txBody>
      </p:sp>
      <p:sp>
        <p:nvSpPr>
          <p:cNvPr id="11" name="Rectangle 10"/>
          <p:cNvSpPr/>
          <p:nvPr/>
        </p:nvSpPr>
        <p:spPr>
          <a:xfrm>
            <a:off x="2862064" y="2996952"/>
            <a:ext cx="2225450" cy="1754326"/>
          </a:xfrm>
          <a:prstGeom prst="rect">
            <a:avLst/>
          </a:prstGeom>
          <a:solidFill>
            <a:schemeClr val="bg1"/>
          </a:solidFill>
        </p:spPr>
        <p:txBody>
          <a:bodyPr wrap="square">
            <a:spAutoFit/>
          </a:bodyPr>
          <a:lstStyle/>
          <a:p>
            <a:r>
              <a:rPr lang="fr-FR" dirty="0"/>
              <a:t>distributeurs de désinfectant pour les mains à base d’alcool (DMBA) au point de services dans tous les milieux de soins</a:t>
            </a:r>
          </a:p>
        </p:txBody>
      </p:sp>
      <p:pic>
        <p:nvPicPr>
          <p:cNvPr id="18" name="Picture 17"/>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526222" y="1295498"/>
            <a:ext cx="1494470" cy="1494470"/>
          </a:xfrm>
          <a:prstGeom prst="rect">
            <a:avLst/>
          </a:prstGeom>
        </p:spPr>
      </p:pic>
    </p:spTree>
    <p:extLst>
      <p:ext uri="{BB962C8B-B14F-4D97-AF65-F5344CB8AC3E}">
        <p14:creationId xmlns:p14="http://schemas.microsoft.com/office/powerpoint/2010/main" val="219123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3424" y="-8134"/>
            <a:ext cx="5512353" cy="6918952"/>
          </a:xfrm>
          <a:prstGeom prst="rect">
            <a:avLst/>
          </a:prstGeom>
        </p:spPr>
      </p:pic>
      <p:sp>
        <p:nvSpPr>
          <p:cNvPr id="17" name="Rectangle 16"/>
          <p:cNvSpPr/>
          <p:nvPr/>
        </p:nvSpPr>
        <p:spPr>
          <a:xfrm>
            <a:off x="5364088" y="-8134"/>
            <a:ext cx="3788378"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7092280" cy="736508"/>
          </a:xfrm>
          <a:prstGeom prst="rect">
            <a:avLst/>
          </a:prstGeom>
        </p:spPr>
      </p:pic>
      <p:sp>
        <p:nvSpPr>
          <p:cNvPr id="12" name="TextBox 11"/>
          <p:cNvSpPr txBox="1"/>
          <p:nvPr/>
        </p:nvSpPr>
        <p:spPr>
          <a:xfrm>
            <a:off x="0" y="488388"/>
            <a:ext cx="6964664" cy="338554"/>
          </a:xfrm>
          <a:prstGeom prst="rect">
            <a:avLst/>
          </a:prstGeom>
          <a:noFill/>
        </p:spPr>
        <p:txBody>
          <a:bodyPr wrap="none" rtlCol="0">
            <a:spAutoFit/>
          </a:bodyPr>
          <a:lstStyle/>
          <a:p>
            <a:r>
              <a:rPr lang="fr-FR" sz="1600" dirty="0">
                <a:solidFill>
                  <a:schemeClr val="bg1"/>
                </a:solidFill>
              </a:rPr>
              <a:t>MESURES TECHNIQUES : CONTENANTS POUR OBJETS POINTUS ET </a:t>
            </a:r>
            <a:r>
              <a:rPr lang="fr-FR" sz="1600" dirty="0" smtClean="0">
                <a:solidFill>
                  <a:schemeClr val="bg1"/>
                </a:solidFill>
              </a:rPr>
              <a:t>TRANCHANTS</a:t>
            </a:r>
            <a:endParaRPr lang="en-CA" sz="1600" dirty="0">
              <a:solidFill>
                <a:schemeClr val="bg1"/>
              </a:solidFill>
            </a:endParaRPr>
          </a:p>
        </p:txBody>
      </p:sp>
      <p:sp>
        <p:nvSpPr>
          <p:cNvPr id="5" name="Rectangle 4"/>
          <p:cNvSpPr/>
          <p:nvPr/>
        </p:nvSpPr>
        <p:spPr>
          <a:xfrm>
            <a:off x="5498929" y="1502437"/>
            <a:ext cx="3537567" cy="4524315"/>
          </a:xfrm>
          <a:prstGeom prst="rect">
            <a:avLst/>
          </a:prstGeom>
          <a:noFill/>
        </p:spPr>
        <p:txBody>
          <a:bodyPr wrap="square">
            <a:spAutoFit/>
          </a:bodyPr>
          <a:lstStyle/>
          <a:p>
            <a:r>
              <a:rPr lang="fr-FR" dirty="0">
                <a:solidFill>
                  <a:schemeClr val="bg1"/>
                </a:solidFill>
              </a:rPr>
              <a:t>Les contenants pour objets pointus et tranchants doivent être :</a:t>
            </a:r>
          </a:p>
          <a:p>
            <a:pPr marL="285750" indent="-285750">
              <a:buFont typeface="Arial" panose="020B0604020202020204" pitchFamily="34" charset="0"/>
              <a:buChar char="•"/>
            </a:pPr>
            <a:r>
              <a:rPr lang="en-CA" dirty="0" err="1">
                <a:solidFill>
                  <a:schemeClr val="bg1"/>
                </a:solidFill>
              </a:rPr>
              <a:t>résistants</a:t>
            </a:r>
            <a:r>
              <a:rPr lang="en-CA" dirty="0">
                <a:solidFill>
                  <a:schemeClr val="bg1"/>
                </a:solidFill>
              </a:rPr>
              <a:t> aux perforations</a:t>
            </a:r>
          </a:p>
          <a:p>
            <a:pPr marL="285750" indent="-285750">
              <a:buFont typeface="Arial" panose="020B0604020202020204" pitchFamily="34" charset="0"/>
              <a:buChar char="•"/>
            </a:pPr>
            <a:r>
              <a:rPr lang="fr-FR" dirty="0">
                <a:solidFill>
                  <a:schemeClr val="bg1"/>
                </a:solidFill>
              </a:rPr>
              <a:t>installés aux points de </a:t>
            </a:r>
            <a:r>
              <a:rPr lang="fr-FR" dirty="0" smtClean="0">
                <a:solidFill>
                  <a:schemeClr val="bg1"/>
                </a:solidFill>
              </a:rPr>
              <a:t>service</a:t>
            </a:r>
          </a:p>
          <a:p>
            <a:pPr marL="285750" indent="-285750">
              <a:buFont typeface="Arial" panose="020B0604020202020204" pitchFamily="34" charset="0"/>
              <a:buChar char="•"/>
            </a:pPr>
            <a:endParaRPr lang="fr-FR" dirty="0">
              <a:solidFill>
                <a:schemeClr val="bg1"/>
              </a:solidFill>
            </a:endParaRPr>
          </a:p>
          <a:p>
            <a:r>
              <a:rPr lang="fr-FR" dirty="0">
                <a:solidFill>
                  <a:schemeClr val="bg1"/>
                </a:solidFill>
              </a:rPr>
              <a:t>Parmi les facteurs que doivent prendre en considération les fournisseurs de soins à domicile et de soins d’urgence figurent : </a:t>
            </a:r>
          </a:p>
          <a:p>
            <a:pPr marL="285750" indent="-285750">
              <a:buFont typeface="Arial" panose="020B0604020202020204" pitchFamily="34" charset="0"/>
              <a:buChar char="•"/>
            </a:pPr>
            <a:r>
              <a:rPr lang="fr-FR" dirty="0">
                <a:solidFill>
                  <a:schemeClr val="bg1"/>
                </a:solidFill>
              </a:rPr>
              <a:t>avant l’utilisation d’un objet pointu et tranchant, la façon de s’en défaire après son utilisation </a:t>
            </a:r>
          </a:p>
          <a:p>
            <a:pPr marL="285750" indent="-285750">
              <a:buFont typeface="Arial" panose="020B0604020202020204" pitchFamily="34" charset="0"/>
              <a:buChar char="•"/>
            </a:pPr>
            <a:r>
              <a:rPr lang="fr-FR" dirty="0">
                <a:solidFill>
                  <a:schemeClr val="bg1"/>
                </a:solidFill>
              </a:rPr>
              <a:t>la possibilité de transporter avec soi un contenant portatif pour objets pointus et tranchants</a:t>
            </a:r>
          </a:p>
          <a:p>
            <a:pPr marL="285750" indent="-285750">
              <a:buFont typeface="Arial" panose="020B0604020202020204" pitchFamily="34" charset="0"/>
              <a:buChar char="•"/>
            </a:pPr>
            <a:endParaRPr lang="fr-FR" dirty="0">
              <a:solidFill>
                <a:schemeClr val="bg1"/>
              </a:solidFill>
            </a:endParaRPr>
          </a:p>
        </p:txBody>
      </p:sp>
      <p:pic>
        <p:nvPicPr>
          <p:cNvPr id="18" name="Picture 17"/>
          <p:cNvPicPr>
            <a:picLocks noGrp="1" noSelect="1" noRot="1" noMove="1" noResize="1" noEditPoints="1" noAdjustHandles="1" noChangeArrowheads="1" noChangeShapeType="1"/>
          </p:cNvPicPr>
          <p:nvPr>
            <p:custDataLst>
              <p:tags r:id="rId2"/>
            </p:custDataLst>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43608" y="2021345"/>
            <a:ext cx="1494470" cy="1494470"/>
          </a:xfrm>
          <a:prstGeom prst="rect">
            <a:avLst/>
          </a:prstGeom>
        </p:spPr>
      </p:pic>
    </p:spTree>
    <p:extLst>
      <p:ext uri="{BB962C8B-B14F-4D97-AF65-F5344CB8AC3E}">
        <p14:creationId xmlns:p14="http://schemas.microsoft.com/office/powerpoint/2010/main" val="347234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9873" t="335"/>
          <a:stretch/>
        </p:blipFill>
        <p:spPr>
          <a:xfrm>
            <a:off x="0" y="0"/>
            <a:ext cx="4211960" cy="6797111"/>
          </a:xfrm>
          <a:prstGeom prst="rect">
            <a:avLst/>
          </a:prstGeom>
        </p:spPr>
      </p:pic>
      <p:sp>
        <p:nvSpPr>
          <p:cNvPr id="17" name="Rectangle 16"/>
          <p:cNvSpPr/>
          <p:nvPr/>
        </p:nvSpPr>
        <p:spPr>
          <a:xfrm>
            <a:off x="4211960" y="-8134"/>
            <a:ext cx="4940506"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5580112" cy="736508"/>
          </a:xfrm>
          <a:prstGeom prst="rect">
            <a:avLst/>
          </a:prstGeom>
        </p:spPr>
      </p:pic>
      <p:sp>
        <p:nvSpPr>
          <p:cNvPr id="12" name="TextBox 11"/>
          <p:cNvSpPr txBox="1"/>
          <p:nvPr/>
        </p:nvSpPr>
        <p:spPr>
          <a:xfrm>
            <a:off x="0" y="488388"/>
            <a:ext cx="5392887" cy="338554"/>
          </a:xfrm>
          <a:prstGeom prst="rect">
            <a:avLst/>
          </a:prstGeom>
          <a:noFill/>
        </p:spPr>
        <p:txBody>
          <a:bodyPr wrap="none" rtlCol="0">
            <a:spAutoFit/>
          </a:bodyPr>
          <a:lstStyle/>
          <a:p>
            <a:r>
              <a:rPr lang="fr-FR" sz="1600" dirty="0">
                <a:solidFill>
                  <a:schemeClr val="bg1"/>
                </a:solidFill>
              </a:rPr>
              <a:t>GESTION SÉCURITAIRE DES OBJETS POINTUS ET TRANCHANTS</a:t>
            </a:r>
            <a:endParaRPr lang="en-CA" sz="1600" dirty="0">
              <a:solidFill>
                <a:schemeClr val="bg1"/>
              </a:solidFill>
            </a:endParaRPr>
          </a:p>
        </p:txBody>
      </p:sp>
      <p:sp>
        <p:nvSpPr>
          <p:cNvPr id="5" name="Rectangle 4"/>
          <p:cNvSpPr/>
          <p:nvPr/>
        </p:nvSpPr>
        <p:spPr>
          <a:xfrm>
            <a:off x="4427984" y="1026016"/>
            <a:ext cx="4687215" cy="5355312"/>
          </a:xfrm>
          <a:prstGeom prst="rect">
            <a:avLst/>
          </a:prstGeom>
          <a:noFill/>
        </p:spPr>
        <p:txBody>
          <a:bodyPr wrap="square">
            <a:spAutoFit/>
          </a:bodyPr>
          <a:lstStyle/>
          <a:p>
            <a:r>
              <a:rPr lang="fr-FR" dirty="0">
                <a:solidFill>
                  <a:schemeClr val="bg1"/>
                </a:solidFill>
              </a:rPr>
              <a:t>La gestion sécuritaire des objets pointus et tranchants comprend ce qui suit :</a:t>
            </a:r>
          </a:p>
          <a:p>
            <a:pPr marL="285750" indent="-285750">
              <a:buFont typeface="Arial" panose="020B0604020202020204" pitchFamily="34" charset="0"/>
              <a:buChar char="•"/>
            </a:pPr>
            <a:endParaRPr lang="en-CA" dirty="0">
              <a:solidFill>
                <a:schemeClr val="bg1"/>
              </a:solidFill>
            </a:endParaRPr>
          </a:p>
          <a:p>
            <a:pPr marL="285750" indent="-285750">
              <a:buFont typeface="Arial" panose="020B0604020202020204" pitchFamily="34" charset="0"/>
              <a:buChar char="•"/>
            </a:pPr>
            <a:r>
              <a:rPr lang="fr-FR" dirty="0">
                <a:solidFill>
                  <a:schemeClr val="bg1"/>
                </a:solidFill>
              </a:rPr>
              <a:t>l’utilisation de matériel médical et d’aiguilles à conception sécuritaire </a:t>
            </a:r>
          </a:p>
          <a:p>
            <a:pPr marL="285750" indent="-285750">
              <a:buFont typeface="Arial" panose="020B0604020202020204" pitchFamily="34" charset="0"/>
              <a:buChar char="•"/>
            </a:pPr>
            <a:r>
              <a:rPr lang="fr-FR" dirty="0">
                <a:solidFill>
                  <a:schemeClr val="bg1"/>
                </a:solidFill>
              </a:rPr>
              <a:t>l’installation de contenants pour objets pointus et tranchants qui résistent aux perforations aux points de services </a:t>
            </a:r>
          </a:p>
          <a:p>
            <a:pPr marL="285750" indent="-285750">
              <a:buFont typeface="Arial" panose="020B0604020202020204" pitchFamily="34" charset="0"/>
              <a:buChar char="•"/>
            </a:pPr>
            <a:r>
              <a:rPr lang="fr-FR" dirty="0">
                <a:solidFill>
                  <a:schemeClr val="bg1"/>
                </a:solidFill>
              </a:rPr>
              <a:t>l’élimination immédiate des objets pointus ou tranchants en les plaçant dans un contenant pour objets pointus et tranchants résistant aux perforations </a:t>
            </a:r>
          </a:p>
          <a:p>
            <a:pPr marL="285750" indent="-285750">
              <a:buFont typeface="Arial" panose="020B0604020202020204" pitchFamily="34" charset="0"/>
              <a:buChar char="•"/>
            </a:pPr>
            <a:r>
              <a:rPr lang="fr-FR" dirty="0">
                <a:solidFill>
                  <a:schemeClr val="bg1"/>
                </a:solidFill>
              </a:rPr>
              <a:t>un programme de prévention des blessures dues à des objets pointus et tranchants </a:t>
            </a:r>
          </a:p>
          <a:p>
            <a:endParaRPr lang="en-CA" dirty="0">
              <a:solidFill>
                <a:schemeClr val="bg1"/>
              </a:solidFill>
            </a:endParaRPr>
          </a:p>
          <a:p>
            <a:r>
              <a:rPr lang="fr-FR" dirty="0">
                <a:solidFill>
                  <a:schemeClr val="bg1"/>
                </a:solidFill>
              </a:rPr>
              <a:t>La Loi sur la santé et la sécurité au travail exige le recours aux contenants pour objets pointus et tranchants aux points de service et aux aiguilles de sécurité </a:t>
            </a:r>
          </a:p>
        </p:txBody>
      </p:sp>
    </p:spTree>
    <p:extLst>
      <p:ext uri="{BB962C8B-B14F-4D97-AF65-F5344CB8AC3E}">
        <p14:creationId xmlns:p14="http://schemas.microsoft.com/office/powerpoint/2010/main" val="24634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0" y="6477000"/>
            <a:ext cx="9152498" cy="381000"/>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990600" y="687943"/>
            <a:ext cx="7162800" cy="3600986"/>
          </a:xfrm>
          <a:prstGeom prst="rect">
            <a:avLst/>
          </a:prstGeom>
        </p:spPr>
        <p:txBody>
          <a:bodyPr wrap="square">
            <a:spAutoFit/>
          </a:bodyPr>
          <a:lstStyle/>
          <a:p>
            <a:pPr algn="ctr"/>
            <a:r>
              <a:rPr lang="en-CA" sz="4400" dirty="0" smtClean="0">
                <a:solidFill>
                  <a:schemeClr val="tx1">
                    <a:lumMod val="95000"/>
                    <a:lumOff val="5000"/>
                  </a:schemeClr>
                </a:solidFill>
              </a:rPr>
              <a:t>Discussion</a:t>
            </a:r>
          </a:p>
          <a:p>
            <a:pPr algn="ctr"/>
            <a:endParaRPr lang="en-US" sz="4400" dirty="0">
              <a:solidFill>
                <a:schemeClr val="tx1">
                  <a:lumMod val="95000"/>
                  <a:lumOff val="5000"/>
                </a:schemeClr>
              </a:solidFill>
            </a:endParaRPr>
          </a:p>
          <a:p>
            <a:pPr algn="ctr"/>
            <a:r>
              <a:rPr lang="fr-FR" sz="2800" dirty="0"/>
              <a:t>Quelles mesures techniques sont utilisées dans votre milieu de soins</a:t>
            </a:r>
            <a:r>
              <a:rPr lang="fr-FR" sz="2800" dirty="0" smtClean="0"/>
              <a:t>?</a:t>
            </a:r>
          </a:p>
          <a:p>
            <a:pPr algn="ctr"/>
            <a:endParaRPr lang="fr-FR" sz="2800" dirty="0"/>
          </a:p>
          <a:p>
            <a:pPr algn="ctr"/>
            <a:r>
              <a:rPr lang="fr-FR" sz="2800" dirty="0"/>
              <a:t>Comment ces mesures techniques </a:t>
            </a:r>
            <a:r>
              <a:rPr lang="fr-FR" sz="2800" dirty="0" err="1"/>
              <a:t>ont-elles</a:t>
            </a:r>
            <a:r>
              <a:rPr lang="fr-FR" sz="2800" dirty="0"/>
              <a:t> accru la sécurité dans votre milieu de travail?</a:t>
            </a:r>
            <a:endParaRPr lang="en-CA" sz="2800" dirty="0"/>
          </a:p>
        </p:txBody>
      </p:sp>
    </p:spTree>
    <p:extLst>
      <p:ext uri="{BB962C8B-B14F-4D97-AF65-F5344CB8AC3E}">
        <p14:creationId xmlns:p14="http://schemas.microsoft.com/office/powerpoint/2010/main" val="167646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a:spLocks noGrp="1" noSelect="1" noRot="1" noMove="1" noResize="1" noEditPoints="1" noAdjustHandles="1" noChangeArrowheads="1" noChangeShapeType="1" noTextEdit="1"/>
          </p:cNvSpPr>
          <p:nvPr>
            <p:custDataLst>
              <p:tags r:id="rId2"/>
            </p:custDataLst>
          </p:nvPr>
        </p:nvSpPr>
        <p:spPr>
          <a:xfrm>
            <a:off x="377" y="990600"/>
            <a:ext cx="9143623" cy="362072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1849" y="1371600"/>
            <a:ext cx="7604567" cy="2831544"/>
          </a:xfrm>
          <a:prstGeom prst="rect">
            <a:avLst/>
          </a:prstGeom>
          <a:noFill/>
        </p:spPr>
        <p:txBody>
          <a:bodyPr wrap="square" rtlCol="0">
            <a:spAutoFit/>
          </a:bodyPr>
          <a:lstStyle/>
          <a:p>
            <a:r>
              <a:rPr lang="fr-FR" sz="2800" b="1" dirty="0">
                <a:solidFill>
                  <a:schemeClr val="bg1"/>
                </a:solidFill>
              </a:rPr>
              <a:t>Introduction générale aux pratiques de base</a:t>
            </a:r>
            <a:endParaRPr lang="fr-FR" sz="2800" dirty="0">
              <a:solidFill>
                <a:schemeClr val="bg1"/>
              </a:solidFill>
            </a:endParaRPr>
          </a:p>
          <a:p>
            <a:r>
              <a:rPr lang="fr-FR" sz="2000" dirty="0">
                <a:solidFill>
                  <a:schemeClr val="bg1"/>
                </a:solidFill>
              </a:rPr>
              <a:t>Les pratiques de base sont les méthodes de prévention et de contrôle des infections qui sont utilisées :		</a:t>
            </a:r>
          </a:p>
          <a:p>
            <a:pPr marL="342900" indent="-342900">
              <a:buFont typeface="Arial" panose="020B0604020202020204" pitchFamily="34" charset="0"/>
              <a:buChar char="•"/>
            </a:pPr>
            <a:r>
              <a:rPr lang="fr-FR" sz="2000" dirty="0">
                <a:solidFill>
                  <a:schemeClr val="bg1"/>
                </a:solidFill>
              </a:rPr>
              <a:t>systématiquement durant toutes les activités </a:t>
            </a:r>
          </a:p>
          <a:p>
            <a:pPr marL="342900" indent="-342900">
              <a:buFont typeface="Arial" panose="020B0604020202020204" pitchFamily="34" charset="0"/>
              <a:buChar char="•"/>
            </a:pPr>
            <a:r>
              <a:rPr lang="fr-FR" sz="2000" dirty="0">
                <a:solidFill>
                  <a:schemeClr val="bg1"/>
                </a:solidFill>
              </a:rPr>
              <a:t>avec tous les clients, patients et résidents </a:t>
            </a:r>
          </a:p>
          <a:p>
            <a:pPr marL="342900" indent="-342900">
              <a:buFont typeface="Arial" panose="020B0604020202020204" pitchFamily="34" charset="0"/>
              <a:buChar char="•"/>
            </a:pPr>
            <a:r>
              <a:rPr lang="fr-FR" sz="2000" dirty="0">
                <a:solidFill>
                  <a:schemeClr val="bg1"/>
                </a:solidFill>
              </a:rPr>
              <a:t>dans tous les milieux de soins</a:t>
            </a:r>
          </a:p>
          <a:p>
            <a:pPr marL="342900" indent="-342900">
              <a:buFont typeface="Arial" panose="020B0604020202020204" pitchFamily="34" charset="0"/>
              <a:buChar char="•"/>
            </a:pPr>
            <a:r>
              <a:rPr lang="fr-FR" sz="2000" dirty="0">
                <a:solidFill>
                  <a:schemeClr val="bg1"/>
                </a:solidFill>
              </a:rPr>
              <a:t>pour prévenir et contrôler la transmission d’agents infectieux</a:t>
            </a:r>
          </a:p>
          <a:p>
            <a:pPr>
              <a:lnSpc>
                <a:spcPct val="150000"/>
              </a:lnSpc>
            </a:pPr>
            <a:endParaRPr lang="en-US" sz="2000" dirty="0">
              <a:solidFill>
                <a:schemeClr val="bg1"/>
              </a:solidFill>
            </a:endParaRPr>
          </a:p>
        </p:txBody>
      </p:sp>
    </p:spTree>
    <p:extLst>
      <p:ext uri="{BB962C8B-B14F-4D97-AF65-F5344CB8AC3E}">
        <p14:creationId xmlns:p14="http://schemas.microsoft.com/office/powerpoint/2010/main" val="26803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l="11026"/>
          <a:stretch/>
        </p:blipFill>
        <p:spPr>
          <a:xfrm>
            <a:off x="-4249" y="0"/>
            <a:ext cx="9148249" cy="6858000"/>
          </a:xfrm>
          <a:prstGeom prst="rect">
            <a:avLst/>
          </a:prstGeom>
        </p:spPr>
      </p:pic>
      <p:sp>
        <p:nvSpPr>
          <p:cNvPr id="10" name="Rectangle 9"/>
          <p:cNvSpPr/>
          <p:nvPr/>
        </p:nvSpPr>
        <p:spPr>
          <a:xfrm>
            <a:off x="5364088" y="980728"/>
            <a:ext cx="3788378" cy="273630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508105" y="1052736"/>
            <a:ext cx="3528392" cy="2585323"/>
          </a:xfrm>
          <a:prstGeom prst="rect">
            <a:avLst/>
          </a:prstGeom>
          <a:noFill/>
        </p:spPr>
        <p:txBody>
          <a:bodyPr wrap="square">
            <a:spAutoFit/>
          </a:bodyPr>
          <a:lstStyle/>
          <a:p>
            <a:r>
              <a:rPr lang="fr-FR" dirty="0"/>
              <a:t>Mesures que peuvent prendre les fournisseurs de soins de santé pour aider au contrôle de l’environnement :</a:t>
            </a:r>
          </a:p>
          <a:p>
            <a:endParaRPr lang="en-CA" dirty="0"/>
          </a:p>
          <a:p>
            <a:pPr marL="285750" indent="-285750">
              <a:buFont typeface="Arial" panose="020B0604020202020204" pitchFamily="34" charset="0"/>
              <a:buChar char="•"/>
            </a:pPr>
            <a:r>
              <a:rPr lang="fr-FR" dirty="0"/>
              <a:t>nettoyage de l’environnement et du matériel</a:t>
            </a:r>
          </a:p>
          <a:p>
            <a:pPr marL="285750" indent="-285750">
              <a:buFont typeface="Arial" panose="020B0604020202020204" pitchFamily="34" charset="0"/>
              <a:buChar char="•"/>
            </a:pPr>
            <a:r>
              <a:rPr lang="fr-FR" dirty="0"/>
              <a:t>manipulation sécuritaire des objets pointus et tranchants</a:t>
            </a:r>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66218" y="3741506"/>
            <a:ext cx="2295846" cy="173379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3" name="TextBox 12"/>
          <p:cNvSpPr txBox="1"/>
          <p:nvPr/>
        </p:nvSpPr>
        <p:spPr>
          <a:xfrm>
            <a:off x="0" y="488388"/>
            <a:ext cx="3145989" cy="338554"/>
          </a:xfrm>
          <a:prstGeom prst="rect">
            <a:avLst/>
          </a:prstGeom>
          <a:noFill/>
        </p:spPr>
        <p:txBody>
          <a:bodyPr wrap="none" rtlCol="0">
            <a:spAutoFit/>
          </a:bodyPr>
          <a:lstStyle/>
          <a:p>
            <a:r>
              <a:rPr lang="en-CA" sz="1600" dirty="0">
                <a:solidFill>
                  <a:schemeClr val="bg1"/>
                </a:solidFill>
              </a:rPr>
              <a:t>CONTRÔLE DE L’ENVIRONNEMENT </a:t>
            </a:r>
          </a:p>
        </p:txBody>
      </p:sp>
    </p:spTree>
    <p:extLst>
      <p:ext uri="{BB962C8B-B14F-4D97-AF65-F5344CB8AC3E}">
        <p14:creationId xmlns:p14="http://schemas.microsoft.com/office/powerpoint/2010/main" val="223837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1067"/>
          <a:stretch/>
        </p:blipFill>
        <p:spPr>
          <a:xfrm>
            <a:off x="-4249" y="0"/>
            <a:ext cx="9144000" cy="6858000"/>
          </a:xfrm>
          <a:prstGeom prst="rect">
            <a:avLst/>
          </a:prstGeom>
        </p:spPr>
      </p:pic>
      <p:sp>
        <p:nvSpPr>
          <p:cNvPr id="10" name="Rectangle 9"/>
          <p:cNvSpPr/>
          <p:nvPr/>
        </p:nvSpPr>
        <p:spPr>
          <a:xfrm>
            <a:off x="5292080" y="1628799"/>
            <a:ext cx="3860386" cy="466833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436096" y="1700808"/>
            <a:ext cx="3600399" cy="4524315"/>
          </a:xfrm>
          <a:prstGeom prst="rect">
            <a:avLst/>
          </a:prstGeom>
          <a:noFill/>
        </p:spPr>
        <p:txBody>
          <a:bodyPr wrap="square">
            <a:spAutoFit/>
          </a:bodyPr>
          <a:lstStyle/>
          <a:p>
            <a:r>
              <a:rPr lang="fr-FR" dirty="0"/>
              <a:t>Les agents infectieux peuvent survivre sur le matériel médical et dans l’environnement de prestation de soins de santé. </a:t>
            </a:r>
          </a:p>
          <a:p>
            <a:endParaRPr lang="en-CA" dirty="0"/>
          </a:p>
          <a:p>
            <a:r>
              <a:rPr lang="fr-FR" dirty="0"/>
              <a:t>Le fait de mettre correctement à l’œuvre les pratiques de nettoyage aide à :</a:t>
            </a:r>
          </a:p>
          <a:p>
            <a:pPr marL="285750" indent="-285750">
              <a:buFont typeface="Arial" panose="020B0604020202020204" pitchFamily="34" charset="0"/>
              <a:buChar char="•"/>
            </a:pPr>
            <a:r>
              <a:rPr lang="fr-FR" dirty="0"/>
              <a:t>assurer un environnement de prestation de soins de santé propre et sécuritaire </a:t>
            </a:r>
          </a:p>
          <a:p>
            <a:pPr marL="285750" indent="-285750">
              <a:buFont typeface="Arial" panose="020B0604020202020204" pitchFamily="34" charset="0"/>
              <a:buChar char="•"/>
            </a:pPr>
            <a:r>
              <a:rPr lang="fr-FR" dirty="0"/>
              <a:t>prévenir l’infection chez les individus réceptifs</a:t>
            </a:r>
          </a:p>
          <a:p>
            <a:pPr marL="285750" indent="-285750">
              <a:buFont typeface="Arial" panose="020B0604020202020204" pitchFamily="34" charset="0"/>
              <a:buChar char="•"/>
            </a:pPr>
            <a:r>
              <a:rPr lang="fr-FR" dirty="0"/>
              <a:t>prévenir les éclosions d’infections associées aux soins de santé</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2" name="TextBox 11"/>
          <p:cNvSpPr txBox="1"/>
          <p:nvPr/>
        </p:nvSpPr>
        <p:spPr>
          <a:xfrm>
            <a:off x="0" y="488388"/>
            <a:ext cx="3145989" cy="338554"/>
          </a:xfrm>
          <a:prstGeom prst="rect">
            <a:avLst/>
          </a:prstGeom>
          <a:noFill/>
        </p:spPr>
        <p:txBody>
          <a:bodyPr wrap="none" rtlCol="0">
            <a:spAutoFit/>
          </a:bodyPr>
          <a:lstStyle/>
          <a:p>
            <a:r>
              <a:rPr lang="en-CA" sz="1600" dirty="0">
                <a:solidFill>
                  <a:schemeClr val="bg1"/>
                </a:solidFill>
              </a:rPr>
              <a:t>CONTRÔLE DE L’ENVIRONNEMENT </a:t>
            </a:r>
          </a:p>
        </p:txBody>
      </p:sp>
    </p:spTree>
    <p:extLst>
      <p:ext uri="{BB962C8B-B14F-4D97-AF65-F5344CB8AC3E}">
        <p14:creationId xmlns:p14="http://schemas.microsoft.com/office/powerpoint/2010/main" val="22876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nvPicPr>
        <p:blipFill rotWithShape="1">
          <a:blip r:embed="rId3">
            <a:extLst>
              <a:ext uri="{28A0092B-C50C-407E-A947-70E740481C1C}">
                <a14:useLocalDpi xmlns:a14="http://schemas.microsoft.com/office/drawing/2010/main" val="0"/>
              </a:ext>
            </a:extLst>
          </a:blip>
          <a:srcRect l="11518"/>
          <a:stretch/>
        </p:blipFill>
        <p:spPr>
          <a:xfrm>
            <a:off x="0" y="-2502"/>
            <a:ext cx="9130762" cy="6883041"/>
          </a:xfrm>
          <a:prstGeom prst="rect">
            <a:avLst/>
          </a:prstGeom>
        </p:spPr>
      </p:pic>
      <p:sp>
        <p:nvSpPr>
          <p:cNvPr id="10" name="Rectangle 9"/>
          <p:cNvSpPr/>
          <p:nvPr/>
        </p:nvSpPr>
        <p:spPr>
          <a:xfrm>
            <a:off x="5364088" y="1556792"/>
            <a:ext cx="3788378" cy="381642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508104" y="1772816"/>
            <a:ext cx="3528391" cy="3693319"/>
          </a:xfrm>
          <a:prstGeom prst="rect">
            <a:avLst/>
          </a:prstGeom>
          <a:noFill/>
        </p:spPr>
        <p:txBody>
          <a:bodyPr wrap="square">
            <a:spAutoFit/>
          </a:bodyPr>
          <a:lstStyle/>
          <a:p>
            <a:r>
              <a:rPr lang="fr-FR" dirty="0"/>
              <a:t>Le nettoyage du matériel médical : </a:t>
            </a:r>
            <a:endParaRPr lang="fr-FR" dirty="0" smtClean="0"/>
          </a:p>
          <a:p>
            <a:pPr marL="285750" indent="-285750">
              <a:buFont typeface="Arial" panose="020B0604020202020204" pitchFamily="34" charset="0"/>
              <a:buChar char="•"/>
            </a:pPr>
            <a:r>
              <a:rPr lang="fr-FR" dirty="0"/>
              <a:t>s’il est utilisé auprès de plusieurs personnes -  doit être effectué entre son utilisation entre chaque client/patient/résident</a:t>
            </a:r>
          </a:p>
          <a:p>
            <a:pPr marL="285750" indent="-285750">
              <a:buFont typeface="Arial" panose="020B0604020202020204" pitchFamily="34" charset="0"/>
              <a:buChar char="•"/>
            </a:pPr>
            <a:r>
              <a:rPr lang="fr-FR" dirty="0"/>
              <a:t>doit être suivi d’un nettoyage et d'une désinfection </a:t>
            </a:r>
            <a:r>
              <a:rPr lang="fr-FR" b="1" dirty="0"/>
              <a:t>OU</a:t>
            </a:r>
            <a:r>
              <a:rPr lang="fr-FR" dirty="0"/>
              <a:t> d'une stérilisation </a:t>
            </a:r>
          </a:p>
          <a:p>
            <a:pPr marL="285750" indent="-285750">
              <a:buFont typeface="Arial" panose="020B0604020202020204" pitchFamily="34" charset="0"/>
              <a:buChar char="•"/>
            </a:pPr>
            <a:r>
              <a:rPr lang="fr-FR" dirty="0"/>
              <a:t>doit être effectué à l’aide des produits de nettoyage appropriés en suivant les recommandations du fabricant</a:t>
            </a:r>
          </a:p>
          <a:p>
            <a:endParaRPr lang="fr-FR"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2" name="TextBox 11"/>
          <p:cNvSpPr txBox="1"/>
          <p:nvPr/>
        </p:nvSpPr>
        <p:spPr>
          <a:xfrm>
            <a:off x="0" y="488388"/>
            <a:ext cx="3145989" cy="338554"/>
          </a:xfrm>
          <a:prstGeom prst="rect">
            <a:avLst/>
          </a:prstGeom>
          <a:noFill/>
        </p:spPr>
        <p:txBody>
          <a:bodyPr wrap="none" rtlCol="0">
            <a:spAutoFit/>
          </a:bodyPr>
          <a:lstStyle/>
          <a:p>
            <a:r>
              <a:rPr lang="en-CA" sz="1600" dirty="0">
                <a:solidFill>
                  <a:schemeClr val="bg1"/>
                </a:solidFill>
              </a:rPr>
              <a:t>CONTRÔLE DE L’ENVIRONNEMENT </a:t>
            </a:r>
          </a:p>
        </p:txBody>
      </p:sp>
    </p:spTree>
    <p:extLst>
      <p:ext uri="{BB962C8B-B14F-4D97-AF65-F5344CB8AC3E}">
        <p14:creationId xmlns:p14="http://schemas.microsoft.com/office/powerpoint/2010/main" val="42145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6">
            <a:extLst>
              <a:ext uri="{28A0092B-C50C-407E-A947-70E740481C1C}">
                <a14:useLocalDpi xmlns:a14="http://schemas.microsoft.com/office/drawing/2010/main" val="0"/>
              </a:ext>
            </a:extLst>
          </a:blip>
          <a:srcRect r="11067"/>
          <a:stretch/>
        </p:blipFill>
        <p:spPr>
          <a:xfrm flipH="1">
            <a:off x="-4250" y="0"/>
            <a:ext cx="9144000"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5" name="Rectangle 4"/>
          <p:cNvSpPr/>
          <p:nvPr/>
        </p:nvSpPr>
        <p:spPr>
          <a:xfrm>
            <a:off x="5426921" y="620688"/>
            <a:ext cx="3177527" cy="2585323"/>
          </a:xfrm>
          <a:prstGeom prst="rect">
            <a:avLst/>
          </a:prstGeom>
          <a:noFill/>
        </p:spPr>
        <p:txBody>
          <a:bodyPr wrap="square">
            <a:spAutoFit/>
          </a:bodyPr>
          <a:lstStyle/>
          <a:p>
            <a:r>
              <a:rPr lang="fr-FR" dirty="0">
                <a:solidFill>
                  <a:schemeClr val="bg1"/>
                </a:solidFill>
              </a:rPr>
              <a:t>Le nettoyage de l’environnement inclut : </a:t>
            </a:r>
            <a:endParaRPr lang="fr-FR" dirty="0" smtClean="0">
              <a:solidFill>
                <a:schemeClr val="bg1"/>
              </a:solidFill>
            </a:endParaRPr>
          </a:p>
          <a:p>
            <a:pPr marL="285750" indent="-285750">
              <a:buFont typeface="Arial" panose="020B0604020202020204" pitchFamily="34" charset="0"/>
              <a:buChar char="•"/>
            </a:pPr>
            <a:r>
              <a:rPr lang="fr-FR" dirty="0">
                <a:solidFill>
                  <a:schemeClr val="bg1"/>
                </a:solidFill>
              </a:rPr>
              <a:t>le nettoyage des surfaces et du mobilier</a:t>
            </a:r>
          </a:p>
          <a:p>
            <a:pPr marL="285750" indent="-285750">
              <a:buFont typeface="Arial" panose="020B0604020202020204" pitchFamily="34" charset="0"/>
              <a:buChar char="•"/>
            </a:pPr>
            <a:r>
              <a:rPr lang="fr-FR" dirty="0">
                <a:solidFill>
                  <a:schemeClr val="bg1"/>
                </a:solidFill>
              </a:rPr>
              <a:t>la manipulation sécuritaire des articles de buanderie souillés et des déchets (y compris les objets pointus et tranchants) </a:t>
            </a:r>
          </a:p>
        </p:txBody>
      </p:sp>
      <p:pic>
        <p:nvPicPr>
          <p:cNvPr id="6" name="Picture 5"/>
          <p:cNvPicPr>
            <a:picLocks noGrp="1" noSelect="1" noRot="1" noMove="1" noResize="1" noEditPoints="1" noAdjustHandles="1" noChangeArrowheads="1" noChangeShapeType="1"/>
          </p:cNvPicPr>
          <p:nvPr>
            <p:custDataLst>
              <p:tags r:id="rId2"/>
            </p:custDataLst>
          </p:nvPr>
        </p:nvPicPr>
        <p:blipFill rotWithShape="1">
          <a:blip r:embed="rId7" cstate="print">
            <a:extLst>
              <a:ext uri="{28A0092B-C50C-407E-A947-70E740481C1C}">
                <a14:useLocalDpi xmlns:a14="http://schemas.microsoft.com/office/drawing/2010/main" val="0"/>
              </a:ext>
            </a:extLst>
          </a:blip>
          <a:srcRect b="33614"/>
          <a:stretch/>
        </p:blipFill>
        <p:spPr>
          <a:xfrm>
            <a:off x="6395876" y="3789040"/>
            <a:ext cx="2505779" cy="2491901"/>
          </a:xfrm>
          <a:prstGeom prst="ellipse">
            <a:avLst/>
          </a:prstGeom>
          <a:ln w="28575">
            <a:solidFill>
              <a:schemeClr val="bg1"/>
            </a:solidFill>
          </a:ln>
        </p:spPr>
      </p:pic>
      <p:pic>
        <p:nvPicPr>
          <p:cNvPr id="4" name="Picture 3"/>
          <p:cNvPicPr>
            <a:picLocks noGrp="1" noSelect="1" noRot="1" noMove="1" noResize="1" noEditPoints="1" noAdjustHandles="1" noChangeArrowheads="1" noChangeShapeType="1"/>
          </p:cNvPicPr>
          <p:nvPr>
            <p:custDataLst>
              <p:tags r:id="rId3"/>
            </p:custDataLst>
          </p:nvPr>
        </p:nvPicPr>
        <p:blipFill rotWithShape="1">
          <a:blip r:embed="rId8" cstate="print">
            <a:extLst>
              <a:ext uri="{28A0092B-C50C-407E-A947-70E740481C1C}">
                <a14:useLocalDpi xmlns:a14="http://schemas.microsoft.com/office/drawing/2010/main" val="0"/>
              </a:ext>
            </a:extLst>
          </a:blip>
          <a:srcRect l="17845" r="17845"/>
          <a:stretch/>
        </p:blipFill>
        <p:spPr>
          <a:xfrm>
            <a:off x="4716016" y="3862193"/>
            <a:ext cx="2394931" cy="2484000"/>
          </a:xfrm>
          <a:prstGeom prst="ellipse">
            <a:avLst/>
          </a:prstGeom>
          <a:ln w="28575">
            <a:solidFill>
              <a:schemeClr val="bg1"/>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1" name="TextBox 10"/>
          <p:cNvSpPr txBox="1"/>
          <p:nvPr/>
        </p:nvSpPr>
        <p:spPr>
          <a:xfrm>
            <a:off x="0" y="488388"/>
            <a:ext cx="3145989" cy="338554"/>
          </a:xfrm>
          <a:prstGeom prst="rect">
            <a:avLst/>
          </a:prstGeom>
          <a:noFill/>
        </p:spPr>
        <p:txBody>
          <a:bodyPr wrap="none" rtlCol="0">
            <a:spAutoFit/>
          </a:bodyPr>
          <a:lstStyle/>
          <a:p>
            <a:r>
              <a:rPr lang="en-CA" sz="1600" dirty="0">
                <a:solidFill>
                  <a:schemeClr val="bg1"/>
                </a:solidFill>
              </a:rPr>
              <a:t>CONTRÔLE DE L’ENVIRONNEMENT </a:t>
            </a:r>
          </a:p>
        </p:txBody>
      </p:sp>
    </p:spTree>
    <p:extLst>
      <p:ext uri="{BB962C8B-B14F-4D97-AF65-F5344CB8AC3E}">
        <p14:creationId xmlns:p14="http://schemas.microsoft.com/office/powerpoint/2010/main" val="354912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b="186"/>
          <a:stretch/>
        </p:blipFill>
        <p:spPr>
          <a:xfrm>
            <a:off x="0" y="-1"/>
            <a:ext cx="9152466" cy="6858001"/>
          </a:xfrm>
          <a:prstGeom prst="rect">
            <a:avLst/>
          </a:prstGeom>
        </p:spPr>
      </p:pic>
      <p:sp>
        <p:nvSpPr>
          <p:cNvPr id="10" name="Rectangle 9"/>
          <p:cNvSpPr/>
          <p:nvPr/>
        </p:nvSpPr>
        <p:spPr>
          <a:xfrm>
            <a:off x="5364088" y="1196752"/>
            <a:ext cx="3788378" cy="46805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635896" cy="736508"/>
          </a:xfrm>
          <a:prstGeom prst="rect">
            <a:avLst/>
          </a:prstGeom>
        </p:spPr>
      </p:pic>
      <p:sp>
        <p:nvSpPr>
          <p:cNvPr id="12" name="TextBox 11"/>
          <p:cNvSpPr txBox="1"/>
          <p:nvPr/>
        </p:nvSpPr>
        <p:spPr>
          <a:xfrm>
            <a:off x="0" y="488388"/>
            <a:ext cx="3513078"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
        <p:nvSpPr>
          <p:cNvPr id="5" name="Rectangle 4"/>
          <p:cNvSpPr/>
          <p:nvPr/>
        </p:nvSpPr>
        <p:spPr>
          <a:xfrm>
            <a:off x="5508103" y="1412776"/>
            <a:ext cx="3528393" cy="4247317"/>
          </a:xfrm>
          <a:prstGeom prst="rect">
            <a:avLst/>
          </a:prstGeom>
          <a:noFill/>
        </p:spPr>
        <p:txBody>
          <a:bodyPr wrap="square">
            <a:spAutoFit/>
          </a:bodyPr>
          <a:lstStyle/>
          <a:p>
            <a:r>
              <a:rPr lang="fr-FR" dirty="0"/>
              <a:t>Pour aider à réduire les risques d’infection, les pratiques de manipulation des articles de buanderie : </a:t>
            </a:r>
            <a:endParaRPr lang="fr-FR" dirty="0" smtClean="0"/>
          </a:p>
          <a:p>
            <a:pPr marL="285750" indent="-285750">
              <a:buFont typeface="Arial" panose="020B0604020202020204" pitchFamily="34" charset="0"/>
              <a:buChar char="•"/>
            </a:pPr>
            <a:r>
              <a:rPr lang="fr-FR" dirty="0"/>
              <a:t>doivent aborder la collecte, le transport, le lavage et le séchage des articles de buanderie</a:t>
            </a:r>
          </a:p>
          <a:p>
            <a:pPr marL="285750" indent="-285750">
              <a:buFont typeface="Arial" panose="020B0604020202020204" pitchFamily="34" charset="0"/>
              <a:buChar char="•"/>
            </a:pPr>
            <a:r>
              <a:rPr lang="fr-FR" dirty="0"/>
              <a:t>doivent exiger une évaluation des risques pour déterminer s’il est nécessaire de porter de l’équipement de protection individuelle</a:t>
            </a:r>
          </a:p>
          <a:p>
            <a:pPr marL="285750" indent="-285750">
              <a:buFont typeface="Arial" panose="020B0604020202020204" pitchFamily="34" charset="0"/>
              <a:buChar char="•"/>
            </a:pPr>
            <a:r>
              <a:rPr lang="fr-FR" dirty="0"/>
              <a:t>doivent aborder également la manipulation des objets pointus et tranchants </a:t>
            </a:r>
          </a:p>
        </p:txBody>
      </p:sp>
    </p:spTree>
    <p:extLst>
      <p:ext uri="{BB962C8B-B14F-4D97-AF65-F5344CB8AC3E}">
        <p14:creationId xmlns:p14="http://schemas.microsoft.com/office/powerpoint/2010/main" val="381047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9445"/>
          <a:stretch/>
        </p:blipFill>
        <p:spPr>
          <a:xfrm flipH="1">
            <a:off x="0" y="0"/>
            <a:ext cx="9152466" cy="6741368"/>
          </a:xfrm>
          <a:prstGeom prst="rect">
            <a:avLst/>
          </a:prstGeom>
        </p:spPr>
      </p:pic>
      <p:sp>
        <p:nvSpPr>
          <p:cNvPr id="10" name="Rectangle 9"/>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2" name="TextBox 11"/>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
        <p:nvSpPr>
          <p:cNvPr id="5" name="Rectangle 4"/>
          <p:cNvSpPr/>
          <p:nvPr/>
        </p:nvSpPr>
        <p:spPr>
          <a:xfrm>
            <a:off x="5292080" y="1124744"/>
            <a:ext cx="3645045" cy="2031325"/>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porter l’équipement de protection individuelle (ÉPI) qui convient selon votre évaluation du risque </a:t>
            </a:r>
            <a:r>
              <a:rPr lang="fr-FR" dirty="0" smtClean="0"/>
              <a:t>effectuée</a:t>
            </a:r>
            <a:endParaRPr lang="en-US" dirty="0"/>
          </a:p>
        </p:txBody>
      </p:sp>
    </p:spTree>
    <p:extLst>
      <p:ext uri="{BB962C8B-B14F-4D97-AF65-F5344CB8AC3E}">
        <p14:creationId xmlns:p14="http://schemas.microsoft.com/office/powerpoint/2010/main" val="27883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670" r="447"/>
          <a:stretch/>
        </p:blipFill>
        <p:spPr>
          <a:xfrm>
            <a:off x="-4248" y="0"/>
            <a:ext cx="9138788"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754326"/>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porter des gants pour enlever la grosse saleté et la jeter dans les toilettes ou une trémie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283318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8570" r="2415"/>
          <a:stretch/>
        </p:blipFill>
        <p:spPr>
          <a:xfrm>
            <a:off x="-4249"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477328"/>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les tenir loin du corps lorsqu’ils sont souillés </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1695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35430" t="11839" r="727" b="16409"/>
          <a:stretch/>
        </p:blipFill>
        <p:spPr>
          <a:xfrm>
            <a:off x="-4248" y="-1"/>
            <a:ext cx="9148250" cy="6858001"/>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477328"/>
          </a:xfrm>
          <a:prstGeom prst="rect">
            <a:avLst/>
          </a:prstGeom>
          <a:noFill/>
        </p:spPr>
        <p:txBody>
          <a:bodyPr wrap="square">
            <a:spAutoFit/>
          </a:bodyPr>
          <a:lstStyle/>
          <a:p>
            <a:r>
              <a:rPr lang="fr-FR" dirty="0"/>
              <a:t>Pour manipuler les articles de buanderie en toute sécurité </a:t>
            </a: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a:t>les enrouler et les placer dans un sac avant de les transporter</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30107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2127" b="1090"/>
          <a:stretch/>
        </p:blipFill>
        <p:spPr>
          <a:xfrm>
            <a:off x="0" y="0"/>
            <a:ext cx="9134538"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2031325"/>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s’ils sont mouillés, les placer dans une serviette ou un drap sec avant de les mettre dans le sac de buanderie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23096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a:spLocks noGrp="1" noSelect="1" noRot="1" noMove="1" noResize="1" noEditPoints="1" noAdjustHandles="1" noChangeArrowheads="1" noChangeShapeType="1" noTextEdit="1"/>
          </p:cNvSpPr>
          <p:nvPr>
            <p:custDataLst>
              <p:tags r:id="rId2"/>
            </p:custDataLst>
          </p:nvPr>
        </p:nvSpPr>
        <p:spPr>
          <a:xfrm>
            <a:off x="4139952" y="0"/>
            <a:ext cx="5004048" cy="65253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6248" y="1196752"/>
            <a:ext cx="2680734" cy="369332"/>
          </a:xfrm>
          <a:prstGeom prst="rect">
            <a:avLst/>
          </a:prstGeom>
        </p:spPr>
        <p:txBody>
          <a:bodyPr wrap="none">
            <a:spAutoFit/>
          </a:bodyPr>
          <a:lstStyle/>
          <a:p>
            <a:r>
              <a:rPr lang="en-US" dirty="0" err="1">
                <a:solidFill>
                  <a:schemeClr val="bg1"/>
                </a:solidFill>
              </a:rPr>
              <a:t>Cette</a:t>
            </a:r>
            <a:r>
              <a:rPr lang="en-US" dirty="0">
                <a:solidFill>
                  <a:schemeClr val="bg1"/>
                </a:solidFill>
              </a:rPr>
              <a:t> section </a:t>
            </a:r>
            <a:r>
              <a:rPr lang="en-US" dirty="0" err="1" smtClean="0">
                <a:solidFill>
                  <a:schemeClr val="bg1"/>
                </a:solidFill>
              </a:rPr>
              <a:t>portera</a:t>
            </a:r>
            <a:r>
              <a:rPr lang="en-US" dirty="0">
                <a:solidFill>
                  <a:schemeClr val="bg1"/>
                </a:solidFill>
              </a:rPr>
              <a:t> </a:t>
            </a:r>
            <a:r>
              <a:rPr lang="en-US" dirty="0" err="1" smtClean="0">
                <a:solidFill>
                  <a:schemeClr val="bg1"/>
                </a:solidFill>
              </a:rPr>
              <a:t>sur</a:t>
            </a:r>
            <a:r>
              <a:rPr lang="en-US" dirty="0" smtClean="0">
                <a:solidFill>
                  <a:schemeClr val="bg1"/>
                </a:solidFill>
              </a:rPr>
              <a:t> </a:t>
            </a:r>
            <a:r>
              <a:rPr lang="en-US" dirty="0">
                <a:solidFill>
                  <a:schemeClr val="bg1"/>
                </a:solidFill>
              </a:rPr>
              <a:t>: </a:t>
            </a:r>
          </a:p>
        </p:txBody>
      </p:sp>
      <p:sp>
        <p:nvSpPr>
          <p:cNvPr id="6" name="Rectangle 5"/>
          <p:cNvSpPr/>
          <p:nvPr/>
        </p:nvSpPr>
        <p:spPr>
          <a:xfrm>
            <a:off x="4571999" y="1916832"/>
            <a:ext cx="4320481" cy="2031325"/>
          </a:xfrm>
          <a:prstGeom prst="rect">
            <a:avLst/>
          </a:prstGeom>
        </p:spPr>
        <p:txBody>
          <a:bodyPr wrap="square">
            <a:spAutoFit/>
          </a:bodyPr>
          <a:lstStyle/>
          <a:p>
            <a:pPr marL="285750" indent="-285750">
              <a:buFont typeface="Arial" panose="020B0604020202020204" pitchFamily="34" charset="0"/>
              <a:buChar char="•"/>
            </a:pPr>
            <a:r>
              <a:rPr lang="fr-FR" dirty="0">
                <a:solidFill>
                  <a:schemeClr val="bg1"/>
                </a:solidFill>
              </a:rPr>
              <a:t>les façons </a:t>
            </a:r>
            <a:r>
              <a:rPr lang="fr-FR" dirty="0" err="1">
                <a:solidFill>
                  <a:schemeClr val="bg1"/>
                </a:solidFill>
              </a:rPr>
              <a:t>don't</a:t>
            </a:r>
            <a:r>
              <a:rPr lang="fr-FR" dirty="0">
                <a:solidFill>
                  <a:schemeClr val="bg1"/>
                </a:solidFill>
              </a:rPr>
              <a:t> les mesures de contrôle de l’environnement peuvent aider à prévenir les infections </a:t>
            </a:r>
            <a:endParaRPr lang="fr-FR" dirty="0" smtClean="0">
              <a:solidFill>
                <a:schemeClr val="bg1"/>
              </a:solidFill>
            </a:endParaRPr>
          </a:p>
          <a:p>
            <a:pPr marL="285750" indent="-285750">
              <a:buFont typeface="Arial" panose="020B0604020202020204" pitchFamily="34" charset="0"/>
              <a:buChar char="•"/>
            </a:pPr>
            <a:r>
              <a:rPr lang="fr-FR" dirty="0">
                <a:solidFill>
                  <a:schemeClr val="bg1"/>
                </a:solidFill>
              </a:rPr>
              <a:t>le nettoyage efficace de l’environnement et du matériel </a:t>
            </a:r>
          </a:p>
          <a:p>
            <a:pPr marL="285750" indent="-285750">
              <a:buFont typeface="Arial" panose="020B0604020202020204" pitchFamily="34" charset="0"/>
              <a:buChar char="•"/>
            </a:pPr>
            <a:r>
              <a:rPr lang="en-US" dirty="0">
                <a:solidFill>
                  <a:schemeClr val="bg1"/>
                </a:solidFill>
              </a:rPr>
              <a:t>les </a:t>
            </a:r>
            <a:r>
              <a:rPr lang="en-US" dirty="0" err="1">
                <a:solidFill>
                  <a:schemeClr val="bg1"/>
                </a:solidFill>
              </a:rPr>
              <a:t>mesures</a:t>
            </a:r>
            <a:r>
              <a:rPr lang="en-US" dirty="0">
                <a:solidFill>
                  <a:schemeClr val="bg1"/>
                </a:solidFill>
              </a:rPr>
              <a:t> techniques</a:t>
            </a:r>
          </a:p>
          <a:p>
            <a:pPr marL="285750" indent="-285750">
              <a:buFont typeface="Arial" panose="020B0604020202020204" pitchFamily="34" charset="0"/>
              <a:buChar char="•"/>
            </a:pPr>
            <a:endParaRPr lang="fr-FR" dirty="0">
              <a:solidFill>
                <a:schemeClr val="bg1"/>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4" name="TextBox 13"/>
          <p:cNvSpPr txBox="1"/>
          <p:nvPr/>
        </p:nvSpPr>
        <p:spPr>
          <a:xfrm>
            <a:off x="0" y="488388"/>
            <a:ext cx="875689" cy="338554"/>
          </a:xfrm>
          <a:prstGeom prst="rect">
            <a:avLst/>
          </a:prstGeom>
          <a:noFill/>
        </p:spPr>
        <p:txBody>
          <a:bodyPr wrap="none" rtlCol="0">
            <a:spAutoFit/>
          </a:bodyPr>
          <a:lstStyle/>
          <a:p>
            <a:r>
              <a:rPr lang="en-CA" sz="1600" dirty="0">
                <a:solidFill>
                  <a:schemeClr val="bg1"/>
                </a:solidFill>
              </a:rPr>
              <a:t>APERÇU</a:t>
            </a:r>
            <a:endParaRPr lang="en-US" sz="1600" dirty="0">
              <a:solidFill>
                <a:schemeClr val="bg1"/>
              </a:solidFill>
              <a:latin typeface="+mj-lt"/>
            </a:endParaRPr>
          </a:p>
        </p:txBody>
      </p:sp>
    </p:spTree>
    <p:extLst>
      <p:ext uri="{BB962C8B-B14F-4D97-AF65-F5344CB8AC3E}">
        <p14:creationId xmlns:p14="http://schemas.microsoft.com/office/powerpoint/2010/main" val="357069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r="15018"/>
          <a:stretch/>
        </p:blipFill>
        <p:spPr>
          <a:xfrm flipH="1">
            <a:off x="-1" y="1"/>
            <a:ext cx="914824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2031325"/>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placer les articles de buanderie souillés doucement (sans les secouer) dans le sac d’articles de buanderie souillés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133960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1673"/>
          <a:stretch/>
        </p:blipFill>
        <p:spPr>
          <a:xfrm>
            <a:off x="-1" y="-11875"/>
            <a:ext cx="9134539" cy="6897978"/>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477328"/>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attacher les sacs fermement, sans trop les remplir</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10522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820"/>
          <a:stretch/>
        </p:blipFill>
        <p:spPr>
          <a:xfrm>
            <a:off x="-4250" y="12618"/>
            <a:ext cx="9152497" cy="6845382"/>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754326"/>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tenir les sacs par l’attache en ne les laissant jamais toucher le corps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381501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0820"/>
          <a:stretch/>
        </p:blipFill>
        <p:spPr>
          <a:xfrm>
            <a:off x="-4250" y="12618"/>
            <a:ext cx="9152497" cy="6845382"/>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1" name="Rectangle 10"/>
          <p:cNvSpPr/>
          <p:nvPr/>
        </p:nvSpPr>
        <p:spPr>
          <a:xfrm>
            <a:off x="5076056" y="764704"/>
            <a:ext cx="4058483" cy="288032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92080" y="1124744"/>
            <a:ext cx="3645045" cy="1754326"/>
          </a:xfrm>
          <a:prstGeom prst="rect">
            <a:avLst/>
          </a:prstGeom>
          <a:noFill/>
        </p:spPr>
        <p:txBody>
          <a:bodyPr wrap="square">
            <a:spAutoFit/>
          </a:bodyPr>
          <a:lstStyle/>
          <a:p>
            <a:r>
              <a:rPr lang="fr-FR" dirty="0"/>
              <a:t>Pour manipuler les articles de buanderie en toute sécurité </a:t>
            </a:r>
            <a:r>
              <a:rPr lang="fr-FR" dirty="0" smtClean="0"/>
              <a:t>:</a:t>
            </a:r>
          </a:p>
          <a:p>
            <a:endParaRPr lang="fr-FR" dirty="0" smtClean="0"/>
          </a:p>
          <a:p>
            <a:pPr marL="285750" indent="-285750">
              <a:buFont typeface="Arial" panose="020B0604020202020204" pitchFamily="34" charset="0"/>
              <a:buChar char="•"/>
            </a:pPr>
            <a:r>
              <a:rPr lang="fr-FR" dirty="0"/>
              <a:t>ne pas doubler les sacs d’articles de buanderie ou utiliser de sacs hydrosolubles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707904" cy="736508"/>
          </a:xfrm>
          <a:prstGeom prst="rect">
            <a:avLst/>
          </a:prstGeom>
        </p:spPr>
      </p:pic>
      <p:sp>
        <p:nvSpPr>
          <p:cNvPr id="15" name="TextBox 14"/>
          <p:cNvSpPr txBox="1"/>
          <p:nvPr/>
        </p:nvSpPr>
        <p:spPr>
          <a:xfrm>
            <a:off x="0" y="488388"/>
            <a:ext cx="3458576" cy="338554"/>
          </a:xfrm>
          <a:prstGeom prst="rect">
            <a:avLst/>
          </a:prstGeom>
          <a:noFill/>
        </p:spPr>
        <p:txBody>
          <a:bodyPr wrap="none" rtlCol="0">
            <a:spAutoFit/>
          </a:bodyPr>
          <a:lstStyle/>
          <a:p>
            <a:r>
              <a:rPr lang="fr-FR" sz="1600" dirty="0">
                <a:solidFill>
                  <a:schemeClr val="bg1"/>
                </a:solidFill>
              </a:rPr>
              <a:t> GESTION DES ARTICLES DE BUANDERIE</a:t>
            </a:r>
            <a:endParaRPr lang="en-CA" sz="1600" dirty="0">
              <a:solidFill>
                <a:schemeClr val="bg1"/>
              </a:solidFill>
            </a:endParaRPr>
          </a:p>
        </p:txBody>
      </p:sp>
    </p:spTree>
    <p:extLst>
      <p:ext uri="{BB962C8B-B14F-4D97-AF65-F5344CB8AC3E}">
        <p14:creationId xmlns:p14="http://schemas.microsoft.com/office/powerpoint/2010/main" val="320292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t="50184"/>
          <a:stretch/>
        </p:blipFill>
        <p:spPr>
          <a:xfrm>
            <a:off x="2606" y="0"/>
            <a:ext cx="9138788" cy="6828947"/>
          </a:xfrm>
          <a:prstGeom prst="rect">
            <a:avLst/>
          </a:prstGeom>
        </p:spPr>
      </p:pic>
      <p:sp>
        <p:nvSpPr>
          <p:cNvPr id="10" name="Rectangle 9"/>
          <p:cNvSpPr/>
          <p:nvPr/>
        </p:nvSpPr>
        <p:spPr>
          <a:xfrm>
            <a:off x="4941501" y="1966528"/>
            <a:ext cx="4202499" cy="39107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19106" cy="338554"/>
          </a:xfrm>
          <a:prstGeom prst="rect">
            <a:avLst/>
          </a:prstGeom>
          <a:noFill/>
        </p:spPr>
        <p:txBody>
          <a:bodyPr wrap="none" rtlCol="0">
            <a:spAutoFit/>
          </a:bodyPr>
          <a:lstStyle/>
          <a:p>
            <a:r>
              <a:rPr lang="en-CA" sz="1600" dirty="0">
                <a:solidFill>
                  <a:schemeClr val="bg1"/>
                </a:solidFill>
              </a:rPr>
              <a:t>GESTION DES DÉCHETS</a:t>
            </a:r>
          </a:p>
        </p:txBody>
      </p:sp>
      <p:sp>
        <p:nvSpPr>
          <p:cNvPr id="5" name="Rectangle 4"/>
          <p:cNvSpPr/>
          <p:nvPr/>
        </p:nvSpPr>
        <p:spPr>
          <a:xfrm>
            <a:off x="5076056" y="2105558"/>
            <a:ext cx="3861069" cy="3416320"/>
          </a:xfrm>
          <a:prstGeom prst="rect">
            <a:avLst/>
          </a:prstGeom>
          <a:noFill/>
        </p:spPr>
        <p:txBody>
          <a:bodyPr wrap="square">
            <a:spAutoFit/>
          </a:bodyPr>
          <a:lstStyle/>
          <a:p>
            <a:r>
              <a:rPr lang="fr-FR" dirty="0">
                <a:solidFill>
                  <a:schemeClr val="bg1"/>
                </a:solidFill>
              </a:rPr>
              <a:t>On retrouve en milieu de soins de santé deux types de déchets courants </a:t>
            </a:r>
            <a:r>
              <a:rPr lang="fr-FR" dirty="0" smtClean="0">
                <a:solidFill>
                  <a:schemeClr val="bg1"/>
                </a:solidFill>
              </a:rPr>
              <a:t>:</a:t>
            </a:r>
            <a:endParaRPr lang="en-US" dirty="0">
              <a:solidFill>
                <a:schemeClr val="bg1"/>
              </a:solidFill>
            </a:endParaRPr>
          </a:p>
          <a:p>
            <a:pPr marL="285750" indent="-285750">
              <a:buFont typeface="Arial" panose="020B0604020202020204" pitchFamily="34" charset="0"/>
              <a:buChar char="•"/>
            </a:pPr>
            <a:r>
              <a:rPr lang="en-US" dirty="0" err="1" smtClean="0">
                <a:solidFill>
                  <a:schemeClr val="bg1"/>
                </a:solidFill>
              </a:rPr>
              <a:t>déchets</a:t>
            </a:r>
            <a:r>
              <a:rPr lang="en-US" dirty="0">
                <a:solidFill>
                  <a:schemeClr val="bg1"/>
                </a:solidFill>
              </a:rPr>
              <a:t>		</a:t>
            </a:r>
            <a:endParaRPr lang="en-US" dirty="0" smtClean="0">
              <a:solidFill>
                <a:schemeClr val="bg1"/>
              </a:solidFill>
            </a:endParaRPr>
          </a:p>
          <a:p>
            <a:pPr marL="285750" indent="-285750">
              <a:buFont typeface="Arial" panose="020B0604020202020204" pitchFamily="34" charset="0"/>
              <a:buChar char="•"/>
            </a:pPr>
            <a:r>
              <a:rPr lang="en-US" dirty="0" err="1" smtClean="0">
                <a:solidFill>
                  <a:schemeClr val="bg1"/>
                </a:solidFill>
              </a:rPr>
              <a:t>généraux</a:t>
            </a:r>
            <a:endParaRPr lang="en-US" dirty="0">
              <a:solidFill>
                <a:schemeClr val="bg1"/>
              </a:solidFill>
            </a:endParaRPr>
          </a:p>
          <a:p>
            <a:pPr marL="285750" indent="-285750">
              <a:buFont typeface="Arial" panose="020B0604020202020204" pitchFamily="34" charset="0"/>
              <a:buChar char="•"/>
            </a:pPr>
            <a:r>
              <a:rPr lang="en-US" dirty="0" err="1">
                <a:solidFill>
                  <a:schemeClr val="bg1"/>
                </a:solidFill>
              </a:rPr>
              <a:t>déchets</a:t>
            </a:r>
            <a:r>
              <a:rPr lang="en-US" dirty="0">
                <a:solidFill>
                  <a:schemeClr val="bg1"/>
                </a:solidFill>
              </a:rPr>
              <a:t>
</a:t>
            </a:r>
            <a:r>
              <a:rPr lang="en-US" dirty="0" err="1" smtClean="0">
                <a:solidFill>
                  <a:schemeClr val="bg1"/>
                </a:solidFill>
              </a:rPr>
              <a:t>biomédicaux</a:t>
            </a:r>
            <a:r>
              <a:rPr lang="en-US" dirty="0">
                <a:solidFill>
                  <a:schemeClr val="bg1"/>
                </a:solidFill>
              </a:rPr>
              <a:t>							</a:t>
            </a:r>
          </a:p>
          <a:p>
            <a:r>
              <a:rPr lang="fr-FR" dirty="0">
                <a:solidFill>
                  <a:schemeClr val="bg1"/>
                </a:solidFill>
              </a:rPr>
              <a:t>Les organismes de soins de santé doivent suivre les mesures législatives applicables et les règlements municipaux au moment de manipuler des déchets biomédicaux.</a:t>
            </a:r>
          </a:p>
        </p:txBody>
      </p:sp>
    </p:spTree>
    <p:extLst>
      <p:ext uri="{BB962C8B-B14F-4D97-AF65-F5344CB8AC3E}">
        <p14:creationId xmlns:p14="http://schemas.microsoft.com/office/powerpoint/2010/main" val="34666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6">
            <a:extLst>
              <a:ext uri="{28A0092B-C50C-407E-A947-70E740481C1C}">
                <a14:useLocalDpi xmlns:a14="http://schemas.microsoft.com/office/drawing/2010/main" val="0"/>
              </a:ext>
            </a:extLst>
          </a:blip>
          <a:srcRect t="50184"/>
          <a:stretch/>
        </p:blipFill>
        <p:spPr>
          <a:xfrm>
            <a:off x="-4249" y="0"/>
            <a:ext cx="9138788" cy="6828947"/>
          </a:xfrm>
          <a:prstGeom prst="rect">
            <a:avLst/>
          </a:prstGeom>
        </p:spPr>
      </p:pic>
      <p:sp>
        <p:nvSpPr>
          <p:cNvPr id="13" name="Rectangle 12"/>
          <p:cNvSpPr>
            <a:spLocks noGrp="1" noSelect="1" noRot="1" noMove="1" noResize="1" noEditPoints="1" noAdjustHandles="1" noChangeArrowheads="1" noChangeShapeType="1" noTextEdit="1"/>
          </p:cNvSpPr>
          <p:nvPr>
            <p:custDataLst>
              <p:tags r:id="rId2"/>
            </p:custDataLst>
          </p:nvPr>
        </p:nvSpPr>
        <p:spPr>
          <a:xfrm>
            <a:off x="0" y="-8135"/>
            <a:ext cx="9148248" cy="653347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pic>
        <p:nvPicPr>
          <p:cNvPr id="2" name="Picture 1"/>
          <p:cNvPicPr>
            <a:picLocks noGrp="1" noSelect="1" noRot="1" noMove="1" noResize="1" noEditPoints="1" noAdjustHandles="1"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259632" y="1484784"/>
            <a:ext cx="6892469" cy="3611324"/>
          </a:xfrm>
          <a:prstGeom prst="rect">
            <a:avLst/>
          </a:prstGeom>
        </p:spPr>
      </p:pic>
    </p:spTree>
    <p:extLst>
      <p:ext uri="{BB962C8B-B14F-4D97-AF65-F5344CB8AC3E}">
        <p14:creationId xmlns:p14="http://schemas.microsoft.com/office/powerpoint/2010/main" val="238103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t="50184"/>
          <a:stretch/>
        </p:blipFill>
        <p:spPr>
          <a:xfrm>
            <a:off x="-4249" y="0"/>
            <a:ext cx="9138788" cy="6828947"/>
          </a:xfrm>
          <a:prstGeom prst="rect">
            <a:avLst/>
          </a:prstGeom>
        </p:spPr>
      </p:pic>
      <p:sp>
        <p:nvSpPr>
          <p:cNvPr id="13" name="Rectangle 12"/>
          <p:cNvSpPr/>
          <p:nvPr/>
        </p:nvSpPr>
        <p:spPr>
          <a:xfrm>
            <a:off x="0" y="1628800"/>
            <a:ext cx="9148248" cy="178567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pic>
        <p:nvPicPr>
          <p:cNvPr id="2" name="Picture 1"/>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34752" y="1166134"/>
            <a:ext cx="2105000" cy="2118850"/>
          </a:xfrm>
          <a:prstGeom prst="rect">
            <a:avLst/>
          </a:prstGeom>
        </p:spPr>
      </p:pic>
      <p:sp>
        <p:nvSpPr>
          <p:cNvPr id="4" name="Rectangle 3"/>
          <p:cNvSpPr/>
          <p:nvPr/>
        </p:nvSpPr>
        <p:spPr>
          <a:xfrm>
            <a:off x="827473" y="2895369"/>
            <a:ext cx="1152239" cy="369332"/>
          </a:xfrm>
          <a:prstGeom prst="rect">
            <a:avLst/>
          </a:prstGeom>
        </p:spPr>
        <p:txBody>
          <a:bodyPr wrap="none">
            <a:spAutoFit/>
          </a:bodyPr>
          <a:lstStyle/>
          <a:p>
            <a:pPr algn="ctr"/>
            <a:r>
              <a:rPr lang="en-CA" dirty="0" err="1">
                <a:solidFill>
                  <a:schemeClr val="bg1"/>
                </a:solidFill>
              </a:rPr>
              <a:t>Travailleur</a:t>
            </a:r>
            <a:endParaRPr lang="en-CA" dirty="0">
              <a:solidFill>
                <a:schemeClr val="bg1"/>
              </a:solidFill>
            </a:endParaRPr>
          </a:p>
        </p:txBody>
      </p:sp>
      <p:sp>
        <p:nvSpPr>
          <p:cNvPr id="5" name="Rectangle 4"/>
          <p:cNvSpPr/>
          <p:nvPr/>
        </p:nvSpPr>
        <p:spPr>
          <a:xfrm>
            <a:off x="2915816" y="1787373"/>
            <a:ext cx="5112568" cy="1477328"/>
          </a:xfrm>
          <a:prstGeom prst="rect">
            <a:avLst/>
          </a:prstGeom>
        </p:spPr>
        <p:txBody>
          <a:bodyPr wrap="square">
            <a:spAutoFit/>
          </a:bodyPr>
          <a:lstStyle/>
          <a:p>
            <a:r>
              <a:rPr lang="fr-FR" dirty="0">
                <a:solidFill>
                  <a:schemeClr val="bg1"/>
                </a:solidFill>
              </a:rPr>
              <a:t>Les fournisseurs de soins de santé devraient : </a:t>
            </a:r>
          </a:p>
          <a:p>
            <a:pPr marL="285750" indent="-285750">
              <a:buFont typeface="Arial" panose="020B0604020202020204" pitchFamily="34" charset="0"/>
              <a:buChar char="•"/>
            </a:pPr>
            <a:r>
              <a:rPr lang="fr-FR" dirty="0">
                <a:solidFill>
                  <a:schemeClr val="bg1"/>
                </a:solidFill>
              </a:rPr>
              <a:t>connaître les différentes catégories de déchets</a:t>
            </a:r>
          </a:p>
          <a:p>
            <a:pPr marL="285750" indent="-285750">
              <a:buFont typeface="Arial" panose="020B0604020202020204" pitchFamily="34" charset="0"/>
              <a:buChar char="•"/>
            </a:pPr>
            <a:r>
              <a:rPr lang="fr-FR" dirty="0">
                <a:solidFill>
                  <a:schemeClr val="bg1"/>
                </a:solidFill>
              </a:rPr>
              <a:t>manipuler les déchets contaminés conformément aux procédures adoptées par l’employeur </a:t>
            </a:r>
          </a:p>
          <a:p>
            <a:pPr marL="285750" indent="-285750">
              <a:buFont typeface="Arial" panose="020B0604020202020204" pitchFamily="34" charset="0"/>
              <a:buChar char="•"/>
            </a:pPr>
            <a:r>
              <a:rPr lang="fr-FR" dirty="0">
                <a:solidFill>
                  <a:schemeClr val="bg1"/>
                </a:solidFill>
              </a:rPr>
              <a:t>se faire immuniser contre l’hépatite B </a:t>
            </a:r>
          </a:p>
        </p:txBody>
      </p:sp>
    </p:spTree>
    <p:extLst>
      <p:ext uri="{BB962C8B-B14F-4D97-AF65-F5344CB8AC3E}">
        <p14:creationId xmlns:p14="http://schemas.microsoft.com/office/powerpoint/2010/main" val="7297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249" y="0"/>
            <a:ext cx="4718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sp>
        <p:nvSpPr>
          <p:cNvPr id="5" name="Rectangle 4"/>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b="1" dirty="0"/>
              <a:t>porter l’équipement de protection individuelle adéquat selon l’évaluation des risques menée </a:t>
            </a:r>
            <a:r>
              <a:rPr lang="fr-FR" b="1" dirty="0" smtClean="0"/>
              <a:t>(</a:t>
            </a:r>
            <a:r>
              <a:rPr lang="fr-FR" b="1" dirty="0"/>
              <a:t>p. ex. gants) </a:t>
            </a:r>
          </a:p>
          <a:p>
            <a:pPr marL="285750" indent="-285750">
              <a:buFont typeface="Arial" panose="020B0604020202020204" pitchFamily="34" charset="0"/>
              <a:buChar char="•"/>
            </a:pPr>
            <a:r>
              <a:rPr lang="fr-FR" dirty="0">
                <a:solidFill>
                  <a:schemeClr val="bg1">
                    <a:lumMod val="85000"/>
                  </a:schemeClr>
                </a:solidFill>
              </a:rPr>
              <a:t>traiter les déchets qui contiennent du sang et des déchets liquides, et les placer dans un sac à déchets biomédicaux (jaune)</a:t>
            </a:r>
          </a:p>
          <a:p>
            <a:pPr marL="285750" indent="-285750">
              <a:buFont typeface="Arial" panose="020B0604020202020204" pitchFamily="34" charset="0"/>
              <a:buChar char="•"/>
            </a:pPr>
            <a:r>
              <a:rPr lang="fr-FR" dirty="0">
                <a:solidFill>
                  <a:schemeClr val="bg1">
                    <a:lumMod val="85000"/>
                  </a:schemeClr>
                </a:solidFill>
              </a:rPr>
              <a:t>fermer les sacs lorsqu’ils sont pleins aux trois quarts, en évitant d’en comprimer le contenu</a:t>
            </a:r>
          </a:p>
          <a:p>
            <a:pPr marL="285750" indent="-285750">
              <a:buFont typeface="Arial" panose="020B0604020202020204" pitchFamily="34" charset="0"/>
              <a:buChar char="•"/>
            </a:pPr>
            <a:r>
              <a:rPr lang="fr-FR" dirty="0">
                <a:solidFill>
                  <a:schemeClr val="bg1">
                    <a:lumMod val="85000"/>
                  </a:schemeClr>
                </a:solidFill>
              </a:rPr>
              <a:t>bien fermer le sac avant son transport </a:t>
            </a:r>
          </a:p>
          <a:p>
            <a:pPr marL="285750" indent="-285750">
              <a:buFont typeface="Arial" panose="020B0604020202020204" pitchFamily="34" charset="0"/>
              <a:buChar char="•"/>
            </a:pPr>
            <a:r>
              <a:rPr lang="fr-FR" dirty="0">
                <a:solidFill>
                  <a:schemeClr val="bg1">
                    <a:lumMod val="85000"/>
                  </a:schemeClr>
                </a:solidFill>
              </a:rPr>
              <a:t>connaître les différents types de déchets et toute exigence applicable à leur élimination</a:t>
            </a:r>
          </a:p>
          <a:p>
            <a:pPr marL="285750" indent="-285750">
              <a:buFont typeface="Arial" panose="020B0604020202020204" pitchFamily="34" charset="0"/>
              <a:buChar char="•"/>
            </a:pPr>
            <a:r>
              <a:rPr lang="fr-FR" dirty="0">
                <a:solidFill>
                  <a:schemeClr val="bg1">
                    <a:lumMod val="85000"/>
                  </a:schemeClr>
                </a:solidFill>
              </a:rPr>
              <a:t>ne pas doubler le sac, sauf </a:t>
            </a:r>
            <a:r>
              <a:rPr lang="fr-FR" dirty="0" err="1">
                <a:solidFill>
                  <a:schemeClr val="bg1">
                    <a:lumMod val="85000"/>
                  </a:schemeClr>
                </a:solidFill>
              </a:rPr>
              <a:t>is</a:t>
            </a:r>
            <a:r>
              <a:rPr lang="fr-FR" dirty="0">
                <a:solidFill>
                  <a:schemeClr val="bg1">
                    <a:lumMod val="85000"/>
                  </a:schemeClr>
                </a:solidFill>
              </a:rPr>
              <a:t> le premier s’est étiré ou percé</a:t>
            </a:r>
            <a:endParaRPr lang="fr-FR" b="1" dirty="0">
              <a:solidFill>
                <a:schemeClr val="bg1">
                  <a:lumMod val="85000"/>
                </a:schemeClr>
              </a:solidFill>
            </a:endParaRPr>
          </a:p>
          <a:p>
            <a:endParaRPr lang="fr-FR" dirty="0"/>
          </a:p>
        </p:txBody>
      </p:sp>
    </p:spTree>
    <p:extLst>
      <p:ext uri="{BB962C8B-B14F-4D97-AF65-F5344CB8AC3E}">
        <p14:creationId xmlns:p14="http://schemas.microsoft.com/office/powerpoint/2010/main" val="10271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
          <a:stretch/>
        </p:blipFill>
        <p:spPr>
          <a:xfrm>
            <a:off x="-4250" y="0"/>
            <a:ext cx="4720265"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sp>
        <p:nvSpPr>
          <p:cNvPr id="11" name="Rectangle 10"/>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dirty="0"/>
              <a:t>porter l’équipement de protection individuelle adéquat selon l’évaluation des risques menée </a:t>
            </a:r>
            <a:r>
              <a:rPr lang="fr-FR" dirty="0" smtClean="0"/>
              <a:t>(</a:t>
            </a:r>
            <a:r>
              <a:rPr lang="fr-FR" dirty="0"/>
              <a:t>p. ex. gants) </a:t>
            </a:r>
          </a:p>
          <a:p>
            <a:pPr marL="285750" indent="-285750">
              <a:buFont typeface="Arial" panose="020B0604020202020204" pitchFamily="34" charset="0"/>
              <a:buChar char="•"/>
            </a:pPr>
            <a:r>
              <a:rPr lang="fr-FR" b="1" dirty="0"/>
              <a:t>traiter les déchets qui contiennent du sang et des déchets liquides, et les placer dans un sac à déchets biomédicaux (jaune)</a:t>
            </a:r>
          </a:p>
          <a:p>
            <a:pPr marL="285750" indent="-285750">
              <a:buFont typeface="Arial" panose="020B0604020202020204" pitchFamily="34" charset="0"/>
              <a:buChar char="•"/>
            </a:pPr>
            <a:r>
              <a:rPr lang="fr-FR" dirty="0">
                <a:solidFill>
                  <a:schemeClr val="bg1">
                    <a:lumMod val="85000"/>
                  </a:schemeClr>
                </a:solidFill>
              </a:rPr>
              <a:t>fermer les sacs lorsqu’ils sont pleins aux trois quarts, en évitant d’en comprimer le contenu</a:t>
            </a:r>
          </a:p>
          <a:p>
            <a:pPr marL="285750" indent="-285750">
              <a:buFont typeface="Arial" panose="020B0604020202020204" pitchFamily="34" charset="0"/>
              <a:buChar char="•"/>
            </a:pPr>
            <a:r>
              <a:rPr lang="fr-FR" dirty="0">
                <a:solidFill>
                  <a:schemeClr val="bg1">
                    <a:lumMod val="85000"/>
                  </a:schemeClr>
                </a:solidFill>
              </a:rPr>
              <a:t>bien fermer le sac avant son transport </a:t>
            </a:r>
          </a:p>
          <a:p>
            <a:pPr marL="285750" indent="-285750">
              <a:buFont typeface="Arial" panose="020B0604020202020204" pitchFamily="34" charset="0"/>
              <a:buChar char="•"/>
            </a:pPr>
            <a:r>
              <a:rPr lang="fr-FR" dirty="0">
                <a:solidFill>
                  <a:schemeClr val="bg1">
                    <a:lumMod val="85000"/>
                  </a:schemeClr>
                </a:solidFill>
              </a:rPr>
              <a:t>connaître les différents types de déchets et toute exigence applicable à leur élimination</a:t>
            </a:r>
          </a:p>
          <a:p>
            <a:pPr marL="285750" indent="-285750">
              <a:buFont typeface="Arial" panose="020B0604020202020204" pitchFamily="34" charset="0"/>
              <a:buChar char="•"/>
            </a:pPr>
            <a:r>
              <a:rPr lang="fr-FR" dirty="0">
                <a:solidFill>
                  <a:schemeClr val="bg1">
                    <a:lumMod val="85000"/>
                  </a:schemeClr>
                </a:solidFill>
              </a:rPr>
              <a:t>ne pas doubler le sac, sauf </a:t>
            </a:r>
            <a:r>
              <a:rPr lang="fr-FR" dirty="0" err="1">
                <a:solidFill>
                  <a:schemeClr val="bg1">
                    <a:lumMod val="85000"/>
                  </a:schemeClr>
                </a:solidFill>
              </a:rPr>
              <a:t>is</a:t>
            </a:r>
            <a:r>
              <a:rPr lang="fr-FR" dirty="0">
                <a:solidFill>
                  <a:schemeClr val="bg1">
                    <a:lumMod val="85000"/>
                  </a:schemeClr>
                </a:solidFill>
              </a:rPr>
              <a:t> le premier s’est étiré ou percé</a:t>
            </a:r>
            <a:endParaRPr lang="fr-FR" b="1" dirty="0">
              <a:solidFill>
                <a:schemeClr val="bg1">
                  <a:lumMod val="85000"/>
                </a:schemeClr>
              </a:solidFill>
            </a:endParaRPr>
          </a:p>
          <a:p>
            <a:endParaRPr lang="fr-FR" dirty="0"/>
          </a:p>
        </p:txBody>
      </p:sp>
    </p:spTree>
    <p:extLst>
      <p:ext uri="{BB962C8B-B14F-4D97-AF65-F5344CB8AC3E}">
        <p14:creationId xmlns:p14="http://schemas.microsoft.com/office/powerpoint/2010/main" val="323820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rotWithShape="1">
          <a:blip r:embed="rId4">
            <a:extLst>
              <a:ext uri="{28A0092B-C50C-407E-A947-70E740481C1C}">
                <a14:useLocalDpi xmlns:a14="http://schemas.microsoft.com/office/drawing/2010/main" val="0"/>
              </a:ext>
            </a:extLst>
          </a:blip>
          <a:srcRect l="1454" r="-1"/>
          <a:stretch/>
        </p:blipFill>
        <p:spPr>
          <a:xfrm>
            <a:off x="-4250" y="0"/>
            <a:ext cx="4720265"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sp>
        <p:nvSpPr>
          <p:cNvPr id="10" name="Rectangle 9"/>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dirty="0"/>
              <a:t>porter l’équipement de protection individuelle adéquat selon l’évaluation des risques menée </a:t>
            </a:r>
            <a:r>
              <a:rPr lang="fr-FR" dirty="0" smtClean="0"/>
              <a:t>(</a:t>
            </a:r>
            <a:r>
              <a:rPr lang="fr-FR" dirty="0"/>
              <a:t>p. ex. gants) </a:t>
            </a:r>
          </a:p>
          <a:p>
            <a:pPr marL="285750" indent="-285750">
              <a:buFont typeface="Arial" panose="020B0604020202020204" pitchFamily="34" charset="0"/>
              <a:buChar char="•"/>
            </a:pPr>
            <a:r>
              <a:rPr lang="fr-FR" dirty="0"/>
              <a:t>traiter les déchets qui contiennent du sang et des déchets liquides, et les placer dans un sac à déchets biomédicaux (jaune)</a:t>
            </a:r>
          </a:p>
          <a:p>
            <a:pPr marL="285750" indent="-285750">
              <a:buFont typeface="Arial" panose="020B0604020202020204" pitchFamily="34" charset="0"/>
              <a:buChar char="•"/>
            </a:pPr>
            <a:r>
              <a:rPr lang="fr-FR" b="1" dirty="0"/>
              <a:t>fermer les sacs lorsqu’ils sont pleins aux trois quarts, en évitant d’en comprimer le contenu</a:t>
            </a:r>
          </a:p>
          <a:p>
            <a:pPr marL="285750" indent="-285750">
              <a:buFont typeface="Arial" panose="020B0604020202020204" pitchFamily="34" charset="0"/>
              <a:buChar char="•"/>
            </a:pPr>
            <a:r>
              <a:rPr lang="fr-FR" dirty="0">
                <a:solidFill>
                  <a:schemeClr val="bg1">
                    <a:lumMod val="85000"/>
                  </a:schemeClr>
                </a:solidFill>
              </a:rPr>
              <a:t>bien fermer le sac avant son transport </a:t>
            </a:r>
          </a:p>
          <a:p>
            <a:pPr marL="285750" indent="-285750">
              <a:buFont typeface="Arial" panose="020B0604020202020204" pitchFamily="34" charset="0"/>
              <a:buChar char="•"/>
            </a:pPr>
            <a:r>
              <a:rPr lang="fr-FR" dirty="0">
                <a:solidFill>
                  <a:schemeClr val="bg1">
                    <a:lumMod val="85000"/>
                  </a:schemeClr>
                </a:solidFill>
              </a:rPr>
              <a:t>connaître les différents types de déchets et toute exigence applicable à leur élimination</a:t>
            </a:r>
          </a:p>
          <a:p>
            <a:pPr marL="285750" indent="-285750">
              <a:buFont typeface="Arial" panose="020B0604020202020204" pitchFamily="34" charset="0"/>
              <a:buChar char="•"/>
            </a:pPr>
            <a:r>
              <a:rPr lang="fr-FR" dirty="0">
                <a:solidFill>
                  <a:schemeClr val="bg1">
                    <a:lumMod val="85000"/>
                  </a:schemeClr>
                </a:solidFill>
              </a:rPr>
              <a:t>ne pas doubler le sac, sauf </a:t>
            </a:r>
            <a:r>
              <a:rPr lang="fr-FR" dirty="0" err="1">
                <a:solidFill>
                  <a:schemeClr val="bg1">
                    <a:lumMod val="85000"/>
                  </a:schemeClr>
                </a:solidFill>
              </a:rPr>
              <a:t>is</a:t>
            </a:r>
            <a:r>
              <a:rPr lang="fr-FR" dirty="0">
                <a:solidFill>
                  <a:schemeClr val="bg1">
                    <a:lumMod val="85000"/>
                  </a:schemeClr>
                </a:solidFill>
              </a:rPr>
              <a:t> le premier s’est étiré ou percé</a:t>
            </a:r>
            <a:endParaRPr lang="fr-FR" b="1" dirty="0">
              <a:solidFill>
                <a:schemeClr val="bg1">
                  <a:lumMod val="85000"/>
                </a:schemeClr>
              </a:solidFill>
            </a:endParaRPr>
          </a:p>
          <a:p>
            <a:endParaRPr lang="fr-FR" dirty="0"/>
          </a:p>
        </p:txBody>
      </p:sp>
    </p:spTree>
    <p:extLst>
      <p:ext uri="{BB962C8B-B14F-4D97-AF65-F5344CB8AC3E}">
        <p14:creationId xmlns:p14="http://schemas.microsoft.com/office/powerpoint/2010/main" val="244591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9144000" cy="475078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3728" y="1558533"/>
            <a:ext cx="5293568" cy="646331"/>
          </a:xfrm>
          <a:prstGeom prst="rect">
            <a:avLst/>
          </a:prstGeom>
        </p:spPr>
        <p:txBody>
          <a:bodyPr wrap="square">
            <a:spAutoFit/>
          </a:bodyPr>
          <a:lstStyle/>
          <a:p>
            <a:r>
              <a:rPr lang="en-CA" b="1" dirty="0" err="1" smtClean="0">
                <a:solidFill>
                  <a:schemeClr val="bg1"/>
                </a:solidFill>
              </a:rPr>
              <a:t>Objectifs</a:t>
            </a:r>
            <a:r>
              <a:rPr lang="en-CA" b="1" dirty="0">
                <a:solidFill>
                  <a:schemeClr val="bg1"/>
                </a:solidFill>
              </a:rPr>
              <a:t>
</a:t>
            </a:r>
            <a:r>
              <a:rPr lang="fr-FR" dirty="0" smtClean="0">
                <a:solidFill>
                  <a:schemeClr val="bg1"/>
                </a:solidFill>
              </a:rPr>
              <a:t>Après </a:t>
            </a:r>
            <a:r>
              <a:rPr lang="fr-FR" dirty="0">
                <a:solidFill>
                  <a:schemeClr val="bg1"/>
                </a:solidFill>
              </a:rPr>
              <a:t>avoir terminé cette section, vous pourrez </a:t>
            </a:r>
            <a:r>
              <a:rPr lang="fr-FR" dirty="0" smtClean="0">
                <a:solidFill>
                  <a:schemeClr val="bg1"/>
                </a:solidFill>
              </a:rPr>
              <a:t>:</a:t>
            </a:r>
            <a:endParaRPr lang="fr-FR" dirty="0">
              <a:solidFill>
                <a:schemeClr val="bg1"/>
              </a:solidFill>
            </a:endParaRPr>
          </a:p>
        </p:txBody>
      </p:sp>
      <p:sp>
        <p:nvSpPr>
          <p:cNvPr id="6" name="Rectangle 5"/>
          <p:cNvSpPr/>
          <p:nvPr/>
        </p:nvSpPr>
        <p:spPr>
          <a:xfrm>
            <a:off x="2736776" y="2636912"/>
            <a:ext cx="5507632" cy="1200329"/>
          </a:xfrm>
          <a:prstGeom prst="rect">
            <a:avLst/>
          </a:prstGeom>
        </p:spPr>
        <p:txBody>
          <a:bodyPr wrap="square">
            <a:spAutoFit/>
          </a:bodyPr>
          <a:lstStyle/>
          <a:p>
            <a:r>
              <a:rPr lang="fr-FR" dirty="0">
                <a:solidFill>
                  <a:schemeClr val="bg1"/>
                </a:solidFill>
              </a:rPr>
              <a:t>décrire les facteurs qui déterminent le type d’hébergement et de placement  des clients/patients/résidents de façon à prévenir la transmission des infections en milieu de soins de santé</a:t>
            </a:r>
          </a:p>
        </p:txBody>
      </p:sp>
      <p:pic>
        <p:nvPicPr>
          <p:cNvPr id="11" name="Picture 10"/>
          <p:cNvPicPr>
            <a:picLocks noGrp="1" noSelect="1" noRot="1" noMove="1" noResize="1" noEditPoints="1" noAdjustHandles="1" noChangeArrowheads="1" noChangeShapeType="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123728" y="2672344"/>
            <a:ext cx="347443" cy="347443"/>
          </a:xfrm>
          <a:prstGeom prst="rect">
            <a:avLst/>
          </a:prstGeom>
        </p:spPr>
      </p:pic>
      <p:pic>
        <p:nvPicPr>
          <p:cNvPr id="13" name="Picture 12"/>
          <p:cNvPicPr>
            <a:picLocks noGrp="1" noSelect="1" noRot="1" noMove="1" noResize="1" noEditPoints="1" noAdjustHandles="1"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129933" y="3945653"/>
            <a:ext cx="347443" cy="347443"/>
          </a:xfrm>
          <a:prstGeom prst="rect">
            <a:avLst/>
          </a:prstGeom>
        </p:spPr>
      </p:pic>
      <p:sp>
        <p:nvSpPr>
          <p:cNvPr id="14" name="Rectangle 13"/>
          <p:cNvSpPr/>
          <p:nvPr/>
        </p:nvSpPr>
        <p:spPr>
          <a:xfrm>
            <a:off x="2736776" y="3886019"/>
            <a:ext cx="5507632" cy="646331"/>
          </a:xfrm>
          <a:prstGeom prst="rect">
            <a:avLst/>
          </a:prstGeom>
        </p:spPr>
        <p:txBody>
          <a:bodyPr wrap="square">
            <a:spAutoFit/>
          </a:bodyPr>
          <a:lstStyle/>
          <a:p>
            <a:r>
              <a:rPr lang="fr-FR" dirty="0">
                <a:solidFill>
                  <a:schemeClr val="bg1"/>
                </a:solidFill>
              </a:rPr>
              <a:t>décrire comment les moyens techniques et le design des installations contribuent à réduire le risque d’infection</a:t>
            </a:r>
          </a:p>
        </p:txBody>
      </p:sp>
      <p:sp>
        <p:nvSpPr>
          <p:cNvPr id="16" name="Rectangle 15"/>
          <p:cNvSpPr/>
          <p:nvPr/>
        </p:nvSpPr>
        <p:spPr>
          <a:xfrm>
            <a:off x="2736776" y="4581128"/>
            <a:ext cx="5507632" cy="1200329"/>
          </a:xfrm>
          <a:prstGeom prst="rect">
            <a:avLst/>
          </a:prstGeom>
        </p:spPr>
        <p:txBody>
          <a:bodyPr wrap="square">
            <a:spAutoFit/>
          </a:bodyPr>
          <a:lstStyle/>
          <a:p>
            <a:r>
              <a:rPr lang="fr-FR" dirty="0">
                <a:solidFill>
                  <a:schemeClr val="bg1"/>
                </a:solidFill>
              </a:rPr>
              <a:t>mettre en application les stratégies de gestion des articles de buanderie et déchets, et de nettoyage de l’environnement  appropriées pour aider à réduire les risques d’infection</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8" name="TextBox 17"/>
          <p:cNvSpPr txBox="1"/>
          <p:nvPr/>
        </p:nvSpPr>
        <p:spPr>
          <a:xfrm>
            <a:off x="0" y="488388"/>
            <a:ext cx="860941" cy="338554"/>
          </a:xfrm>
          <a:prstGeom prst="rect">
            <a:avLst/>
          </a:prstGeom>
          <a:noFill/>
        </p:spPr>
        <p:txBody>
          <a:bodyPr wrap="none" rtlCol="0">
            <a:spAutoFit/>
          </a:bodyPr>
          <a:lstStyle/>
          <a:p>
            <a:r>
              <a:rPr lang="en-CA" sz="1600" dirty="0">
                <a:solidFill>
                  <a:schemeClr val="bg1"/>
                </a:solidFill>
              </a:rPr>
              <a:t>APERÇU</a:t>
            </a:r>
            <a:endParaRPr lang="en-US" sz="1600" dirty="0">
              <a:solidFill>
                <a:schemeClr val="bg1"/>
              </a:solidFill>
            </a:endParaRPr>
          </a:p>
        </p:txBody>
      </p:sp>
      <p:pic>
        <p:nvPicPr>
          <p:cNvPr id="7" name="Picture 6"/>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2129933" y="4601005"/>
            <a:ext cx="347443" cy="347443"/>
          </a:xfrm>
          <a:prstGeom prst="rect">
            <a:avLst/>
          </a:prstGeom>
        </p:spPr>
      </p:pic>
    </p:spTree>
    <p:extLst>
      <p:ext uri="{BB962C8B-B14F-4D97-AF65-F5344CB8AC3E}">
        <p14:creationId xmlns:p14="http://schemas.microsoft.com/office/powerpoint/2010/main" val="274576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50" y="0"/>
            <a:ext cx="4720265" cy="6858000"/>
          </a:xfrm>
          <a:prstGeom prst="rect">
            <a:avLst/>
          </a:prstGeom>
        </p:spPr>
      </p:pic>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sp>
        <p:nvSpPr>
          <p:cNvPr id="10" name="Rectangle 9"/>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dirty="0"/>
              <a:t>porter l’équipement de protection individuelle adéquat selon l’évaluation des risques menée </a:t>
            </a:r>
            <a:r>
              <a:rPr lang="fr-FR" dirty="0" smtClean="0"/>
              <a:t>(</a:t>
            </a:r>
            <a:r>
              <a:rPr lang="fr-FR" dirty="0"/>
              <a:t>p. ex. gants) </a:t>
            </a:r>
          </a:p>
          <a:p>
            <a:pPr marL="285750" indent="-285750">
              <a:buFont typeface="Arial" panose="020B0604020202020204" pitchFamily="34" charset="0"/>
              <a:buChar char="•"/>
            </a:pPr>
            <a:r>
              <a:rPr lang="fr-FR" dirty="0"/>
              <a:t>traiter les déchets qui contiennent du sang et des déchets liquides, et les placer dans un sac à déchets biomédicaux (jaune)</a:t>
            </a:r>
          </a:p>
          <a:p>
            <a:pPr marL="285750" indent="-285750">
              <a:buFont typeface="Arial" panose="020B0604020202020204" pitchFamily="34" charset="0"/>
              <a:buChar char="•"/>
            </a:pPr>
            <a:r>
              <a:rPr lang="fr-FR" dirty="0"/>
              <a:t>fermer les sacs lorsqu’ils sont pleins aux trois quarts, en évitant d’en comprimer le contenu</a:t>
            </a:r>
          </a:p>
          <a:p>
            <a:pPr marL="285750" indent="-285750">
              <a:buFont typeface="Arial" panose="020B0604020202020204" pitchFamily="34" charset="0"/>
              <a:buChar char="•"/>
            </a:pPr>
            <a:r>
              <a:rPr lang="fr-FR" b="1" dirty="0"/>
              <a:t>bien fermer le sac avant son transport </a:t>
            </a:r>
          </a:p>
          <a:p>
            <a:pPr marL="285750" indent="-285750">
              <a:buFont typeface="Arial" panose="020B0604020202020204" pitchFamily="34" charset="0"/>
              <a:buChar char="•"/>
            </a:pPr>
            <a:r>
              <a:rPr lang="fr-FR" dirty="0">
                <a:solidFill>
                  <a:schemeClr val="bg1">
                    <a:lumMod val="85000"/>
                  </a:schemeClr>
                </a:solidFill>
              </a:rPr>
              <a:t>connaître les différents types de déchets et toute exigence applicable à leur élimination</a:t>
            </a:r>
          </a:p>
          <a:p>
            <a:pPr marL="285750" indent="-285750">
              <a:buFont typeface="Arial" panose="020B0604020202020204" pitchFamily="34" charset="0"/>
              <a:buChar char="•"/>
            </a:pPr>
            <a:r>
              <a:rPr lang="fr-FR" dirty="0">
                <a:solidFill>
                  <a:schemeClr val="bg1">
                    <a:lumMod val="85000"/>
                  </a:schemeClr>
                </a:solidFill>
              </a:rPr>
              <a:t>ne pas doubler le sac, sauf </a:t>
            </a:r>
            <a:r>
              <a:rPr lang="fr-FR" dirty="0" err="1">
                <a:solidFill>
                  <a:schemeClr val="bg1">
                    <a:lumMod val="85000"/>
                  </a:schemeClr>
                </a:solidFill>
              </a:rPr>
              <a:t>is</a:t>
            </a:r>
            <a:r>
              <a:rPr lang="fr-FR" dirty="0">
                <a:solidFill>
                  <a:schemeClr val="bg1">
                    <a:lumMod val="85000"/>
                  </a:schemeClr>
                </a:solidFill>
              </a:rPr>
              <a:t> le premier s’est étiré ou percé</a:t>
            </a:r>
            <a:endParaRPr lang="fr-FR" b="1" dirty="0">
              <a:solidFill>
                <a:schemeClr val="bg1">
                  <a:lumMod val="85000"/>
                </a:schemeClr>
              </a:solidFill>
            </a:endParaRPr>
          </a:p>
          <a:p>
            <a:endParaRPr lang="fr-FR" dirty="0"/>
          </a:p>
        </p:txBody>
      </p:sp>
    </p:spTree>
    <p:extLst>
      <p:ext uri="{BB962C8B-B14F-4D97-AF65-F5344CB8AC3E}">
        <p14:creationId xmlns:p14="http://schemas.microsoft.com/office/powerpoint/2010/main" val="195764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Select="1" noRot="1" noMove="1" noResize="1" noEditPoints="1" noAdjustHandles="1" noChangeArrowheads="1" noChangeShapeType="1" noTextEdit="1"/>
          </p:cNvSpPr>
          <p:nvPr>
            <p:custDataLst>
              <p:tags r:id="rId1"/>
            </p:custDataLst>
          </p:nvPr>
        </p:nvSpPr>
        <p:spPr>
          <a:xfrm>
            <a:off x="0" y="0"/>
            <a:ext cx="471601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ysClr val="windowText" lastClr="000000"/>
                </a:solidFill>
              </a:ln>
              <a:solidFill>
                <a:sysClr val="windowText" lastClr="000000"/>
              </a:solidFill>
            </a:endParaRPr>
          </a:p>
        </p:txBody>
      </p:sp>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pic>
        <p:nvPicPr>
          <p:cNvPr id="1027" name="Picture 3"/>
          <p:cNvPicPr>
            <a:picLocks noGrp="1" noSelect="1" noRot="1" noMove="1" noResize="1" noEditPoints="1" noAdjustHandles="1" noChangeArrowheads="1" noChangeShapeType="1"/>
          </p:cNvPicPr>
          <p:nvPr>
            <p:custDataLst>
              <p:tags r:id="rId2"/>
            </p:custDataLst>
          </p:nvPr>
        </p:nvPicPr>
        <p:blipFill rotWithShape="1">
          <a:blip r:embed="rId6">
            <a:extLst>
              <a:ext uri="{28A0092B-C50C-407E-A947-70E740481C1C}">
                <a14:useLocalDpi xmlns:a14="http://schemas.microsoft.com/office/drawing/2010/main" val="0"/>
              </a:ext>
            </a:extLst>
          </a:blip>
          <a:srcRect l="-1" r="48299"/>
          <a:stretch/>
        </p:blipFill>
        <p:spPr bwMode="auto">
          <a:xfrm>
            <a:off x="315913" y="1196975"/>
            <a:ext cx="440010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dirty="0"/>
              <a:t>porter l’équipement de protection individuelle adéquat selon l’évaluation des risques menée </a:t>
            </a:r>
            <a:r>
              <a:rPr lang="fr-FR" dirty="0" smtClean="0"/>
              <a:t>(</a:t>
            </a:r>
            <a:r>
              <a:rPr lang="fr-FR" dirty="0"/>
              <a:t>p. ex. gants) </a:t>
            </a:r>
          </a:p>
          <a:p>
            <a:pPr marL="285750" indent="-285750">
              <a:buFont typeface="Arial" panose="020B0604020202020204" pitchFamily="34" charset="0"/>
              <a:buChar char="•"/>
            </a:pPr>
            <a:r>
              <a:rPr lang="fr-FR" dirty="0"/>
              <a:t>traiter les déchets qui contiennent du sang et des déchets liquides, et les placer dans un sac à déchets biomédicaux (jaune)</a:t>
            </a:r>
          </a:p>
          <a:p>
            <a:pPr marL="285750" indent="-285750">
              <a:buFont typeface="Arial" panose="020B0604020202020204" pitchFamily="34" charset="0"/>
              <a:buChar char="•"/>
            </a:pPr>
            <a:r>
              <a:rPr lang="fr-FR" dirty="0"/>
              <a:t>fermer les sacs lorsqu’ils sont pleins aux trois quarts, en évitant d’en comprimer le contenu</a:t>
            </a:r>
          </a:p>
          <a:p>
            <a:pPr marL="285750" indent="-285750">
              <a:buFont typeface="Arial" panose="020B0604020202020204" pitchFamily="34" charset="0"/>
              <a:buChar char="•"/>
            </a:pPr>
            <a:r>
              <a:rPr lang="fr-FR" dirty="0"/>
              <a:t>bien fermer le sac avant son transport </a:t>
            </a:r>
          </a:p>
          <a:p>
            <a:pPr marL="285750" indent="-285750">
              <a:buFont typeface="Arial" panose="020B0604020202020204" pitchFamily="34" charset="0"/>
              <a:buChar char="•"/>
            </a:pPr>
            <a:r>
              <a:rPr lang="fr-FR" b="1" dirty="0"/>
              <a:t>connaître les différents types de déchets et toute exigence applicable à leur élimination</a:t>
            </a:r>
          </a:p>
          <a:p>
            <a:pPr marL="285750" indent="-285750">
              <a:buFont typeface="Arial" panose="020B0604020202020204" pitchFamily="34" charset="0"/>
              <a:buChar char="•"/>
            </a:pPr>
            <a:r>
              <a:rPr lang="fr-FR" dirty="0">
                <a:solidFill>
                  <a:schemeClr val="bg1">
                    <a:lumMod val="85000"/>
                  </a:schemeClr>
                </a:solidFill>
              </a:rPr>
              <a:t>ne pas doubler le sac, sauf </a:t>
            </a:r>
            <a:r>
              <a:rPr lang="fr-FR" dirty="0" err="1">
                <a:solidFill>
                  <a:schemeClr val="bg1">
                    <a:lumMod val="85000"/>
                  </a:schemeClr>
                </a:solidFill>
              </a:rPr>
              <a:t>is</a:t>
            </a:r>
            <a:r>
              <a:rPr lang="fr-FR" dirty="0">
                <a:solidFill>
                  <a:schemeClr val="bg1">
                    <a:lumMod val="85000"/>
                  </a:schemeClr>
                </a:solidFill>
              </a:rPr>
              <a:t> le premier s’est étiré ou percé</a:t>
            </a:r>
            <a:endParaRPr lang="fr-FR" b="1" dirty="0">
              <a:solidFill>
                <a:schemeClr val="bg1">
                  <a:lumMod val="85000"/>
                </a:schemeClr>
              </a:solidFill>
            </a:endParaRPr>
          </a:p>
          <a:p>
            <a:endParaRPr lang="fr-FR" dirty="0"/>
          </a:p>
        </p:txBody>
      </p:sp>
    </p:spTree>
    <p:extLst>
      <p:ext uri="{BB962C8B-B14F-4D97-AF65-F5344CB8AC3E}">
        <p14:creationId xmlns:p14="http://schemas.microsoft.com/office/powerpoint/2010/main" val="32441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716016" y="0"/>
            <a:ext cx="4432232" cy="652534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5">
            <a:extLst>
              <a:ext uri="{28A0092B-C50C-407E-A947-70E740481C1C}">
                <a14:useLocalDpi xmlns:a14="http://schemas.microsoft.com/office/drawing/2010/main" val="0"/>
              </a:ext>
            </a:extLst>
          </a:blip>
          <a:srcRect t="3054"/>
          <a:stretch/>
        </p:blipFill>
        <p:spPr>
          <a:xfrm>
            <a:off x="0" y="0"/>
            <a:ext cx="4716016"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2135841" cy="338554"/>
          </a:xfrm>
          <a:prstGeom prst="rect">
            <a:avLst/>
          </a:prstGeom>
          <a:noFill/>
        </p:spPr>
        <p:txBody>
          <a:bodyPr wrap="none" rtlCol="0">
            <a:spAutoFit/>
          </a:bodyPr>
          <a:lstStyle/>
          <a:p>
            <a:r>
              <a:rPr lang="en-CA" sz="1600" dirty="0">
                <a:solidFill>
                  <a:schemeClr val="bg1"/>
                </a:solidFill>
              </a:rPr>
              <a:t>GESTION DES DÉCHETS</a:t>
            </a:r>
          </a:p>
        </p:txBody>
      </p:sp>
      <p:pic>
        <p:nvPicPr>
          <p:cNvPr id="6" name="Picture 5"/>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73576" y="2708920"/>
            <a:ext cx="2724530" cy="2724530"/>
          </a:xfrm>
          <a:prstGeom prst="rect">
            <a:avLst/>
          </a:prstGeom>
        </p:spPr>
      </p:pic>
      <p:sp>
        <p:nvSpPr>
          <p:cNvPr id="10" name="Rectangle 9"/>
          <p:cNvSpPr/>
          <p:nvPr/>
        </p:nvSpPr>
        <p:spPr>
          <a:xfrm>
            <a:off x="4932040" y="620688"/>
            <a:ext cx="3807704" cy="5632311"/>
          </a:xfrm>
          <a:prstGeom prst="rect">
            <a:avLst/>
          </a:prstGeom>
        </p:spPr>
        <p:txBody>
          <a:bodyPr wrap="square">
            <a:spAutoFit/>
          </a:bodyPr>
          <a:lstStyle/>
          <a:p>
            <a:r>
              <a:rPr lang="fr-FR" dirty="0"/>
              <a:t>La manipulation des déchets exige de </a:t>
            </a:r>
            <a:r>
              <a:rPr lang="fr-FR" dirty="0" smtClean="0"/>
              <a:t>:</a:t>
            </a:r>
          </a:p>
          <a:p>
            <a:pPr marL="285750" indent="-285750">
              <a:buFont typeface="Arial" panose="020B0604020202020204" pitchFamily="34" charset="0"/>
              <a:buChar char="•"/>
            </a:pPr>
            <a:r>
              <a:rPr lang="fr-FR" dirty="0"/>
              <a:t>porter l’équipement de protection individuelle adéquat selon l’évaluation des risques menée </a:t>
            </a:r>
            <a:r>
              <a:rPr lang="fr-FR" dirty="0" smtClean="0"/>
              <a:t>(</a:t>
            </a:r>
            <a:r>
              <a:rPr lang="fr-FR" dirty="0"/>
              <a:t>p. ex. gants) </a:t>
            </a:r>
          </a:p>
          <a:p>
            <a:pPr marL="285750" indent="-285750">
              <a:buFont typeface="Arial" panose="020B0604020202020204" pitchFamily="34" charset="0"/>
              <a:buChar char="•"/>
            </a:pPr>
            <a:r>
              <a:rPr lang="fr-FR" dirty="0"/>
              <a:t>traiter les déchets qui contiennent du sang et des déchets liquides, et les placer dans un sac à déchets biomédicaux (jaune)</a:t>
            </a:r>
          </a:p>
          <a:p>
            <a:pPr marL="285750" indent="-285750">
              <a:buFont typeface="Arial" panose="020B0604020202020204" pitchFamily="34" charset="0"/>
              <a:buChar char="•"/>
            </a:pPr>
            <a:r>
              <a:rPr lang="fr-FR" dirty="0"/>
              <a:t>fermer les sacs lorsqu’ils sont pleins aux trois quarts, en évitant d’en comprimer le contenu</a:t>
            </a:r>
          </a:p>
          <a:p>
            <a:pPr marL="285750" indent="-285750">
              <a:buFont typeface="Arial" panose="020B0604020202020204" pitchFamily="34" charset="0"/>
              <a:buChar char="•"/>
            </a:pPr>
            <a:r>
              <a:rPr lang="fr-FR" dirty="0"/>
              <a:t>bien fermer le sac avant son transport </a:t>
            </a:r>
          </a:p>
          <a:p>
            <a:pPr marL="285750" indent="-285750">
              <a:buFont typeface="Arial" panose="020B0604020202020204" pitchFamily="34" charset="0"/>
              <a:buChar char="•"/>
            </a:pPr>
            <a:r>
              <a:rPr lang="fr-FR" dirty="0"/>
              <a:t>connaître les différents types de déchets et toute exigence applicable à leur élimination</a:t>
            </a:r>
          </a:p>
          <a:p>
            <a:pPr marL="285750" indent="-285750">
              <a:buFont typeface="Arial" panose="020B0604020202020204" pitchFamily="34" charset="0"/>
              <a:buChar char="•"/>
            </a:pPr>
            <a:r>
              <a:rPr lang="fr-FR" b="1" dirty="0"/>
              <a:t>ne pas doubler le sac, sauf </a:t>
            </a:r>
            <a:r>
              <a:rPr lang="fr-FR" b="1" dirty="0" err="1"/>
              <a:t>is</a:t>
            </a:r>
            <a:r>
              <a:rPr lang="fr-FR" b="1" dirty="0"/>
              <a:t> le premier s’est étiré ou percé</a:t>
            </a:r>
          </a:p>
          <a:p>
            <a:endParaRPr lang="fr-FR" dirty="0"/>
          </a:p>
        </p:txBody>
      </p:sp>
    </p:spTree>
    <p:extLst>
      <p:ext uri="{BB962C8B-B14F-4D97-AF65-F5344CB8AC3E}">
        <p14:creationId xmlns:p14="http://schemas.microsoft.com/office/powerpoint/2010/main" val="27133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52497" cy="6858000"/>
          </a:xfrm>
          <a:prstGeom prst="rect">
            <a:avLst/>
          </a:prstGeom>
        </p:spPr>
      </p:pic>
      <p:sp>
        <p:nvSpPr>
          <p:cNvPr id="13" name="Rectangle 12"/>
          <p:cNvSpPr/>
          <p:nvPr/>
        </p:nvSpPr>
        <p:spPr>
          <a:xfrm>
            <a:off x="4716016" y="0"/>
            <a:ext cx="4432232" cy="6525344"/>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2771800" cy="736508"/>
          </a:xfrm>
          <a:prstGeom prst="rect">
            <a:avLst/>
          </a:prstGeom>
        </p:spPr>
      </p:pic>
      <p:sp>
        <p:nvSpPr>
          <p:cNvPr id="12" name="TextBox 11"/>
          <p:cNvSpPr txBox="1"/>
          <p:nvPr/>
        </p:nvSpPr>
        <p:spPr>
          <a:xfrm>
            <a:off x="0" y="488388"/>
            <a:ext cx="1666610" cy="338554"/>
          </a:xfrm>
          <a:prstGeom prst="rect">
            <a:avLst/>
          </a:prstGeom>
          <a:noFill/>
        </p:spPr>
        <p:txBody>
          <a:bodyPr wrap="none" rtlCol="0">
            <a:spAutoFit/>
          </a:bodyPr>
          <a:lstStyle/>
          <a:p>
            <a:r>
              <a:rPr lang="en-CA" sz="1600" dirty="0">
                <a:solidFill>
                  <a:schemeClr val="bg1"/>
                </a:solidFill>
              </a:rPr>
              <a:t> RÉCAPITULATION</a:t>
            </a:r>
          </a:p>
        </p:txBody>
      </p:sp>
      <p:sp>
        <p:nvSpPr>
          <p:cNvPr id="5" name="Rectangle 4"/>
          <p:cNvSpPr/>
          <p:nvPr/>
        </p:nvSpPr>
        <p:spPr>
          <a:xfrm>
            <a:off x="5084777" y="1268760"/>
            <a:ext cx="3694710" cy="3416320"/>
          </a:xfrm>
          <a:prstGeom prst="rect">
            <a:avLst/>
          </a:prstGeom>
        </p:spPr>
        <p:txBody>
          <a:bodyPr wrap="square">
            <a:spAutoFit/>
          </a:bodyPr>
          <a:lstStyle/>
          <a:p>
            <a:r>
              <a:rPr lang="fr-FR" dirty="0">
                <a:solidFill>
                  <a:schemeClr val="bg1"/>
                </a:solidFill>
              </a:rPr>
              <a:t>Les mesures de contrôle de l’environnement </a:t>
            </a:r>
            <a:r>
              <a:rPr lang="fr-FR" dirty="0" smtClean="0">
                <a:solidFill>
                  <a:schemeClr val="bg1"/>
                </a:solidFill>
              </a:rPr>
              <a:t>:</a:t>
            </a:r>
          </a:p>
          <a:p>
            <a:pPr marL="285750" indent="-285750">
              <a:buFont typeface="Arial" panose="020B0604020202020204" pitchFamily="34" charset="0"/>
              <a:buChar char="•"/>
            </a:pPr>
            <a:r>
              <a:rPr lang="fr-FR" dirty="0">
                <a:solidFill>
                  <a:schemeClr val="bg1"/>
                </a:solidFill>
              </a:rPr>
              <a:t>se sont avérés efficaces pour prévenir les infections</a:t>
            </a:r>
          </a:p>
          <a:p>
            <a:pPr marL="285750" indent="-285750">
              <a:buFont typeface="Arial" panose="020B0604020202020204" pitchFamily="34" charset="0"/>
              <a:buChar char="•"/>
            </a:pPr>
            <a:r>
              <a:rPr lang="fr-FR" dirty="0">
                <a:solidFill>
                  <a:schemeClr val="bg1"/>
                </a:solidFill>
              </a:rPr>
              <a:t>dépendent de la structure et du design du milieu de soins de santé</a:t>
            </a:r>
          </a:p>
          <a:p>
            <a:pPr marL="285750" indent="-285750">
              <a:buFont typeface="Arial" panose="020B0604020202020204" pitchFamily="34" charset="0"/>
              <a:buChar char="•"/>
            </a:pPr>
            <a:r>
              <a:rPr lang="fr-FR" dirty="0">
                <a:solidFill>
                  <a:schemeClr val="bg1"/>
                </a:solidFill>
              </a:rPr>
              <a:t>comprennent les mesures prises par le fournisseur de soins pour assurer la propreté et la sécurité de l’environnement et du matériel de soins. </a:t>
            </a:r>
          </a:p>
          <a:p>
            <a:endParaRPr lang="fr-FR" dirty="0">
              <a:solidFill>
                <a:schemeClr val="bg1"/>
              </a:solidFill>
            </a:endParaRPr>
          </a:p>
        </p:txBody>
      </p:sp>
    </p:spTree>
    <p:extLst>
      <p:ext uri="{BB962C8B-B14F-4D97-AF65-F5344CB8AC3E}">
        <p14:creationId xmlns:p14="http://schemas.microsoft.com/office/powerpoint/2010/main" val="1389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rotWithShape="1">
          <a:blip r:embed="rId11">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3" name="Content Placeholder 2"/>
          <p:cNvSpPr>
            <a:spLocks noGrp="1" noSelect="1" noRot="1" noMove="1" noResize="1" noEditPoints="1" noAdjustHandles="1" noChangeArrowheads="1" noChangeShapeType="1" noTextEdit="1"/>
          </p:cNvSpPr>
          <p:nvPr>
            <p:ph idx="1"/>
            <p:custDataLst>
              <p:tags r:id="rId2"/>
            </p:custDataLst>
          </p:nvPr>
        </p:nvSpPr>
        <p:spPr>
          <a:xfrm>
            <a:off x="457200" y="2590801"/>
            <a:ext cx="8229600" cy="1219200"/>
          </a:xfrm>
        </p:spPr>
        <p:txBody>
          <a:bodyPr/>
          <a:lstStyle/>
          <a:p>
            <a:pPr marL="0" indent="0" algn="ctr">
              <a:buNone/>
            </a:pPr>
            <a:r>
              <a:rPr lang="en-US" dirty="0" smtClean="0"/>
              <a:t>Thank you</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fld id="{E3729EFC-03C9-41E6-9415-CCB26363A0EB}" type="slidenum">
              <a:rPr lang="en-US" smtClean="0"/>
              <a:t>44</a:t>
            </a:fld>
            <a:endParaRPr lang="en-US"/>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pic>
        <p:nvPicPr>
          <p:cNvPr id="6" name="Picture 5"/>
          <p:cNvPicPr>
            <a:picLocks noGrp="1" noSelect="1" noRot="1" noMove="1" noResize="1" noEditPoints="1" noAdjustHandles="1" noChangeArrowheads="1" noChangeShapeType="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7" name="TextBox 6"/>
          <p:cNvSpPr txBox="1">
            <a:spLocks noGrp="1" noSelect="1" noRot="1" noMove="1" noResize="1" noEditPoints="1" noAdjustHandles="1" noChangeArrowheads="1" noChangeShapeType="1" noTextEdit="1"/>
          </p:cNvSpPr>
          <p:nvPr>
            <p:custDataLst>
              <p:tags r:id="rId6"/>
            </p:custDataLst>
          </p:nvPr>
        </p:nvSpPr>
        <p:spPr>
          <a:xfrm>
            <a:off x="4004698" y="6411644"/>
            <a:ext cx="1134605" cy="276999"/>
          </a:xfrm>
          <a:prstGeom prst="rect">
            <a:avLst/>
          </a:prstGeom>
          <a:noFill/>
        </p:spPr>
        <p:txBody>
          <a:bodyPr wrap="none" rtlCol="0">
            <a:spAutoFit/>
          </a:bodyPr>
          <a:lstStyle/>
          <a:p>
            <a:pPr algn="r"/>
            <a:r>
              <a:rPr lang="en-US" sz="1200" i="1" dirty="0" smtClean="0">
                <a:solidFill>
                  <a:schemeClr val="bg1"/>
                </a:solidFill>
                <a:latin typeface="+mj-lt"/>
              </a:rPr>
              <a:t>Copyright 2014</a:t>
            </a:r>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9" name="Picture 8"/>
          <p:cNvPicPr>
            <a:picLocks noGrp="1" noSelect="1" noRot="1" noMove="1" noResize="1" noEditPoints="1" noAdjustHandles="1" noChangeArrowheads="1" noChangeShapeType="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
        <p:nvSpPr>
          <p:cNvPr id="11" name="Oval 10"/>
          <p:cNvSpPr>
            <a:spLocks noGrp="1" noSelect="1" noRot="1" noMove="1" noResize="1" noEditPoints="1" noAdjustHandles="1" noChangeArrowheads="1" noChangeShapeType="1" noTextEdit="1"/>
          </p:cNvSpPr>
          <p:nvPr>
            <p:custDataLst>
              <p:tags r:id="rId9"/>
            </p:custDataLst>
          </p:nvPr>
        </p:nvSpPr>
        <p:spPr>
          <a:xfrm>
            <a:off x="3505200" y="2371725"/>
            <a:ext cx="1981200" cy="914400"/>
          </a:xfrm>
          <a:prstGeom prst="ellipse">
            <a:avLst/>
          </a:prstGeom>
          <a:solidFill>
            <a:srgbClr val="E0E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686658" y="2644259"/>
            <a:ext cx="1600200" cy="400110"/>
          </a:xfrm>
          <a:prstGeom prst="rect">
            <a:avLst/>
          </a:prstGeom>
          <a:noFill/>
        </p:spPr>
        <p:txBody>
          <a:bodyPr wrap="square" rtlCol="0">
            <a:spAutoFit/>
          </a:bodyPr>
          <a:lstStyle/>
          <a:p>
            <a:pPr algn="ctr"/>
            <a:r>
              <a:rPr lang="en-US" sz="2000" dirty="0" smtClean="0"/>
              <a:t>Merci</a:t>
            </a:r>
            <a:endParaRPr lang="en-CA" sz="2000" dirty="0"/>
          </a:p>
        </p:txBody>
      </p:sp>
    </p:spTree>
    <p:extLst>
      <p:ext uri="{BB962C8B-B14F-4D97-AF65-F5344CB8AC3E}">
        <p14:creationId xmlns:p14="http://schemas.microsoft.com/office/powerpoint/2010/main" val="284419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1"/>
            <a:ext cx="9148249" cy="6854817"/>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9144000" cy="201448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3131840" cy="736508"/>
          </a:xfrm>
          <a:prstGeom prst="rect">
            <a:avLst/>
          </a:prstGeom>
        </p:spPr>
      </p:pic>
      <p:sp>
        <p:nvSpPr>
          <p:cNvPr id="12" name="TextBox 11"/>
          <p:cNvSpPr txBox="1"/>
          <p:nvPr/>
        </p:nvSpPr>
        <p:spPr>
          <a:xfrm>
            <a:off x="0" y="488388"/>
            <a:ext cx="860941" cy="338554"/>
          </a:xfrm>
          <a:prstGeom prst="rect">
            <a:avLst/>
          </a:prstGeom>
          <a:noFill/>
        </p:spPr>
        <p:txBody>
          <a:bodyPr wrap="none" rtlCol="0">
            <a:spAutoFit/>
          </a:bodyPr>
          <a:lstStyle/>
          <a:p>
            <a:r>
              <a:rPr lang="en-CA" sz="1600" dirty="0">
                <a:solidFill>
                  <a:schemeClr val="bg1"/>
                </a:solidFill>
              </a:rPr>
              <a:t>APERÇU</a:t>
            </a:r>
            <a:endParaRPr lang="en-US" sz="1600" dirty="0">
              <a:solidFill>
                <a:schemeClr val="bg1"/>
              </a:solidFill>
            </a:endParaRPr>
          </a:p>
        </p:txBody>
      </p:sp>
      <p:sp>
        <p:nvSpPr>
          <p:cNvPr id="5" name="Rectangle 4"/>
          <p:cNvSpPr/>
          <p:nvPr/>
        </p:nvSpPr>
        <p:spPr>
          <a:xfrm>
            <a:off x="755576" y="1558533"/>
            <a:ext cx="7992888" cy="1200329"/>
          </a:xfrm>
          <a:prstGeom prst="rect">
            <a:avLst/>
          </a:prstGeom>
        </p:spPr>
        <p:txBody>
          <a:bodyPr wrap="square">
            <a:spAutoFit/>
          </a:bodyPr>
          <a:lstStyle/>
          <a:p>
            <a:r>
              <a:rPr lang="en-CA" b="1" dirty="0">
                <a:solidFill>
                  <a:schemeClr val="bg1"/>
                </a:solidFill>
              </a:rPr>
              <a:t>Introduction</a:t>
            </a:r>
            <a:endParaRPr lang="en-CA" dirty="0">
              <a:solidFill>
                <a:schemeClr val="bg1"/>
              </a:solidFill>
            </a:endParaRPr>
          </a:p>
          <a:p>
            <a:r>
              <a:rPr lang="fr-FR" dirty="0">
                <a:solidFill>
                  <a:schemeClr val="bg1"/>
                </a:solidFill>
              </a:rPr>
              <a:t>L’environnement des établissements de soins de santé est un réservoir d’agents infectieux. Les mesures efficaces de contrôle de l’environnement aident à réduire les infections et à accroître la sécurité dans les milieux de soins de santé.</a:t>
            </a:r>
            <a:endParaRPr lang="en-CA" dirty="0">
              <a:solidFill>
                <a:schemeClr val="bg1"/>
              </a:solidFill>
            </a:endParaRPr>
          </a:p>
        </p:txBody>
      </p:sp>
    </p:spTree>
    <p:extLst>
      <p:ext uri="{BB962C8B-B14F-4D97-AF65-F5344CB8AC3E}">
        <p14:creationId xmlns:p14="http://schemas.microsoft.com/office/powerpoint/2010/main" val="84900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4" name="Picture 3"/>
          <p:cNvPicPr>
            <a:picLocks noGrp="1" noSelect="1" noRot="1" noMove="1" noResize="1" noEditPoints="1" noAdjustHandles="1" noChangeArrowheads="1" noChangeShapeType="1"/>
          </p:cNvPicPr>
          <p:nvPr>
            <p:custDataLst>
              <p:tags r:id="rId1"/>
            </p:custDataLst>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50" y="-13215"/>
            <a:ext cx="9148249" cy="6861186"/>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0501"/>
            <a:ext cx="4932040" cy="201448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6084168" cy="736508"/>
          </a:xfrm>
          <a:prstGeom prst="rect">
            <a:avLst/>
          </a:prstGeom>
        </p:spPr>
      </p:pic>
      <p:sp>
        <p:nvSpPr>
          <p:cNvPr id="12" name="TextBox 11"/>
          <p:cNvSpPr txBox="1"/>
          <p:nvPr/>
        </p:nvSpPr>
        <p:spPr>
          <a:xfrm>
            <a:off x="0" y="488388"/>
            <a:ext cx="5839740" cy="338554"/>
          </a:xfrm>
          <a:prstGeom prst="rect">
            <a:avLst/>
          </a:prstGeom>
          <a:noFill/>
        </p:spPr>
        <p:txBody>
          <a:bodyPr wrap="none" rtlCol="0">
            <a:spAutoFit/>
          </a:bodyPr>
          <a:lstStyle/>
          <a:p>
            <a:r>
              <a:rPr lang="fr-FR" sz="1600" dirty="0">
                <a:solidFill>
                  <a:schemeClr val="bg1"/>
                </a:solidFill>
              </a:rPr>
              <a:t>CONTRÔLE DE L’ENVIRONNEMENT ET MILIEUX DE SOINS DE SANTÉ</a:t>
            </a:r>
            <a:endParaRPr lang="en-US" sz="1600" dirty="0">
              <a:solidFill>
                <a:schemeClr val="bg1"/>
              </a:solidFill>
              <a:latin typeface="+mj-lt"/>
            </a:endParaRPr>
          </a:p>
        </p:txBody>
      </p:sp>
      <p:sp>
        <p:nvSpPr>
          <p:cNvPr id="5" name="Rectangle 4"/>
          <p:cNvSpPr/>
          <p:nvPr/>
        </p:nvSpPr>
        <p:spPr>
          <a:xfrm>
            <a:off x="179512" y="1484784"/>
            <a:ext cx="4608512" cy="1477328"/>
          </a:xfrm>
          <a:prstGeom prst="rect">
            <a:avLst/>
          </a:prstGeom>
        </p:spPr>
        <p:txBody>
          <a:bodyPr wrap="square">
            <a:spAutoFit/>
          </a:bodyPr>
          <a:lstStyle/>
          <a:p>
            <a:r>
              <a:rPr lang="fr-FR" dirty="0">
                <a:solidFill>
                  <a:schemeClr val="bg1"/>
                </a:solidFill>
              </a:rPr>
              <a:t>Le contrôle de l’environnement s’applique aux :</a:t>
            </a:r>
          </a:p>
          <a:p>
            <a:endParaRPr lang="en-US" dirty="0">
              <a:solidFill>
                <a:schemeClr val="bg1"/>
              </a:solidFill>
            </a:endParaRPr>
          </a:p>
          <a:p>
            <a:pPr marL="285750" indent="-285750">
              <a:buFont typeface="Arial" panose="020B0604020202020204" pitchFamily="34" charset="0"/>
              <a:buChar char="•"/>
            </a:pPr>
            <a:r>
              <a:rPr lang="fr-FR" dirty="0">
                <a:solidFill>
                  <a:schemeClr val="bg1"/>
                </a:solidFill>
              </a:rPr>
              <a:t>établissements de soins de santé</a:t>
            </a:r>
          </a:p>
          <a:p>
            <a:pPr marL="285750" indent="-285750">
              <a:buFont typeface="Arial" panose="020B0604020202020204" pitchFamily="34" charset="0"/>
              <a:buChar char="•"/>
            </a:pPr>
            <a:r>
              <a:rPr lang="fr-FR" dirty="0">
                <a:solidFill>
                  <a:schemeClr val="bg1"/>
                </a:solidFill>
              </a:rPr>
              <a:t>milieux de soins de santé qui ne constituent pas des établissements de soins de santé</a:t>
            </a:r>
          </a:p>
        </p:txBody>
      </p:sp>
      <p:pic>
        <p:nvPicPr>
          <p:cNvPr id="11" name="Picture 10"/>
          <p:cNvPicPr>
            <a:picLocks noGrp="1" noSelect="1" noRot="1" noMove="1" noResize="1" noEditPoints="1" noAdjustHandles="1" noChangeArrowheads="1" noChangeShapeType="1"/>
          </p:cNvPicPr>
          <p:nvPr>
            <p:custDataLst>
              <p:tags r:id="rId2"/>
            </p:custDataLst>
          </p:nvPr>
        </p:nvPicPr>
        <p:blipFill rotWithShape="1">
          <a:blip r:embed="rId9">
            <a:extLst>
              <a:ext uri="{28A0092B-C50C-407E-A947-70E740481C1C}">
                <a14:useLocalDpi xmlns:a14="http://schemas.microsoft.com/office/drawing/2010/main" val="0"/>
              </a:ext>
            </a:extLst>
          </a:blip>
          <a:srcRect l="2241" r="29338"/>
          <a:stretch/>
        </p:blipFill>
        <p:spPr>
          <a:xfrm>
            <a:off x="5121709" y="1270500"/>
            <a:ext cx="2855494" cy="2783667"/>
          </a:xfrm>
          <a:prstGeom prst="ellipse">
            <a:avLst/>
          </a:prstGeom>
          <a:ln w="38100">
            <a:solidFill>
              <a:schemeClr val="bg1"/>
            </a:solidFill>
          </a:ln>
        </p:spPr>
      </p:pic>
      <p:pic>
        <p:nvPicPr>
          <p:cNvPr id="6" name="Picture 5"/>
          <p:cNvPicPr>
            <a:picLocks noGrp="1" noSelect="1" noRot="1" noMove="1" noResize="1" noEditPoints="1" noAdjustHandles="1" noChangeArrowheads="1" noChangeShapeType="1"/>
          </p:cNvPicPr>
          <p:nvPr>
            <p:custDataLst>
              <p:tags r:id="rId3"/>
            </p:custDataLst>
          </p:nvPr>
        </p:nvPicPr>
        <p:blipFill rotWithShape="1">
          <a:blip r:embed="rId10">
            <a:extLst>
              <a:ext uri="{28A0092B-C50C-407E-A947-70E740481C1C}">
                <a14:useLocalDpi xmlns:a14="http://schemas.microsoft.com/office/drawing/2010/main" val="0"/>
              </a:ext>
            </a:extLst>
          </a:blip>
          <a:srcRect r="32463"/>
          <a:stretch/>
        </p:blipFill>
        <p:spPr>
          <a:xfrm>
            <a:off x="6165364" y="3429000"/>
            <a:ext cx="2831461" cy="2796370"/>
          </a:xfrm>
          <a:prstGeom prst="ellipse">
            <a:avLst/>
          </a:prstGeom>
          <a:ln w="38100">
            <a:solidFill>
              <a:schemeClr val="bg1"/>
            </a:solidFill>
          </a:ln>
        </p:spPr>
      </p:pic>
    </p:spTree>
    <p:extLst>
      <p:ext uri="{BB962C8B-B14F-4D97-AF65-F5344CB8AC3E}">
        <p14:creationId xmlns:p14="http://schemas.microsoft.com/office/powerpoint/2010/main" val="14876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49" y="0"/>
            <a:ext cx="9152497" cy="6754518"/>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0" y="1274711"/>
            <a:ext cx="4932040" cy="1866257"/>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9512" y="1404789"/>
            <a:ext cx="4680520" cy="1477328"/>
          </a:xfrm>
          <a:prstGeom prst="rect">
            <a:avLst/>
          </a:prstGeom>
        </p:spPr>
        <p:txBody>
          <a:bodyPr wrap="square">
            <a:spAutoFit/>
          </a:bodyPr>
          <a:lstStyle/>
          <a:p>
            <a:r>
              <a:rPr lang="fr-FR" dirty="0">
                <a:solidFill>
                  <a:schemeClr val="bg1"/>
                </a:solidFill>
              </a:rPr>
              <a:t>Le contrôle de l’environnement inclut </a:t>
            </a:r>
            <a:r>
              <a:rPr lang="fr-FR" dirty="0" smtClean="0">
                <a:solidFill>
                  <a:schemeClr val="bg1"/>
                </a:solidFill>
              </a:rPr>
              <a:t>:</a:t>
            </a:r>
            <a:endParaRPr lang="en-US" dirty="0">
              <a:solidFill>
                <a:schemeClr val="bg1"/>
              </a:solidFill>
            </a:endParaRPr>
          </a:p>
          <a:p>
            <a:pPr marL="285750" indent="-285750">
              <a:buFont typeface="Arial" panose="020B0604020202020204" pitchFamily="34" charset="0"/>
              <a:buChar char="•"/>
            </a:pPr>
            <a:r>
              <a:rPr lang="fr-FR" dirty="0">
                <a:solidFill>
                  <a:schemeClr val="bg1"/>
                </a:solidFill>
              </a:rPr>
              <a:t>des mesures intégrées à la structure du milieu de soins de santé (méthode préférée)</a:t>
            </a:r>
          </a:p>
          <a:p>
            <a:pPr marL="285750" indent="-285750">
              <a:buFont typeface="Arial" panose="020B0604020202020204" pitchFamily="34" charset="0"/>
              <a:buChar char="•"/>
            </a:pPr>
            <a:r>
              <a:rPr lang="fr-FR" dirty="0">
                <a:solidFill>
                  <a:schemeClr val="bg1"/>
                </a:solidFill>
              </a:rPr>
              <a:t>des mesures que doivent mettre en place et respecter les fournisseurs de soins de santé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6084168" cy="736508"/>
          </a:xfrm>
          <a:prstGeom prst="rect">
            <a:avLst/>
          </a:prstGeom>
        </p:spPr>
      </p:pic>
      <p:sp>
        <p:nvSpPr>
          <p:cNvPr id="13" name="TextBox 12"/>
          <p:cNvSpPr txBox="1"/>
          <p:nvPr/>
        </p:nvSpPr>
        <p:spPr>
          <a:xfrm>
            <a:off x="0" y="488388"/>
            <a:ext cx="5839740" cy="338554"/>
          </a:xfrm>
          <a:prstGeom prst="rect">
            <a:avLst/>
          </a:prstGeom>
          <a:noFill/>
        </p:spPr>
        <p:txBody>
          <a:bodyPr wrap="none" rtlCol="0">
            <a:spAutoFit/>
          </a:bodyPr>
          <a:lstStyle/>
          <a:p>
            <a:r>
              <a:rPr lang="fr-FR" sz="1600" dirty="0">
                <a:solidFill>
                  <a:schemeClr val="bg1"/>
                </a:solidFill>
              </a:rPr>
              <a:t>CONTRÔLE DE L’ENVIRONNEMENT ET MILIEUX DE SOINS DE SANTÉ</a:t>
            </a:r>
            <a:endParaRPr lang="en-US" sz="1600" dirty="0">
              <a:solidFill>
                <a:schemeClr val="bg1"/>
              </a:solidFill>
              <a:latin typeface="+mj-lt"/>
            </a:endParaRPr>
          </a:p>
        </p:txBody>
      </p:sp>
    </p:spTree>
    <p:extLst>
      <p:ext uri="{BB962C8B-B14F-4D97-AF65-F5344CB8AC3E}">
        <p14:creationId xmlns:p14="http://schemas.microsoft.com/office/powerpoint/2010/main" val="250212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606" y="0"/>
            <a:ext cx="9156854" cy="6886770"/>
          </a:xfrm>
          <a:prstGeom prst="rect">
            <a:avLst/>
          </a:prstGeom>
        </p:spPr>
      </p:pic>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p:nvPr/>
        </p:nvSpPr>
        <p:spPr>
          <a:xfrm>
            <a:off x="-4249" y="1274711"/>
            <a:ext cx="9152497" cy="445854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9512" y="1404789"/>
            <a:ext cx="7560840" cy="369332"/>
          </a:xfrm>
          <a:prstGeom prst="rect">
            <a:avLst/>
          </a:prstGeom>
        </p:spPr>
        <p:txBody>
          <a:bodyPr wrap="square">
            <a:spAutoFit/>
          </a:bodyPr>
          <a:lstStyle/>
          <a:p>
            <a:r>
              <a:rPr lang="fr-FR" dirty="0">
                <a:solidFill>
                  <a:schemeClr val="bg1"/>
                </a:solidFill>
              </a:rPr>
              <a:t>Les mesures intégrées à la structure comprennent ce qui suit :</a:t>
            </a:r>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85388" y="2132857"/>
            <a:ext cx="8573134" cy="2777214"/>
          </a:xfrm>
          <a:prstGeom prst="rect">
            <a:avLst/>
          </a:prstGeom>
        </p:spPr>
      </p:pic>
      <p:sp>
        <p:nvSpPr>
          <p:cNvPr id="6" name="Rectangle 5"/>
          <p:cNvSpPr/>
          <p:nvPr/>
        </p:nvSpPr>
        <p:spPr>
          <a:xfrm>
            <a:off x="298127" y="4941168"/>
            <a:ext cx="3600400" cy="646331"/>
          </a:xfrm>
          <a:prstGeom prst="rect">
            <a:avLst/>
          </a:prstGeom>
        </p:spPr>
        <p:txBody>
          <a:bodyPr wrap="square">
            <a:spAutoFit/>
          </a:bodyPr>
          <a:lstStyle/>
          <a:p>
            <a:pPr marL="285750" indent="-285750">
              <a:buFont typeface="Arial" panose="020B0604020202020204" pitchFamily="34" charset="0"/>
              <a:buChar char="•"/>
            </a:pPr>
            <a:r>
              <a:rPr lang="en-US" dirty="0" err="1">
                <a:solidFill>
                  <a:schemeClr val="bg1"/>
                </a:solidFill>
              </a:rPr>
              <a:t>hébergement</a:t>
            </a:r>
            <a:r>
              <a:rPr lang="en-US" dirty="0">
                <a:solidFill>
                  <a:schemeClr val="bg1"/>
                </a:solidFill>
              </a:rPr>
              <a:t> pour les clients/patients/</a:t>
            </a:r>
            <a:r>
              <a:rPr lang="en-US" dirty="0" err="1">
                <a:solidFill>
                  <a:schemeClr val="bg1"/>
                </a:solidFill>
              </a:rPr>
              <a:t>résidents</a:t>
            </a:r>
            <a:endParaRPr lang="en-US" dirty="0">
              <a:solidFill>
                <a:schemeClr val="bg1"/>
              </a:solidFill>
            </a:endParaRPr>
          </a:p>
        </p:txBody>
      </p:sp>
      <p:sp>
        <p:nvSpPr>
          <p:cNvPr id="11" name="Rectangle 10"/>
          <p:cNvSpPr/>
          <p:nvPr/>
        </p:nvSpPr>
        <p:spPr>
          <a:xfrm>
            <a:off x="4708988" y="4910071"/>
            <a:ext cx="2352824" cy="369332"/>
          </a:xfrm>
          <a:prstGeom prst="rect">
            <a:avLst/>
          </a:prstGeom>
        </p:spPr>
        <p:txBody>
          <a:bodyPr wrap="none">
            <a:spAutoFit/>
          </a:bodyPr>
          <a:lstStyle/>
          <a:p>
            <a:pPr marL="285750" indent="-285750">
              <a:buFont typeface="Arial" panose="020B0604020202020204" pitchFamily="34" charset="0"/>
              <a:buChar char="•"/>
            </a:pPr>
            <a:r>
              <a:rPr lang="en-US" u="sng" dirty="0" err="1">
                <a:solidFill>
                  <a:schemeClr val="bg1"/>
                </a:solidFill>
              </a:rPr>
              <a:t>mesures</a:t>
            </a:r>
            <a:r>
              <a:rPr lang="en-US" u="sng" dirty="0">
                <a:solidFill>
                  <a:schemeClr val="bg1"/>
                </a:solidFill>
              </a:rPr>
              <a:t> techniques</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
            <a:ext cx="6084168" cy="736508"/>
          </a:xfrm>
          <a:prstGeom prst="rect">
            <a:avLst/>
          </a:prstGeom>
        </p:spPr>
      </p:pic>
      <p:sp>
        <p:nvSpPr>
          <p:cNvPr id="15" name="TextBox 14"/>
          <p:cNvSpPr txBox="1"/>
          <p:nvPr/>
        </p:nvSpPr>
        <p:spPr>
          <a:xfrm>
            <a:off x="0" y="488388"/>
            <a:ext cx="5839740" cy="338554"/>
          </a:xfrm>
          <a:prstGeom prst="rect">
            <a:avLst/>
          </a:prstGeom>
          <a:noFill/>
        </p:spPr>
        <p:txBody>
          <a:bodyPr wrap="none" rtlCol="0">
            <a:spAutoFit/>
          </a:bodyPr>
          <a:lstStyle/>
          <a:p>
            <a:r>
              <a:rPr lang="fr-FR" sz="1600" dirty="0">
                <a:solidFill>
                  <a:schemeClr val="bg1"/>
                </a:solidFill>
              </a:rPr>
              <a:t>CONTRÔLE DE L’ENVIRONNEMENT ET MILIEUX DE SOINS DE SANTÉ</a:t>
            </a:r>
            <a:endParaRPr lang="en-US" sz="1600" dirty="0">
              <a:solidFill>
                <a:schemeClr val="bg1"/>
              </a:solidFill>
              <a:latin typeface="+mj-lt"/>
            </a:endParaRPr>
          </a:p>
        </p:txBody>
      </p:sp>
    </p:spTree>
    <p:extLst>
      <p:ext uri="{BB962C8B-B14F-4D97-AF65-F5344CB8AC3E}">
        <p14:creationId xmlns:p14="http://schemas.microsoft.com/office/powerpoint/2010/main" val="13102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7" name="Picture 6"/>
          <p:cNvPicPr>
            <a:picLocks noGrp="1" noSelect="1" noRot="1" noMove="1" noResize="1" noEditPoints="1" noAdjustHandles="1" noChangeArrowheads="1" noChangeShapeType="1"/>
          </p:cNvPicPr>
          <p:nvPr>
            <p:custDataLst>
              <p:tags r:id="rId1"/>
            </p:custDataLst>
          </p:nvPr>
        </p:nvPicPr>
        <p:blipFill rotWithShape="1">
          <a:blip r:embed="rId7">
            <a:extLst>
              <a:ext uri="{28A0092B-C50C-407E-A947-70E740481C1C}">
                <a14:useLocalDpi xmlns:a14="http://schemas.microsoft.com/office/drawing/2010/main" val="0"/>
              </a:ext>
            </a:extLst>
          </a:blip>
          <a:srcRect r="11026"/>
          <a:stretch/>
        </p:blipFill>
        <p:spPr>
          <a:xfrm>
            <a:off x="1" y="0"/>
            <a:ext cx="9148248" cy="6858000"/>
          </a:xfrm>
          <a:prstGeom prst="rect">
            <a:avLst/>
          </a:prstGeom>
        </p:spPr>
      </p:pic>
      <p:sp>
        <p:nvSpPr>
          <p:cNvPr id="9" name="Rectangle 8"/>
          <p:cNvSpPr/>
          <p:nvPr/>
        </p:nvSpPr>
        <p:spPr>
          <a:xfrm>
            <a:off x="-4249" y="6525344"/>
            <a:ext cx="9152497" cy="332656"/>
          </a:xfrm>
          <a:prstGeom prst="rect">
            <a:avLst/>
          </a:prstGeom>
          <a:solidFill>
            <a:srgbClr val="739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9AB3"/>
              </a:solidFill>
            </a:endParaRPr>
          </a:p>
        </p:txBody>
      </p:sp>
      <p:sp>
        <p:nvSpPr>
          <p:cNvPr id="10" name="Rectangle 9"/>
          <p:cNvSpPr>
            <a:spLocks noGrp="1" noSelect="1" noRot="1" noMove="1" noResize="1" noEditPoints="1" noAdjustHandles="1" noChangeArrowheads="1" noChangeShapeType="1" noTextEdit="1"/>
          </p:cNvSpPr>
          <p:nvPr>
            <p:custDataLst>
              <p:tags r:id="rId2"/>
            </p:custDataLst>
          </p:nvPr>
        </p:nvSpPr>
        <p:spPr>
          <a:xfrm>
            <a:off x="-4249" y="0"/>
            <a:ext cx="9152497" cy="6525343"/>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4800"/>
            <a:ext cx="3563888" cy="736508"/>
          </a:xfrm>
          <a:prstGeom prst="rect">
            <a:avLst/>
          </a:prstGeom>
        </p:spPr>
      </p:pic>
      <p:sp>
        <p:nvSpPr>
          <p:cNvPr id="12" name="TextBox 11"/>
          <p:cNvSpPr txBox="1"/>
          <p:nvPr/>
        </p:nvSpPr>
        <p:spPr>
          <a:xfrm>
            <a:off x="0" y="488388"/>
            <a:ext cx="2822376" cy="338554"/>
          </a:xfrm>
          <a:prstGeom prst="rect">
            <a:avLst/>
          </a:prstGeom>
          <a:noFill/>
        </p:spPr>
        <p:txBody>
          <a:bodyPr wrap="none" rtlCol="0">
            <a:spAutoFit/>
          </a:bodyPr>
          <a:lstStyle/>
          <a:p>
            <a:r>
              <a:rPr lang="en-CA" sz="1600" dirty="0">
                <a:solidFill>
                  <a:schemeClr val="bg1"/>
                </a:solidFill>
              </a:rPr>
              <a:t>PLACEMENT ET HÉBERGEMENT</a:t>
            </a:r>
            <a:endParaRPr lang="en-US" sz="1600" dirty="0">
              <a:solidFill>
                <a:schemeClr val="bg1"/>
              </a:solidFill>
              <a:latin typeface="+mj-lt"/>
            </a:endParaRPr>
          </a:p>
        </p:txBody>
      </p:sp>
      <p:sp>
        <p:nvSpPr>
          <p:cNvPr id="5" name="Rectangle 4"/>
          <p:cNvSpPr/>
          <p:nvPr/>
        </p:nvSpPr>
        <p:spPr>
          <a:xfrm>
            <a:off x="179512" y="1268760"/>
            <a:ext cx="8712968" cy="646331"/>
          </a:xfrm>
          <a:prstGeom prst="rect">
            <a:avLst/>
          </a:prstGeom>
        </p:spPr>
        <p:txBody>
          <a:bodyPr wrap="square">
            <a:spAutoFit/>
          </a:bodyPr>
          <a:lstStyle/>
          <a:p>
            <a:r>
              <a:rPr lang="fr-FR" dirty="0">
                <a:solidFill>
                  <a:schemeClr val="bg1"/>
                </a:solidFill>
              </a:rPr>
              <a:t>Le placement approprié des clients, patients ou résidents est nécessaire pour aider à prévenir la transmission d’agents infectieux par ces différents modes de transmission. </a:t>
            </a:r>
          </a:p>
        </p:txBody>
      </p:sp>
      <p:sp>
        <p:nvSpPr>
          <p:cNvPr id="6" name="Rectangle 5"/>
          <p:cNvSpPr/>
          <p:nvPr/>
        </p:nvSpPr>
        <p:spPr>
          <a:xfrm>
            <a:off x="661397" y="5377243"/>
            <a:ext cx="3600400" cy="923330"/>
          </a:xfrm>
          <a:prstGeom prst="rect">
            <a:avLst/>
          </a:prstGeom>
        </p:spPr>
        <p:txBody>
          <a:bodyPr wrap="square">
            <a:spAutoFit/>
          </a:bodyPr>
          <a:lstStyle/>
          <a:p>
            <a:pPr algn="ctr"/>
            <a:r>
              <a:rPr lang="fr-FR" dirty="0">
                <a:solidFill>
                  <a:schemeClr val="bg1"/>
                </a:solidFill>
              </a:rPr>
              <a:t>les facteurs de risque de contamination d’autres clients/patients/résidents</a:t>
            </a:r>
          </a:p>
        </p:txBody>
      </p:sp>
      <p:sp>
        <p:nvSpPr>
          <p:cNvPr id="11" name="Rectangle 10"/>
          <p:cNvSpPr/>
          <p:nvPr/>
        </p:nvSpPr>
        <p:spPr>
          <a:xfrm>
            <a:off x="5137339" y="5377243"/>
            <a:ext cx="2946246" cy="646331"/>
          </a:xfrm>
          <a:prstGeom prst="rect">
            <a:avLst/>
          </a:prstGeom>
        </p:spPr>
        <p:txBody>
          <a:bodyPr wrap="square">
            <a:spAutoFit/>
          </a:bodyPr>
          <a:lstStyle/>
          <a:p>
            <a:pPr algn="ctr"/>
            <a:r>
              <a:rPr lang="fr-FR" dirty="0">
                <a:solidFill>
                  <a:schemeClr val="bg1"/>
                </a:solidFill>
              </a:rPr>
              <a:t>la disponibilité des chambres individuelles</a:t>
            </a:r>
          </a:p>
        </p:txBody>
      </p:sp>
      <p:pic>
        <p:nvPicPr>
          <p:cNvPr id="13" name="Picture 12"/>
          <p:cNvPicPr>
            <a:picLocks noGrp="1" noSelect="1" noRot="1" noMove="1" noResize="1" noEditPoints="1" noAdjustHandles="1" noChangeArrowheads="1" noChangeShapeType="1"/>
          </p:cNvPicPr>
          <p:nvPr>
            <p:custDataLst>
              <p:tags r:id="rId3"/>
            </p:custDataLst>
          </p:nvPr>
        </p:nvPicPr>
        <p:blipFill rotWithShape="1">
          <a:blip r:embed="rId9">
            <a:extLst>
              <a:ext uri="{28A0092B-C50C-407E-A947-70E740481C1C}">
                <a14:useLocalDpi xmlns:a14="http://schemas.microsoft.com/office/drawing/2010/main" val="0"/>
              </a:ext>
            </a:extLst>
          </a:blip>
          <a:srcRect r="31906"/>
          <a:stretch/>
        </p:blipFill>
        <p:spPr>
          <a:xfrm>
            <a:off x="978480" y="2348880"/>
            <a:ext cx="2966234" cy="2905508"/>
          </a:xfrm>
          <a:prstGeom prst="ellipse">
            <a:avLst/>
          </a:prstGeom>
        </p:spPr>
      </p:pic>
      <p:pic>
        <p:nvPicPr>
          <p:cNvPr id="15" name="Picture 14"/>
          <p:cNvPicPr>
            <a:picLocks noGrp="1" noSelect="1" noRot="1" noMove="1" noResize="1" noEditPoints="1" noAdjustHandles="1" noChangeArrowheads="1" noChangeShapeType="1"/>
          </p:cNvPicPr>
          <p:nvPr>
            <p:custDataLst>
              <p:tags r:id="rId4"/>
            </p:custDataLst>
          </p:nvPr>
        </p:nvPicPr>
        <p:blipFill rotWithShape="1">
          <a:blip r:embed="rId10">
            <a:extLst>
              <a:ext uri="{28A0092B-C50C-407E-A947-70E740481C1C}">
                <a14:useLocalDpi xmlns:a14="http://schemas.microsoft.com/office/drawing/2010/main" val="0"/>
              </a:ext>
            </a:extLst>
          </a:blip>
          <a:srcRect l="41389" t="9604" b="1829"/>
          <a:stretch/>
        </p:blipFill>
        <p:spPr>
          <a:xfrm>
            <a:off x="5226154" y="2348880"/>
            <a:ext cx="2857430" cy="2880000"/>
          </a:xfrm>
          <a:prstGeom prst="ellipse">
            <a:avLst/>
          </a:prstGeom>
        </p:spPr>
      </p:pic>
    </p:spTree>
    <p:extLst>
      <p:ext uri="{BB962C8B-B14F-4D97-AF65-F5344CB8AC3E}">
        <p14:creationId xmlns:p14="http://schemas.microsoft.com/office/powerpoint/2010/main" val="37260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9CF941EE2974DB4DA5AB72D1140A1" ma:contentTypeVersion="1" ma:contentTypeDescription="Crée un document." ma:contentTypeScope="" ma:versionID="0f922e09c671296cc19f29df3492bb7d">
  <xsd:schema xmlns:xsd="http://www.w3.org/2001/XMLSchema" xmlns:xs="http://www.w3.org/2001/XMLSchema" xmlns:p="http://schemas.microsoft.com/office/2006/metadata/properties" xmlns:ns1="http://schemas.microsoft.com/sharepoint/v3" targetNamespace="http://schemas.microsoft.com/office/2006/metadata/properties" ma:root="true" ma:fieldsID="e3c27bd0fcb797d0a61d91e17cfc962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9C913A7-5320-4C81-8420-198F2810ED96}"/>
</file>

<file path=customXml/itemProps2.xml><?xml version="1.0" encoding="utf-8"?>
<ds:datastoreItem xmlns:ds="http://schemas.openxmlformats.org/officeDocument/2006/customXml" ds:itemID="{42755B9F-F948-4301-8E01-E3599DA4C6CE}"/>
</file>

<file path=customXml/itemProps3.xml><?xml version="1.0" encoding="utf-8"?>
<ds:datastoreItem xmlns:ds="http://schemas.openxmlformats.org/officeDocument/2006/customXml" ds:itemID="{4998A0CD-3265-49DB-95C3-8B6089F8C4EF}"/>
</file>

<file path=docProps/app.xml><?xml version="1.0" encoding="utf-8"?>
<Properties xmlns="http://schemas.openxmlformats.org/officeDocument/2006/extended-properties" xmlns:vt="http://schemas.openxmlformats.org/officeDocument/2006/docPropsVTypes">
  <TotalTime>4461</TotalTime>
  <Words>5145</Words>
  <Application>Microsoft Office PowerPoint</Application>
  <PresentationFormat>On-screen Show (4:3)</PresentationFormat>
  <Paragraphs>394</Paragraphs>
  <Slides>44</Slides>
  <Notes>42</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Ontario Agency for Health Protection and Promotion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Plasterer</dc:creator>
  <cp:lastModifiedBy>Mary Plasterer</cp:lastModifiedBy>
  <cp:revision>92</cp:revision>
  <dcterms:created xsi:type="dcterms:W3CDTF">2014-10-07T20:35:19Z</dcterms:created>
  <dcterms:modified xsi:type="dcterms:W3CDTF">2014-10-28T16:02:43Z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0x0101006FF9CF941EE2974DB4DA5AB72D1140A1</vt:lpwstr>
  </property>
</Properties>
</file>