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19"/>
  </p:notesMasterIdLst>
  <p:sldIdLst>
    <p:sldId id="272" r:id="rId7"/>
    <p:sldId id="273" r:id="rId8"/>
    <p:sldId id="274" r:id="rId9"/>
    <p:sldId id="275" r:id="rId10"/>
    <p:sldId id="276" r:id="rId11"/>
    <p:sldId id="277" r:id="rId12"/>
    <p:sldId id="278" r:id="rId13"/>
    <p:sldId id="279" r:id="rId14"/>
    <p:sldId id="280" r:id="rId15"/>
    <p:sldId id="281" r:id="rId16"/>
    <p:sldId id="283" r:id="rId17"/>
    <p:sldId id="282" r:id="rId18"/>
  </p:sldIdLst>
  <p:sldSz cx="9144000" cy="6858000" type="screen4x3"/>
  <p:notesSz cx="6858000" cy="9236075"/>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1" name="DEBORAH DAVIS" initials="DL"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46" autoAdjust="0"/>
  </p:normalViewPr>
  <p:slideViewPr>
    <p:cSldViewPr>
      <p:cViewPr>
        <p:scale>
          <a:sx n="80" d="100"/>
          <a:sy n="80" d="100"/>
        </p:scale>
        <p:origin x="-1878" y="-72"/>
      </p:cViewPr>
      <p:guideLst>
        <p:guide orient="horz" pos="2160"/>
        <p:guide pos="2880"/>
      </p:guideLst>
    </p:cSldViewPr>
  </p:slideViewPr>
  <p:notesTextViewPr>
    <p:cViewPr>
      <p:scale>
        <a:sx n="1" d="1"/>
        <a:sy n="1" d="1"/>
      </p:scale>
      <p:origin x="0" y="0"/>
    </p:cViewPr>
  </p:notesTextViewPr>
  <p:sorterViewPr>
    <p:cViewPr>
      <p:scale>
        <a:sx n="100" d="100"/>
        <a:sy n="100" d="100"/>
      </p:scale>
      <p:origin x="0" y="16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23" Type="http://schemas.openxmlformats.org/officeDocument/2006/relationships/viewProps" Target="viewProps.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notesMaster" Target="notesMasters/notesMaster1.xml"/><Relationship Id="rId22" Type="http://schemas.openxmlformats.org/officeDocument/2006/relationships/presProps" Target="presProps.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0AB24EB3-1CE2-4800-9E11-7AEAEFFAD8DB}" type="datetimeFigureOut">
              <a:rPr lang="en-US" smtClean="0"/>
              <a:t>9/25/2015</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98758B5E-A95E-4569-BB56-2C933416D6D5}" type="slidenum">
              <a:rPr lang="en-US" smtClean="0"/>
              <a:t>‹#›</a:t>
            </a:fld>
            <a:endParaRPr lang="en-US"/>
          </a:p>
        </p:txBody>
      </p:sp>
    </p:spTree>
    <p:extLst>
      <p:ext uri="{BB962C8B-B14F-4D97-AF65-F5344CB8AC3E}">
        <p14:creationId xmlns:p14="http://schemas.microsoft.com/office/powerpoint/2010/main" val="318674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E544D-D11E-42C2-B93D-BC1DA3176FA4}" type="slidenum">
              <a:rPr lang="en-US" smtClean="0"/>
              <a:t>1</a:t>
            </a:fld>
            <a:endParaRPr lang="en-US"/>
          </a:p>
        </p:txBody>
      </p:sp>
    </p:spTree>
    <p:extLst>
      <p:ext uri="{BB962C8B-B14F-4D97-AF65-F5344CB8AC3E}">
        <p14:creationId xmlns:p14="http://schemas.microsoft.com/office/powerpoint/2010/main" val="355511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Post-occupancy evaluation looks at whether</a:t>
            </a:r>
            <a:r>
              <a:rPr lang="en-CA" baseline="0" dirty="0" smtClean="0"/>
              <a:t> the facility, as it was built, meets the current required specifications especially where design objectives deviated from the original functional program. </a:t>
            </a:r>
          </a:p>
          <a:p>
            <a:endParaRPr lang="en-CA" baseline="0" dirty="0" smtClean="0"/>
          </a:p>
          <a:p>
            <a:r>
              <a:rPr lang="en-CA" baseline="0" dirty="0" smtClean="0"/>
              <a:t>This evaluation identifies indicators that can be used and tracked to determine performance aspects of the built environment. For IPAC, this would include intensifying surveillance for HAIs and monitoring changes in patterns of healthcare-acquired airborne and waterborne infection rates. Determine baseline rates before starting the construction project or before occupancy.</a:t>
            </a:r>
            <a:endParaRPr lang="en-US" dirty="0"/>
          </a:p>
        </p:txBody>
      </p:sp>
      <p:sp>
        <p:nvSpPr>
          <p:cNvPr id="4" name="Slide Number Placeholder 3"/>
          <p:cNvSpPr>
            <a:spLocks noGrp="1"/>
          </p:cNvSpPr>
          <p:nvPr>
            <p:ph type="sldNum" sz="quarter" idx="10"/>
          </p:nvPr>
        </p:nvSpPr>
        <p:spPr/>
        <p:txBody>
          <a:bodyPr/>
          <a:lstStyle/>
          <a:p>
            <a:fld id="{7A4E544D-D11E-42C2-B93D-BC1DA3176FA4}" type="slidenum">
              <a:rPr lang="en-US" smtClean="0"/>
              <a:t>10</a:t>
            </a:fld>
            <a:endParaRPr lang="en-US"/>
          </a:p>
        </p:txBody>
      </p:sp>
    </p:spTree>
    <p:extLst>
      <p:ext uri="{BB962C8B-B14F-4D97-AF65-F5344CB8AC3E}">
        <p14:creationId xmlns:p14="http://schemas.microsoft.com/office/powerpoint/2010/main" val="103573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Commissioning is invaluable for assessing and ensuring items are completed prior to occupancy. </a:t>
            </a:r>
          </a:p>
          <a:p>
            <a:endParaRPr lang="en-CA" dirty="0" smtClean="0"/>
          </a:p>
          <a:p>
            <a:r>
              <a:rPr lang="en-CA" dirty="0" smtClean="0"/>
              <a:t>Thes</a:t>
            </a:r>
            <a:r>
              <a:rPr lang="en-CA" baseline="0" dirty="0" smtClean="0"/>
              <a:t>e checklists help the ICP understand the commissioning process for both new construction and renovation projects. It will also help facilitate and assess the operational readiness of a new facility or new space prior to occupancy.</a:t>
            </a:r>
          </a:p>
          <a:p>
            <a:endParaRPr lang="en-CA" dirty="0" smtClean="0"/>
          </a:p>
          <a:p>
            <a:r>
              <a:rPr lang="en-CA" dirty="0" smtClean="0"/>
              <a:t>The commissioning process is carried</a:t>
            </a:r>
            <a:r>
              <a:rPr lang="en-CA" baseline="0" dirty="0" smtClean="0"/>
              <a:t> out</a:t>
            </a:r>
            <a:r>
              <a:rPr lang="en-CA" dirty="0" smtClean="0"/>
              <a:t> as part of an operational project team and is not the sole responsibility of the IPAC</a:t>
            </a:r>
            <a:r>
              <a:rPr lang="en-CA" baseline="0" dirty="0" smtClean="0"/>
              <a:t> professional.</a:t>
            </a:r>
            <a:endParaRPr lang="en-CA" dirty="0" smtClean="0"/>
          </a:p>
          <a:p>
            <a:endParaRPr lang="en-CA" dirty="0" smtClean="0"/>
          </a:p>
          <a:p>
            <a:r>
              <a:rPr lang="en-CA" dirty="0" smtClean="0"/>
              <a:t>Core IC issues are contained</a:t>
            </a:r>
            <a:r>
              <a:rPr lang="en-CA" baseline="0" dirty="0" smtClean="0"/>
              <a:t> on the checklist. You can develop additional specific checklists for a walk-through just before occupancy. </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98758B5E-A95E-4569-BB56-2C933416D6D5}" type="slidenum">
              <a:rPr lang="en-US" smtClean="0"/>
              <a:t>11</a:t>
            </a:fld>
            <a:endParaRPr lang="en-US"/>
          </a:p>
        </p:txBody>
      </p:sp>
    </p:spTree>
    <p:extLst>
      <p:ext uri="{BB962C8B-B14F-4D97-AF65-F5344CB8AC3E}">
        <p14:creationId xmlns:p14="http://schemas.microsoft.com/office/powerpoint/2010/main" val="418219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E544D-D11E-42C2-B93D-BC1DA3176FA4}" type="slidenum">
              <a:rPr lang="en-US" smtClean="0"/>
              <a:t>12</a:t>
            </a:fld>
            <a:endParaRPr lang="en-US"/>
          </a:p>
        </p:txBody>
      </p:sp>
    </p:spTree>
    <p:extLst>
      <p:ext uri="{BB962C8B-B14F-4D97-AF65-F5344CB8AC3E}">
        <p14:creationId xmlns:p14="http://schemas.microsoft.com/office/powerpoint/2010/main" val="241129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This slide deck would be used to by the ICP to provided education to their organization, other ICPs, members of the affected area, or the constructor</a:t>
            </a:r>
            <a:endParaRPr lang="en-CA" dirty="0" smtClean="0"/>
          </a:p>
          <a:p>
            <a:endParaRPr lang="en-CA" dirty="0" smtClean="0"/>
          </a:p>
          <a:p>
            <a:r>
              <a:rPr lang="en-CA" dirty="0" smtClean="0"/>
              <a:t>The </a:t>
            </a:r>
            <a:r>
              <a:rPr lang="en-CA" dirty="0" smtClean="0"/>
              <a:t>objectives for this presentation include:</a:t>
            </a:r>
          </a:p>
          <a:p>
            <a:endParaRPr lang="en-CA" dirty="0" smtClean="0"/>
          </a:p>
          <a:p>
            <a:pPr marL="171450" indent="-171450">
              <a:buFont typeface="Arial" panose="020B0604020202020204" pitchFamily="34" charset="0"/>
              <a:buChar char="•"/>
            </a:pPr>
            <a:r>
              <a:rPr lang="en-CA" baseline="0" dirty="0" smtClean="0"/>
              <a:t>Describe what is commissioning</a:t>
            </a:r>
          </a:p>
          <a:p>
            <a:pPr marL="171450" indent="-171450">
              <a:buFont typeface="Arial" panose="020B0604020202020204" pitchFamily="34" charset="0"/>
              <a:buChar char="•"/>
            </a:pPr>
            <a:r>
              <a:rPr lang="en-CA" baseline="0" dirty="0" smtClean="0"/>
              <a:t>Identify core infection control commissioning </a:t>
            </a:r>
            <a:r>
              <a:rPr lang="en-CA" baseline="0" dirty="0" smtClean="0"/>
              <a:t>considerations </a:t>
            </a:r>
            <a:r>
              <a:rPr lang="en-CA" baseline="0" dirty="0" smtClean="0"/>
              <a:t>to look for during:</a:t>
            </a:r>
          </a:p>
          <a:p>
            <a:pPr marL="0" indent="0">
              <a:buFont typeface="Arial" panose="020B0604020202020204" pitchFamily="34" charset="0"/>
              <a:buNone/>
            </a:pPr>
            <a:r>
              <a:rPr lang="en-CA" baseline="0" dirty="0" smtClean="0"/>
              <a:t>     - pre-occupancy </a:t>
            </a:r>
          </a:p>
          <a:p>
            <a:pPr marL="0" indent="0">
              <a:buFont typeface="Arial" panose="020B0604020202020204" pitchFamily="34" charset="0"/>
              <a:buNone/>
            </a:pPr>
            <a:r>
              <a:rPr lang="en-CA" baseline="0" dirty="0" smtClean="0"/>
              <a:t>     - 2 weeks prior to moving into a new facility or space</a:t>
            </a:r>
          </a:p>
          <a:p>
            <a:pPr marL="0" indent="0">
              <a:buFont typeface="Arial" panose="020B0604020202020204" pitchFamily="34" charset="0"/>
              <a:buNone/>
            </a:pPr>
            <a:r>
              <a:rPr lang="en-CA" baseline="0" dirty="0" smtClean="0"/>
              <a:t>     - 1 week prior to moving into a new facility or space</a:t>
            </a:r>
          </a:p>
          <a:p>
            <a:pPr marL="171450" indent="-171450">
              <a:buFont typeface="Arial" panose="020B0604020202020204" pitchFamily="34" charset="0"/>
              <a:buChar char="•"/>
            </a:pPr>
            <a:r>
              <a:rPr lang="en-CA" baseline="0" dirty="0" smtClean="0"/>
              <a:t>Identify deficiencies </a:t>
            </a:r>
          </a:p>
          <a:p>
            <a:pPr marL="171450" indent="-171450">
              <a:buFont typeface="Arial" panose="020B0604020202020204" pitchFamily="34" charset="0"/>
              <a:buChar char="•"/>
            </a:pPr>
            <a:r>
              <a:rPr lang="en-CA" baseline="0" dirty="0" smtClean="0"/>
              <a:t>Identify post-occupancy IPAC concerns</a:t>
            </a:r>
          </a:p>
          <a:p>
            <a:pPr marL="0" indent="0">
              <a:buFont typeface="Arial" panose="020B0604020202020204" pitchFamily="34" charset="0"/>
              <a:buNone/>
            </a:pPr>
            <a:r>
              <a:rPr lang="en-CA" baseline="0" dirty="0" smtClean="0"/>
              <a:t>     </a:t>
            </a:r>
          </a:p>
        </p:txBody>
      </p:sp>
      <p:sp>
        <p:nvSpPr>
          <p:cNvPr id="4" name="Slide Number Placeholder 3"/>
          <p:cNvSpPr>
            <a:spLocks noGrp="1"/>
          </p:cNvSpPr>
          <p:nvPr>
            <p:ph type="sldNum" sz="quarter" idx="10"/>
          </p:nvPr>
        </p:nvSpPr>
        <p:spPr/>
        <p:txBody>
          <a:bodyPr/>
          <a:lstStyle/>
          <a:p>
            <a:fld id="{7A4E544D-D11E-42C2-B93D-BC1DA3176FA4}" type="slidenum">
              <a:rPr lang="en-US" smtClean="0"/>
              <a:t>2</a:t>
            </a:fld>
            <a:endParaRPr lang="en-US"/>
          </a:p>
        </p:txBody>
      </p:sp>
    </p:spTree>
    <p:extLst>
      <p:ext uri="{BB962C8B-B14F-4D97-AF65-F5344CB8AC3E}">
        <p14:creationId xmlns:p14="http://schemas.microsoft.com/office/powerpoint/2010/main" val="168207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Commissioning is a systematic verification,</a:t>
            </a:r>
            <a:r>
              <a:rPr lang="en-CA" baseline="0" dirty="0" smtClean="0"/>
              <a:t> documentation and training process. It is applied to all activities from the design of the facility to the performance testing of equipment and systems. Its purpose is to ensure that the operation of the facility aligns with the owner’s project requirements, and the basis of design in accordance with contract documents.</a:t>
            </a:r>
          </a:p>
          <a:p>
            <a:endParaRPr lang="en-CA" baseline="0" dirty="0" smtClean="0"/>
          </a:p>
          <a:p>
            <a:r>
              <a:rPr lang="en-CA" baseline="0" dirty="0" smtClean="0"/>
              <a:t>Commissioning begins at the pre-design (concept design) stage, through schematic design, design, construction and finally occupancy and  operations phases. It includes everything from commissioning of individual building components, to commissioning complete integrated building systems.</a:t>
            </a:r>
          </a:p>
          <a:p>
            <a:endParaRPr lang="en-CA" baseline="0" dirty="0" smtClean="0"/>
          </a:p>
          <a:p>
            <a:r>
              <a:rPr lang="en-CA" baseline="0" dirty="0" smtClean="0"/>
              <a:t>Commissioning is a vital part of design and construction. The process should be done throughout the life of a facility—not just at the start-up phase. An example of life-time commissioning includes monitoring the consumption of energy and water, and adjusting flow rates to meet energy targets. </a:t>
            </a:r>
          </a:p>
          <a:p>
            <a:endParaRPr lang="en-CA" baseline="0" dirty="0" smtClean="0"/>
          </a:p>
        </p:txBody>
      </p:sp>
      <p:sp>
        <p:nvSpPr>
          <p:cNvPr id="4" name="Slide Number Placeholder 3"/>
          <p:cNvSpPr>
            <a:spLocks noGrp="1"/>
          </p:cNvSpPr>
          <p:nvPr>
            <p:ph type="sldNum" sz="quarter" idx="10"/>
          </p:nvPr>
        </p:nvSpPr>
        <p:spPr/>
        <p:txBody>
          <a:bodyPr/>
          <a:lstStyle/>
          <a:p>
            <a:fld id="{7A4E544D-D11E-42C2-B93D-BC1DA3176FA4}" type="slidenum">
              <a:rPr lang="en-US" smtClean="0"/>
              <a:t>3</a:t>
            </a:fld>
            <a:endParaRPr lang="en-US"/>
          </a:p>
        </p:txBody>
      </p:sp>
    </p:spTree>
    <p:extLst>
      <p:ext uri="{BB962C8B-B14F-4D97-AF65-F5344CB8AC3E}">
        <p14:creationId xmlns:p14="http://schemas.microsoft.com/office/powerpoint/2010/main" val="273685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commissioning process is completed as part of an operational project team. It is never the sole responsibility of the ICP.</a:t>
            </a:r>
          </a:p>
          <a:p>
            <a:endParaRPr lang="en-CA" dirty="0" smtClean="0"/>
          </a:p>
          <a:p>
            <a:r>
              <a:rPr lang="en-CA" dirty="0" smtClean="0"/>
              <a:t>Commissioning checklists</a:t>
            </a:r>
            <a:r>
              <a:rPr lang="en-CA" baseline="0" dirty="0" smtClean="0"/>
              <a:t> are created and u</a:t>
            </a:r>
            <a:r>
              <a:rPr lang="en-CA" dirty="0" smtClean="0"/>
              <a:t>sed to assess and ensure items are completed and functioning properly before occupancy.</a:t>
            </a:r>
          </a:p>
          <a:p>
            <a:endParaRPr lang="en-CA" dirty="0" smtClean="0"/>
          </a:p>
          <a:p>
            <a:r>
              <a:rPr lang="en-CA" dirty="0" smtClean="0"/>
              <a:t>IPAC</a:t>
            </a:r>
            <a:r>
              <a:rPr lang="en-CA" baseline="0" dirty="0" smtClean="0"/>
              <a:t> looks at whether the building and its systems support </a:t>
            </a:r>
            <a:r>
              <a:rPr lang="en-CA" dirty="0" smtClean="0"/>
              <a:t>an environment that is safe for all building occupants in terms of the prevention of healthcare-acquired infections and the control of infectious disease.</a:t>
            </a:r>
          </a:p>
          <a:p>
            <a:endParaRPr lang="en-US" dirty="0"/>
          </a:p>
        </p:txBody>
      </p:sp>
      <p:sp>
        <p:nvSpPr>
          <p:cNvPr id="4" name="Slide Number Placeholder 3"/>
          <p:cNvSpPr>
            <a:spLocks noGrp="1"/>
          </p:cNvSpPr>
          <p:nvPr>
            <p:ph type="sldNum" sz="quarter" idx="10"/>
          </p:nvPr>
        </p:nvSpPr>
        <p:spPr/>
        <p:txBody>
          <a:bodyPr/>
          <a:lstStyle/>
          <a:p>
            <a:fld id="{7A4E544D-D11E-42C2-B93D-BC1DA3176FA4}" type="slidenum">
              <a:rPr lang="en-US" smtClean="0"/>
              <a:t>4</a:t>
            </a:fld>
            <a:endParaRPr lang="en-US"/>
          </a:p>
        </p:txBody>
      </p:sp>
    </p:spTree>
    <p:extLst>
      <p:ext uri="{BB962C8B-B14F-4D97-AF65-F5344CB8AC3E}">
        <p14:creationId xmlns:p14="http://schemas.microsoft.com/office/powerpoint/2010/main" val="148628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Checklists specific to the project should be developed for a walk-through just before occupancy. </a:t>
            </a:r>
          </a:p>
          <a:p>
            <a:endParaRPr lang="en-CA" dirty="0" smtClean="0"/>
          </a:p>
          <a:p>
            <a:r>
              <a:rPr lang="en-CA" dirty="0" smtClean="0"/>
              <a:t>This slide reviews only some of</a:t>
            </a:r>
            <a:r>
              <a:rPr lang="en-CA" baseline="0" dirty="0" smtClean="0"/>
              <a:t> the</a:t>
            </a:r>
            <a:r>
              <a:rPr lang="en-CA" dirty="0" smtClean="0"/>
              <a:t> core IC issues the ICP should verify pre-occupancy. A complete list is in the Infection</a:t>
            </a:r>
            <a:r>
              <a:rPr lang="en-CA" baseline="0" dirty="0" smtClean="0"/>
              <a:t> Control Commissioning Checklist.</a:t>
            </a:r>
          </a:p>
          <a:p>
            <a:endParaRPr lang="en-CA" dirty="0" smtClean="0"/>
          </a:p>
          <a:p>
            <a:pPr marL="171450" indent="-171450">
              <a:buFont typeface="Arial" panose="020B0604020202020204" pitchFamily="34" charset="0"/>
              <a:buChar char="•"/>
            </a:pPr>
            <a:r>
              <a:rPr lang="en-CA" dirty="0" smtClean="0"/>
              <a:t>Manual wrist blades are installed on designated sinks that are not controlled by electric eye-control mechanisms.</a:t>
            </a:r>
          </a:p>
          <a:p>
            <a:pPr marL="171450" indent="-171450">
              <a:buFont typeface="Arial" panose="020B0604020202020204" pitchFamily="34" charset="0"/>
              <a:buChar char="•"/>
            </a:pPr>
            <a:r>
              <a:rPr lang="en-CA" dirty="0" smtClean="0"/>
              <a:t>All faucets have been opened simultaneously to test the effectiveness of</a:t>
            </a:r>
            <a:r>
              <a:rPr lang="en-CA" baseline="0" dirty="0" smtClean="0"/>
              <a:t> the </a:t>
            </a:r>
            <a:r>
              <a:rPr lang="en-CA" dirty="0" smtClean="0"/>
              <a:t>drain.</a:t>
            </a:r>
          </a:p>
          <a:p>
            <a:pPr marL="171450" indent="-171450">
              <a:buFont typeface="Arial" panose="020B0604020202020204" pitchFamily="34" charset="0"/>
              <a:buChar char="•"/>
            </a:pPr>
            <a:r>
              <a:rPr lang="en-CA" dirty="0" smtClean="0"/>
              <a:t>Floor drains are present and functioning. </a:t>
            </a:r>
          </a:p>
          <a:p>
            <a:pPr marL="171450" indent="-171450">
              <a:buFont typeface="Arial" panose="020B0604020202020204" pitchFamily="34" charset="0"/>
              <a:buChar char="•"/>
            </a:pPr>
            <a:r>
              <a:rPr lang="en-CA" dirty="0" smtClean="0"/>
              <a:t>Traps  in floor drains are full of water to prevent backflow of sewer gases and traps have water seals to prevent sewer gases from entering rooms (where applicable).</a:t>
            </a:r>
          </a:p>
          <a:p>
            <a:pPr marL="171450" indent="-171450">
              <a:buFont typeface="Arial" panose="020B0604020202020204" pitchFamily="34" charset="0"/>
              <a:buChar char="•"/>
            </a:pPr>
            <a:r>
              <a:rPr lang="en-CA" dirty="0" smtClean="0"/>
              <a:t>Sinks have been checked to ensure they are properly located and functioning.</a:t>
            </a:r>
          </a:p>
          <a:p>
            <a:pPr marL="171450" indent="-171450">
              <a:buFont typeface="Arial" panose="020B0604020202020204" pitchFamily="34" charset="0"/>
              <a:buChar char="•"/>
            </a:pPr>
            <a:r>
              <a:rPr lang="en-CA" baseline="0" dirty="0" smtClean="0"/>
              <a:t>Surfaces in procedure/service areas are appropriate for use. For example, they are smooth, non-porous, and water resistant.</a:t>
            </a:r>
          </a:p>
          <a:p>
            <a:pPr marL="171450" indent="-171450">
              <a:buFont typeface="Arial" panose="020B0604020202020204" pitchFamily="34" charset="0"/>
              <a:buChar char="•"/>
            </a:pPr>
            <a:r>
              <a:rPr lang="en-CA" baseline="0" dirty="0" smtClean="0"/>
              <a:t>Verify with the contractor that air balancing adheres to specifications. This is to ensure there is not too many air changes per hour  per hour in some areas and not enough in other areas.</a:t>
            </a:r>
          </a:p>
          <a:p>
            <a:pPr marL="171450" indent="-171450">
              <a:buFont typeface="Arial" panose="020B0604020202020204" pitchFamily="34" charset="0"/>
              <a:buChar char="•"/>
            </a:pPr>
            <a:endParaRPr lang="en-CA" baseline="0" dirty="0" smtClean="0"/>
          </a:p>
          <a:p>
            <a:pPr marL="0" indent="0">
              <a:buFont typeface="Arial" panose="020B0604020202020204" pitchFamily="34" charset="0"/>
              <a:buNone/>
            </a:pPr>
            <a:r>
              <a:rPr lang="en-CA" baseline="0" dirty="0" smtClean="0"/>
              <a:t>There are other items that need to be reviewed during pre-occupancy, but we included only a few key items here.</a:t>
            </a:r>
            <a:endParaRPr lang="en-US" dirty="0"/>
          </a:p>
        </p:txBody>
      </p:sp>
      <p:sp>
        <p:nvSpPr>
          <p:cNvPr id="4" name="Slide Number Placeholder 3"/>
          <p:cNvSpPr>
            <a:spLocks noGrp="1"/>
          </p:cNvSpPr>
          <p:nvPr>
            <p:ph type="sldNum" sz="quarter" idx="10"/>
          </p:nvPr>
        </p:nvSpPr>
        <p:spPr/>
        <p:txBody>
          <a:bodyPr/>
          <a:lstStyle/>
          <a:p>
            <a:fld id="{7A4E544D-D11E-42C2-B93D-BC1DA3176FA4}" type="slidenum">
              <a:rPr lang="en-US" smtClean="0"/>
              <a:t>5</a:t>
            </a:fld>
            <a:endParaRPr lang="en-US"/>
          </a:p>
        </p:txBody>
      </p:sp>
    </p:spTree>
    <p:extLst>
      <p:ext uri="{BB962C8B-B14F-4D97-AF65-F5344CB8AC3E}">
        <p14:creationId xmlns:p14="http://schemas.microsoft.com/office/powerpoint/2010/main" val="310979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following steps are usually taken two weeks before moving into the new facility or area:</a:t>
            </a:r>
          </a:p>
          <a:p>
            <a:endParaRPr lang="en-CA" dirty="0" smtClean="0"/>
          </a:p>
          <a:p>
            <a:pPr marL="171450" indent="-171450">
              <a:buFont typeface="Arial" panose="020B0604020202020204" pitchFamily="34" charset="0"/>
              <a:buChar char="•"/>
            </a:pPr>
            <a:r>
              <a:rPr lang="en-CA" dirty="0" smtClean="0"/>
              <a:t>Check and verify the steam and gas sterilizers in the reprocessing</a:t>
            </a:r>
            <a:r>
              <a:rPr lang="en-CA" baseline="0" dirty="0" smtClean="0"/>
              <a:t> areas are operating appropriately. Do this by using</a:t>
            </a:r>
            <a:r>
              <a:rPr lang="en-CA" dirty="0" smtClean="0"/>
              <a:t> processing packs to ensure correct parameters</a:t>
            </a:r>
            <a:r>
              <a:rPr lang="en-CA" baseline="0" dirty="0" smtClean="0"/>
              <a:t> are being met. This is done with the program manager and/or the maintenance/facility staff.</a:t>
            </a:r>
            <a:endParaRPr lang="en-CA" dirty="0" smtClean="0"/>
          </a:p>
          <a:p>
            <a:pPr marL="171450" indent="-171450">
              <a:buFont typeface="Arial" panose="020B0604020202020204" pitchFamily="34" charset="0"/>
              <a:buChar char="•"/>
            </a:pPr>
            <a:r>
              <a:rPr lang="en-CA" dirty="0" smtClean="0"/>
              <a:t>Verify correct water temperatures have been set</a:t>
            </a:r>
            <a:r>
              <a:rPr lang="en-CA" baseline="0" dirty="0" smtClean="0"/>
              <a:t> (if applicable). Hot water temperatures at patient fixtures are adjusted between 105 degrees to 120 degrees Fahrenheit.</a:t>
            </a:r>
            <a:endParaRPr lang="en-CA" dirty="0" smtClean="0"/>
          </a:p>
          <a:p>
            <a:pPr marL="171450" indent="-171450">
              <a:buFont typeface="Arial" panose="020B0604020202020204" pitchFamily="34" charset="0"/>
              <a:buChar char="•"/>
            </a:pPr>
            <a:r>
              <a:rPr lang="en-CA" dirty="0" smtClean="0"/>
              <a:t>Determine systems for transporting patients and</a:t>
            </a:r>
            <a:r>
              <a:rPr lang="en-CA" baseline="0" dirty="0" smtClean="0"/>
              <a:t> clean/soiled equipment and supplies. Ensure patient movement is designed to cause minimal patient-to-patient and patient-to-visitor exposures. Also ensure that clean and sterile supplies and equipment are transported and stored to prevent cross-contamination.</a:t>
            </a:r>
            <a:endParaRPr lang="en-CA" dirty="0" smtClean="0"/>
          </a:p>
          <a:p>
            <a:pPr marL="171450" indent="-171450">
              <a:buFont typeface="Arial" panose="020B0604020202020204" pitchFamily="34" charset="0"/>
              <a:buChar char="•"/>
            </a:pPr>
            <a:r>
              <a:rPr lang="en-CA" dirty="0" smtClean="0"/>
              <a:t>Walk through the of facility with the local health department representative and facility management personnel to ensure compliance with local and municipal codes.</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7A4E544D-D11E-42C2-B93D-BC1DA3176FA4}" type="slidenum">
              <a:rPr lang="en-US" smtClean="0"/>
              <a:t>6</a:t>
            </a:fld>
            <a:endParaRPr lang="en-US"/>
          </a:p>
        </p:txBody>
      </p:sp>
    </p:spTree>
    <p:extLst>
      <p:ext uri="{BB962C8B-B14F-4D97-AF65-F5344CB8AC3E}">
        <p14:creationId xmlns:p14="http://schemas.microsoft.com/office/powerpoint/2010/main" val="202886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i="0" kern="1200" dirty="0" smtClean="0">
                <a:solidFill>
                  <a:schemeClr val="tx1"/>
                </a:solidFill>
                <a:effectLst/>
                <a:latin typeface="+mn-lt"/>
                <a:ea typeface="+mn-ea"/>
                <a:cs typeface="+mn-cs"/>
              </a:rPr>
              <a:t>Take the following steps one week before moving into the new facility or new space:</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i="0" kern="1200" dirty="0" smtClean="0">
                <a:solidFill>
                  <a:schemeClr val="tx1"/>
                </a:solidFill>
                <a:effectLst/>
                <a:latin typeface="+mn-lt"/>
                <a:ea typeface="+mn-ea"/>
                <a:cs typeface="+mn-cs"/>
              </a:rPr>
              <a:t>Evaluate the heating</a:t>
            </a:r>
            <a:r>
              <a:rPr lang="en-CA" sz="1200" i="0" kern="1200" baseline="0" dirty="0" smtClean="0">
                <a:solidFill>
                  <a:schemeClr val="tx1"/>
                </a:solidFill>
                <a:effectLst/>
                <a:latin typeface="+mn-lt"/>
                <a:ea typeface="+mn-ea"/>
                <a:cs typeface="+mn-cs"/>
              </a:rPr>
              <a:t>, ventilation, and air conditioning (</a:t>
            </a:r>
            <a:r>
              <a:rPr lang="en-CA" sz="1200" i="0" kern="1200" dirty="0" smtClean="0">
                <a:solidFill>
                  <a:schemeClr val="tx1"/>
                </a:solidFill>
                <a:effectLst/>
                <a:latin typeface="+mn-lt"/>
                <a:ea typeface="+mn-ea"/>
                <a:cs typeface="+mn-cs"/>
              </a:rPr>
              <a:t>HVAC ) systems</a:t>
            </a:r>
            <a:r>
              <a:rPr lang="en-CA" sz="1200" i="0" kern="1200" baseline="0" dirty="0" smtClean="0">
                <a:solidFill>
                  <a:schemeClr val="tx1"/>
                </a:solidFill>
                <a:effectLst/>
                <a:latin typeface="+mn-lt"/>
                <a:ea typeface="+mn-ea"/>
                <a:cs typeface="+mn-cs"/>
              </a:rPr>
              <a:t> that supply speciality areas:</a:t>
            </a:r>
            <a:endParaRPr lang="en-US"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baseline="0" dirty="0" smtClean="0"/>
              <a:t>Operating rooms and interventional cardiology rooms. Additional testing is needed in these areas to confirm the proper air flow around the OR table. Confirm that design specifications are being met for laminar flow, uniform flow and air curtains provided by the HVAC systems.</a:t>
            </a:r>
          </a:p>
          <a:p>
            <a:pPr marL="171450" indent="-171450">
              <a:buFont typeface="Arial" panose="020B0604020202020204" pitchFamily="34" charset="0"/>
              <a:buChar char="•"/>
            </a:pPr>
            <a:r>
              <a:rPr lang="en-CA" baseline="0" dirty="0" smtClean="0"/>
              <a:t>Airborne isolation room (AIR), bronchoscopy suites, and protective isolation rooms should have the pressure tested to determine if ventilation parameters  are being met for:</a:t>
            </a:r>
          </a:p>
          <a:p>
            <a:pPr marL="685800" lvl="1" indent="-228600">
              <a:buFont typeface="+mj-lt"/>
              <a:buAutoNum type="alphaLcParenR"/>
            </a:pPr>
            <a:r>
              <a:rPr lang="en-CA" baseline="0" dirty="0" smtClean="0"/>
              <a:t>Air volume</a:t>
            </a:r>
          </a:p>
          <a:p>
            <a:pPr marL="685800" lvl="1" indent="-228600">
              <a:buFont typeface="+mj-lt"/>
              <a:buAutoNum type="alphaLcParenR"/>
            </a:pPr>
            <a:r>
              <a:rPr lang="en-CA" baseline="0" dirty="0" smtClean="0"/>
              <a:t>Relative pressurization and pressure differentials</a:t>
            </a:r>
          </a:p>
          <a:p>
            <a:pPr marL="685800" lvl="1" indent="-228600">
              <a:buFont typeface="+mj-lt"/>
              <a:buAutoNum type="alphaLcParenR"/>
            </a:pPr>
            <a:r>
              <a:rPr lang="en-CA" baseline="0" dirty="0" smtClean="0"/>
              <a:t>Flow rate and air changes per hour</a:t>
            </a:r>
          </a:p>
          <a:p>
            <a:endParaRPr lang="en-CA" baseline="0" dirty="0" smtClean="0"/>
          </a:p>
          <a:p>
            <a:r>
              <a:rPr lang="en-CA" baseline="0" dirty="0" smtClean="0"/>
              <a:t>One week prior to occupancy, verify the operation of the redundant exhaust fan system. This will ensure dampers operate in the required time to maintain constant negative pressure, the lag fan is operating prior to shut down of the lead fan, isolation room status is monitored during change over, and all alarms are working. Request o</a:t>
            </a:r>
            <a:r>
              <a:rPr lang="en-CA" i="0" dirty="0" smtClean="0"/>
              <a:t>bjective evidence from the contractor that the HVAC is providing air exchanges and filtration,</a:t>
            </a:r>
            <a:r>
              <a:rPr lang="en-CA" i="0" baseline="0" dirty="0" smtClean="0"/>
              <a:t> for example, </a:t>
            </a:r>
            <a:r>
              <a:rPr lang="en-CA" i="0" dirty="0" smtClean="0"/>
              <a:t>as designed.</a:t>
            </a:r>
          </a:p>
          <a:p>
            <a:endParaRPr lang="en-US" dirty="0" smtClean="0"/>
          </a:p>
          <a:p>
            <a:r>
              <a:rPr lang="en-US" dirty="0" smtClean="0"/>
              <a:t>Evaluate</a:t>
            </a:r>
            <a:r>
              <a:rPr lang="en-US" baseline="0" dirty="0" smtClean="0"/>
              <a:t> laminar air hoods </a:t>
            </a:r>
            <a:r>
              <a:rPr lang="en-US" dirty="0" smtClean="0"/>
              <a:t>for effective operation</a:t>
            </a:r>
            <a:r>
              <a:rPr lang="en-US" baseline="0" dirty="0" smtClean="0"/>
              <a:t> and </a:t>
            </a:r>
            <a:r>
              <a:rPr lang="en-US" dirty="0" smtClean="0"/>
              <a:t>ensure they function according to the manufacturer’s specifications. Ensure a maintenance contract has been arranged and testing accomplished.</a:t>
            </a:r>
            <a:endParaRPr lang="en-US" dirty="0"/>
          </a:p>
        </p:txBody>
      </p:sp>
      <p:sp>
        <p:nvSpPr>
          <p:cNvPr id="4" name="Slide Number Placeholder 3"/>
          <p:cNvSpPr>
            <a:spLocks noGrp="1"/>
          </p:cNvSpPr>
          <p:nvPr>
            <p:ph type="sldNum" sz="quarter" idx="10"/>
          </p:nvPr>
        </p:nvSpPr>
        <p:spPr/>
        <p:txBody>
          <a:bodyPr/>
          <a:lstStyle/>
          <a:p>
            <a:fld id="{7A4E544D-D11E-42C2-B93D-BC1DA3176FA4}" type="slidenum">
              <a:rPr lang="en-US" smtClean="0"/>
              <a:t>7</a:t>
            </a:fld>
            <a:endParaRPr lang="en-US"/>
          </a:p>
        </p:txBody>
      </p:sp>
    </p:spTree>
    <p:extLst>
      <p:ext uri="{BB962C8B-B14F-4D97-AF65-F5344CB8AC3E}">
        <p14:creationId xmlns:p14="http://schemas.microsoft.com/office/powerpoint/2010/main" val="51463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week prior to occupancy:</a:t>
            </a:r>
          </a:p>
          <a:p>
            <a:endParaRPr lang="en-CA" dirty="0" smtClean="0"/>
          </a:p>
          <a:p>
            <a:pPr marL="171450" indent="-171450">
              <a:buFont typeface="Arial" panose="020B0604020202020204" pitchFamily="34" charset="0"/>
              <a:buChar char="•"/>
            </a:pPr>
            <a:r>
              <a:rPr lang="en-CA" dirty="0" smtClean="0"/>
              <a:t>Check that aerators are not on designated faucets.</a:t>
            </a:r>
          </a:p>
          <a:p>
            <a:pPr marL="171450" indent="-171450">
              <a:buFont typeface="Arial" panose="020B0604020202020204" pitchFamily="34" charset="0"/>
              <a:buChar char="•"/>
            </a:pPr>
            <a:r>
              <a:rPr lang="en-CA" dirty="0" smtClean="0"/>
              <a:t>Ensure that contractors have removed </a:t>
            </a:r>
            <a:r>
              <a:rPr lang="en-CA" baseline="0" dirty="0" smtClean="0"/>
              <a:t>debris, dust and particulate and completed their own cleaning of the area.</a:t>
            </a:r>
            <a:endParaRPr lang="en-CA" dirty="0" smtClean="0"/>
          </a:p>
          <a:p>
            <a:pPr marL="171450" indent="-171450">
              <a:buFont typeface="Arial" panose="020B0604020202020204" pitchFamily="34" charset="0"/>
              <a:buChar char="•"/>
            </a:pPr>
            <a:r>
              <a:rPr lang="en-CA" dirty="0" smtClean="0"/>
              <a:t>Ensure the housekeeping department has completed follow-up cleaning and disinfection of the area,</a:t>
            </a:r>
            <a:r>
              <a:rPr lang="en-CA" baseline="0" dirty="0" smtClean="0"/>
              <a:t> and that it was inspected and approved by IPAC prior to occupancy.</a:t>
            </a:r>
            <a:endParaRPr lang="en-CA" dirty="0" smtClean="0"/>
          </a:p>
          <a:p>
            <a:pPr marL="171450" indent="-171450">
              <a:buFont typeface="Arial" panose="020B0604020202020204" pitchFamily="34" charset="0"/>
              <a:buChar char="•"/>
            </a:pPr>
            <a:r>
              <a:rPr lang="en-CA" dirty="0" smtClean="0"/>
              <a:t>Ensure that hand-hygiene products are in the dispensers, and that the dispensers function properly and are installed in a convenient location for  users. </a:t>
            </a:r>
          </a:p>
          <a:p>
            <a:pPr marL="171450" indent="-171450">
              <a:buFont typeface="Arial" panose="020B0604020202020204" pitchFamily="34" charset="0"/>
              <a:buChar char="•"/>
            </a:pPr>
            <a:r>
              <a:rPr lang="en-CA" dirty="0" smtClean="0"/>
              <a:t>Ensure registered pest control and management is functioning and checked.</a:t>
            </a:r>
          </a:p>
          <a:p>
            <a:endParaRPr lang="en-US" dirty="0"/>
          </a:p>
        </p:txBody>
      </p:sp>
      <p:sp>
        <p:nvSpPr>
          <p:cNvPr id="4" name="Slide Number Placeholder 3"/>
          <p:cNvSpPr>
            <a:spLocks noGrp="1"/>
          </p:cNvSpPr>
          <p:nvPr>
            <p:ph type="sldNum" sz="quarter" idx="10"/>
          </p:nvPr>
        </p:nvSpPr>
        <p:spPr/>
        <p:txBody>
          <a:bodyPr/>
          <a:lstStyle/>
          <a:p>
            <a:fld id="{7A4E544D-D11E-42C2-B93D-BC1DA3176FA4}" type="slidenum">
              <a:rPr lang="en-US" smtClean="0"/>
              <a:t>8</a:t>
            </a:fld>
            <a:endParaRPr lang="en-US"/>
          </a:p>
        </p:txBody>
      </p:sp>
    </p:spTree>
    <p:extLst>
      <p:ext uri="{BB962C8B-B14F-4D97-AF65-F5344CB8AC3E}">
        <p14:creationId xmlns:p14="http://schemas.microsoft.com/office/powerpoint/2010/main" val="942035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A deficiency, in construction terminology,</a:t>
            </a:r>
            <a:r>
              <a:rPr lang="en-CA" baseline="0" dirty="0" smtClean="0"/>
              <a:t> is </a:t>
            </a:r>
            <a:r>
              <a:rPr lang="en-CA" dirty="0" smtClean="0"/>
              <a:t>an item or condition that is sub-standard</a:t>
            </a:r>
            <a:r>
              <a:rPr lang="en-CA" baseline="0" dirty="0" smtClean="0"/>
              <a:t> or does</a:t>
            </a:r>
            <a:r>
              <a:rPr lang="en-CA" dirty="0" smtClean="0"/>
              <a:t> not</a:t>
            </a:r>
            <a:r>
              <a:rPr lang="en-CA" baseline="0" dirty="0" smtClean="0"/>
              <a:t> meet the</a:t>
            </a:r>
            <a:r>
              <a:rPr lang="en-CA" dirty="0" smtClean="0"/>
              <a:t> minimum expectations as set out in</a:t>
            </a:r>
            <a:r>
              <a:rPr lang="en-CA" baseline="0" dirty="0" smtClean="0"/>
              <a:t> the design specifications or functional plans</a:t>
            </a:r>
            <a:r>
              <a:rPr lang="en-CA" dirty="0" smtClean="0"/>
              <a:t>.</a:t>
            </a:r>
          </a:p>
          <a:p>
            <a:endParaRPr lang="en-CA" dirty="0" smtClean="0"/>
          </a:p>
          <a:p>
            <a:r>
              <a:rPr lang="en-CA" dirty="0" smtClean="0"/>
              <a:t>When deficiencies are identified in the Infection Control Commissioning Checklist, the Capital Project Team</a:t>
            </a:r>
            <a:r>
              <a:rPr lang="en-CA" baseline="0" dirty="0" smtClean="0"/>
              <a:t> reviews it in collaboration with appropriate stakeholders. The purpose is to determine the course of corrective actions. The list is then given </a:t>
            </a:r>
            <a:r>
              <a:rPr lang="en-CA" dirty="0" smtClean="0"/>
              <a:t>to the contractor. </a:t>
            </a:r>
            <a:endParaRPr lang="en-CA"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Detailed inspections must be performed to confirm that all the checklist items are satisfied.</a:t>
            </a:r>
          </a:p>
          <a:p>
            <a:endParaRPr lang="en-CA" dirty="0" smtClean="0"/>
          </a:p>
          <a:p>
            <a:r>
              <a:rPr lang="en-CA" dirty="0" smtClean="0"/>
              <a:t>Once all checklist and deficiency items</a:t>
            </a:r>
            <a:r>
              <a:rPr lang="en-CA" baseline="0" dirty="0" smtClean="0"/>
              <a:t> </a:t>
            </a:r>
            <a:r>
              <a:rPr lang="en-CA" dirty="0" smtClean="0"/>
              <a:t> have been satisfied, it must be inspected by the </a:t>
            </a:r>
            <a:r>
              <a:rPr lang="en-CA" dirty="0" smtClean="0"/>
              <a:t>ICP</a:t>
            </a:r>
            <a:r>
              <a:rPr lang="en-CA" dirty="0" smtClean="0"/>
              <a:t>. </a:t>
            </a:r>
          </a:p>
          <a:p>
            <a:endParaRPr lang="en-C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4E544D-D11E-42C2-B93D-BC1DA3176FA4}" type="slidenum">
              <a:rPr lang="en-US" smtClean="0"/>
              <a:t>9</a:t>
            </a:fld>
            <a:endParaRPr lang="en-US"/>
          </a:p>
        </p:txBody>
      </p:sp>
    </p:spTree>
    <p:extLst>
      <p:ext uri="{BB962C8B-B14F-4D97-AF65-F5344CB8AC3E}">
        <p14:creationId xmlns:p14="http://schemas.microsoft.com/office/powerpoint/2010/main" val="2001133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399" y="1828800"/>
            <a:ext cx="5486400" cy="1165225"/>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533399" y="3048000"/>
            <a:ext cx="4567555" cy="914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AB3B8D-05AE-4804-BBBA-88A6EE799CC0}" type="datetime1">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971799" cy="77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96200" y="5802085"/>
            <a:ext cx="1240972" cy="82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83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0104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752600"/>
            <a:ext cx="70104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6C5C82CA-7EC5-49B2-9A7C-1CE98B6D6D90}" type="datetime1">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a:p>
        </p:txBody>
      </p:sp>
      <p:sp>
        <p:nvSpPr>
          <p:cNvPr id="8" name="Chart Placeholder 7"/>
          <p:cNvSpPr>
            <a:spLocks noGrp="1"/>
          </p:cNvSpPr>
          <p:nvPr>
            <p:ph type="chart" sz="quarter" idx="13"/>
          </p:nvPr>
        </p:nvSpPr>
        <p:spPr>
          <a:xfrm>
            <a:off x="1676400" y="2971800"/>
            <a:ext cx="7010400" cy="3352800"/>
          </a:xfrm>
        </p:spPr>
        <p:txBody>
          <a:bodyPr/>
          <a:lstStyle/>
          <a:p>
            <a:endParaRPr lang="en-US" dirty="0"/>
          </a:p>
        </p:txBody>
      </p:sp>
      <p:sp>
        <p:nvSpPr>
          <p:cNvPr id="10" name="Text Placeholder 9"/>
          <p:cNvSpPr>
            <a:spLocks noGrp="1"/>
          </p:cNvSpPr>
          <p:nvPr>
            <p:ph type="body" sz="quarter" idx="14" hasCustomPrompt="1"/>
          </p:nvPr>
        </p:nvSpPr>
        <p:spPr>
          <a:xfrm>
            <a:off x="228600" y="1143000"/>
            <a:ext cx="1338944" cy="533400"/>
          </a:xfrm>
        </p:spPr>
        <p:txBody>
          <a:bodyPr lIns="0" tIns="0" rIns="0" bIns="0" anchor="ctr">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dirty="0" smtClean="0"/>
              <a:t>CHART LABEL HERE</a:t>
            </a:r>
            <a:endParaRPr lang="en-US" dirty="0"/>
          </a:p>
        </p:txBody>
      </p:sp>
    </p:spTree>
    <p:extLst>
      <p:ext uri="{BB962C8B-B14F-4D97-AF65-F5344CB8AC3E}">
        <p14:creationId xmlns:p14="http://schemas.microsoft.com/office/powerpoint/2010/main" val="15699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hart_Al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3D13FE89-CF28-496B-A162-61394B33FF58}" type="datetime1">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a:p>
        </p:txBody>
      </p:sp>
      <p:sp>
        <p:nvSpPr>
          <p:cNvPr id="10" name="Text Placeholder 9"/>
          <p:cNvSpPr>
            <a:spLocks noGrp="1"/>
          </p:cNvSpPr>
          <p:nvPr>
            <p:ph type="body" sz="quarter" idx="14" hasCustomPrompt="1"/>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dirty="0" smtClean="0"/>
              <a:t>CHART LABEL HERE</a:t>
            </a:r>
            <a:endParaRPr lang="en-US" dirty="0"/>
          </a:p>
        </p:txBody>
      </p:sp>
      <p:sp>
        <p:nvSpPr>
          <p:cNvPr id="8" name="Chart Placeholder 7"/>
          <p:cNvSpPr>
            <a:spLocks noGrp="1"/>
          </p:cNvSpPr>
          <p:nvPr>
            <p:ph type="chart" sz="quarter" idx="16"/>
          </p:nvPr>
        </p:nvSpPr>
        <p:spPr>
          <a:xfrm>
            <a:off x="3048000" y="1752600"/>
            <a:ext cx="5638800" cy="4572000"/>
          </a:xfrm>
        </p:spPr>
        <p:txBody>
          <a:bodyPr/>
          <a:lstStyle/>
          <a:p>
            <a:endParaRPr lang="en-US"/>
          </a:p>
        </p:txBody>
      </p:sp>
    </p:spTree>
    <p:extLst>
      <p:ext uri="{BB962C8B-B14F-4D97-AF65-F5344CB8AC3E}">
        <p14:creationId xmlns:p14="http://schemas.microsoft.com/office/powerpoint/2010/main" val="405771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Table">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1752600" y="2971800"/>
            <a:ext cx="6934200" cy="3352800"/>
          </a:xfrm>
        </p:spPr>
        <p:txBody>
          <a:bodyPr/>
          <a:lstStyle/>
          <a:p>
            <a:endParaRPr lang="en-US" dirty="0"/>
          </a:p>
        </p:txBody>
      </p:sp>
      <p:sp>
        <p:nvSpPr>
          <p:cNvPr id="2" name="Title 1"/>
          <p:cNvSpPr>
            <a:spLocks noGrp="1"/>
          </p:cNvSpPr>
          <p:nvPr>
            <p:ph type="title"/>
          </p:nvPr>
        </p:nvSpPr>
        <p:spPr>
          <a:xfrm>
            <a:off x="457200" y="1143000"/>
            <a:ext cx="82296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CAF2694C-5D56-49DF-A852-467C23AADFCE}" type="datetime1">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a:p>
        </p:txBody>
      </p:sp>
      <p:sp>
        <p:nvSpPr>
          <p:cNvPr id="10" name="Text Placeholder 9"/>
          <p:cNvSpPr>
            <a:spLocks noGrp="1"/>
          </p:cNvSpPr>
          <p:nvPr>
            <p:ph type="body" sz="quarter" idx="14" hasCustomPrompt="1"/>
          </p:nvPr>
        </p:nvSpPr>
        <p:spPr>
          <a:xfrm>
            <a:off x="457200" y="2971800"/>
            <a:ext cx="1219200" cy="533400"/>
          </a:xfrm>
        </p:spPr>
        <p:txBody>
          <a:bodyPr lIns="0" tIns="0" rIns="0" bIns="0" anchor="t">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dirty="0" smtClean="0"/>
              <a:t>TABLE LABEL HERE</a:t>
            </a:r>
            <a:endParaRPr lang="en-US" dirty="0"/>
          </a:p>
        </p:txBody>
      </p:sp>
    </p:spTree>
    <p:extLst>
      <p:ext uri="{BB962C8B-B14F-4D97-AF65-F5344CB8AC3E}">
        <p14:creationId xmlns:p14="http://schemas.microsoft.com/office/powerpoint/2010/main" val="39483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ith Table_Alt">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3048000" y="1752600"/>
            <a:ext cx="5638800" cy="4572000"/>
          </a:xfrm>
        </p:spPr>
        <p:txBody>
          <a:bodyPr/>
          <a:lstStyle/>
          <a:p>
            <a:endParaRPr lang="en-US" dirty="0"/>
          </a:p>
        </p:txBody>
      </p:sp>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96BC397B-4793-4E4A-93A6-BAE4852304BF}" type="datetime1">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a:p>
        </p:txBody>
      </p:sp>
      <p:sp>
        <p:nvSpPr>
          <p:cNvPr id="10" name="Text Placeholder 9"/>
          <p:cNvSpPr>
            <a:spLocks noGrp="1"/>
          </p:cNvSpPr>
          <p:nvPr>
            <p:ph type="body" sz="quarter" idx="14" hasCustomPrompt="1"/>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dirty="0" smtClean="0"/>
              <a:t>TABLE LABEL HERE</a:t>
            </a:r>
            <a:endParaRPr lang="en-US" dirty="0"/>
          </a:p>
        </p:txBody>
      </p:sp>
    </p:spTree>
    <p:extLst>
      <p:ext uri="{BB962C8B-B14F-4D97-AF65-F5344CB8AC3E}">
        <p14:creationId xmlns:p14="http://schemas.microsoft.com/office/powerpoint/2010/main" val="421627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200"/>
            <a:ext cx="5111750" cy="51054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81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BA58D-5AD6-43D0-A6F4-F81593F16985}" type="datetime1">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4929-6676-4E33-9258-CADBEA89F675}" type="slidenum">
              <a:rPr lang="en-US" smtClean="0"/>
              <a:t>‹#›</a:t>
            </a:fld>
            <a:endParaRPr lang="en-US"/>
          </a:p>
        </p:txBody>
      </p:sp>
    </p:spTree>
    <p:extLst>
      <p:ext uri="{BB962C8B-B14F-4D97-AF65-F5344CB8AC3E}">
        <p14:creationId xmlns:p14="http://schemas.microsoft.com/office/powerpoint/2010/main" val="368535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3001"/>
            <a:ext cx="5486400" cy="3584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69474-4006-4D5C-B937-EAFF15133E79}" type="datetime1">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4929-6676-4E33-9258-CADBEA89F675}" type="slidenum">
              <a:rPr lang="en-US" smtClean="0"/>
              <a:t>‹#›</a:t>
            </a:fld>
            <a:endParaRPr lang="en-US"/>
          </a:p>
        </p:txBody>
      </p:sp>
    </p:spTree>
    <p:extLst>
      <p:ext uri="{BB962C8B-B14F-4D97-AF65-F5344CB8AC3E}">
        <p14:creationId xmlns:p14="http://schemas.microsoft.com/office/powerpoint/2010/main" val="156755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2034FC9E-1309-4E4E-A5C2-9E38A04BC2FD}" type="datetime1">
              <a:rPr lang="en-US" smtClean="0"/>
              <a:pPr/>
              <a:t>9/25/2015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F7E4929-6676-4E33-9258-CADBEA89F675}" type="slidenum">
              <a:rPr lang="en-US" smtClean="0"/>
              <a:pPr/>
              <a:t>‹#›</a:t>
            </a:fld>
            <a:endParaRPr lang="en-US"/>
          </a:p>
        </p:txBody>
      </p:sp>
    </p:spTree>
    <p:extLst>
      <p:ext uri="{BB962C8B-B14F-4D97-AF65-F5344CB8AC3E}">
        <p14:creationId xmlns:p14="http://schemas.microsoft.com/office/powerpoint/2010/main" val="223347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Top Righ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953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90E577B-04C8-464A-B759-8C6D17D83288}" type="datetime1">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a:p>
        </p:txBody>
      </p:sp>
    </p:spTree>
    <p:extLst>
      <p:ext uri="{BB962C8B-B14F-4D97-AF65-F5344CB8AC3E}">
        <p14:creationId xmlns:p14="http://schemas.microsoft.com/office/powerpoint/2010/main" val="172183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608F35F-002E-4965-B39F-CF66CADFEF7D}" type="datetime1">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a:p>
        </p:txBody>
      </p:sp>
    </p:spTree>
    <p:extLst>
      <p:ext uri="{BB962C8B-B14F-4D97-AF65-F5344CB8AC3E}">
        <p14:creationId xmlns:p14="http://schemas.microsoft.com/office/powerpoint/2010/main" val="138089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4196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4196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61EF317-FB88-4157-936A-53F514F5DCE7}" type="datetime1">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4929-6676-4E33-9258-CADBEA89F675}" type="slidenum">
              <a:rPr lang="en-US" smtClean="0"/>
              <a:t>‹#›</a:t>
            </a:fld>
            <a:endParaRPr lang="en-US"/>
          </a:p>
        </p:txBody>
      </p:sp>
    </p:spTree>
    <p:extLst>
      <p:ext uri="{BB962C8B-B14F-4D97-AF65-F5344CB8AC3E}">
        <p14:creationId xmlns:p14="http://schemas.microsoft.com/office/powerpoint/2010/main" val="120734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05000"/>
            <a:ext cx="4040188" cy="4873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4040188" cy="3886199"/>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05000"/>
            <a:ext cx="4041775" cy="4873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886199"/>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87FADD0-6D36-4CF4-B623-6AEE3AF07F78}" type="datetime1">
              <a:rPr lang="en-US" smtClean="0"/>
              <a:t>9/25/2015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E4929-6676-4E33-9258-CADBEA89F675}" type="slidenum">
              <a:rPr lang="en-US" smtClean="0"/>
              <a:t>‹#›</a:t>
            </a:fld>
            <a:endParaRPr lang="en-US"/>
          </a:p>
        </p:txBody>
      </p:sp>
    </p:spTree>
    <p:extLst>
      <p:ext uri="{BB962C8B-B14F-4D97-AF65-F5344CB8AC3E}">
        <p14:creationId xmlns:p14="http://schemas.microsoft.com/office/powerpoint/2010/main" val="159415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C05FE-5696-47AE-8CA6-1F0483FAC434}" type="datetime1">
              <a:rPr lang="en-US" smtClean="0"/>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E4929-6676-4E33-9258-CADBEA89F675}" type="slidenum">
              <a:rPr lang="en-US" smtClean="0"/>
              <a:t>‹#›</a:t>
            </a:fld>
            <a:endParaRPr lang="en-US"/>
          </a:p>
        </p:txBody>
      </p:sp>
    </p:spTree>
    <p:extLst>
      <p:ext uri="{BB962C8B-B14F-4D97-AF65-F5344CB8AC3E}">
        <p14:creationId xmlns:p14="http://schemas.microsoft.com/office/powerpoint/2010/main" val="388231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Top Righ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390E577B-04C8-464A-B759-8C6D17D83288}" type="datetime1">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a:p>
        </p:txBody>
      </p:sp>
    </p:spTree>
    <p:extLst>
      <p:ext uri="{BB962C8B-B14F-4D97-AF65-F5344CB8AC3E}">
        <p14:creationId xmlns:p14="http://schemas.microsoft.com/office/powerpoint/2010/main" val="99233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A6D8A-08B9-4009-86E9-ACEE153C595E}" type="datetime1">
              <a:rPr lang="en-US" smtClean="0"/>
              <a:t>9/25/2015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E4929-6676-4E33-9258-CADBEA89F675}" type="slidenum">
              <a:rPr lang="en-US" smtClean="0"/>
              <a:t>‹#›</a:t>
            </a:fld>
            <a:endParaRPr lang="en-US"/>
          </a:p>
        </p:txBody>
      </p:sp>
    </p:spTree>
    <p:extLst>
      <p:ext uri="{BB962C8B-B14F-4D97-AF65-F5344CB8AC3E}">
        <p14:creationId xmlns:p14="http://schemas.microsoft.com/office/powerpoint/2010/main" val="405054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publichealthontario.ca/"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457200" y="1905000"/>
            <a:ext cx="82296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09800" y="6444344"/>
            <a:ext cx="990599" cy="234235"/>
          </a:xfrm>
          <a:prstGeom prst="rect">
            <a:avLst/>
          </a:prstGeom>
        </p:spPr>
        <p:txBody>
          <a:bodyPr vert="horz" lIns="91440" tIns="45720" rIns="91440" bIns="45720" rtlCol="0" anchor="ctr"/>
          <a:lstStyle>
            <a:lvl1pPr algn="l">
              <a:defRPr sz="1050">
                <a:solidFill>
                  <a:schemeClr val="tx1"/>
                </a:solidFill>
              </a:defRPr>
            </a:lvl1pPr>
          </a:lstStyle>
          <a:p>
            <a:fld id="{45AA47C1-41EB-433E-8E55-045F86A9F2E6}" type="datetime1">
              <a:rPr lang="en-US" smtClean="0"/>
              <a:pPr/>
              <a:t>9/25/2015</a:t>
            </a:fld>
            <a:endParaRPr lang="en-US" dirty="0"/>
          </a:p>
        </p:txBody>
      </p:sp>
      <p:sp>
        <p:nvSpPr>
          <p:cNvPr id="5" name="Footer Placeholder 4"/>
          <p:cNvSpPr>
            <a:spLocks noGrp="1"/>
          </p:cNvSpPr>
          <p:nvPr>
            <p:ph type="ftr" sz="quarter" idx="3"/>
          </p:nvPr>
        </p:nvSpPr>
        <p:spPr>
          <a:xfrm>
            <a:off x="3276600" y="6444344"/>
            <a:ext cx="4495800" cy="234235"/>
          </a:xfrm>
          <a:prstGeom prst="rect">
            <a:avLst/>
          </a:prstGeom>
        </p:spPr>
        <p:txBody>
          <a:bodyPr vert="horz" lIns="91440" tIns="45720" rIns="91440" bIns="45720" rtlCol="0" anchor="ctr"/>
          <a:lstStyle>
            <a:lvl1pPr algn="ctr">
              <a:defRPr sz="1050">
                <a:solidFill>
                  <a:schemeClr val="tx1"/>
                </a:solidFill>
              </a:defRPr>
            </a:lvl1pPr>
          </a:lstStyle>
          <a:p>
            <a:endParaRPr lang="en-US"/>
          </a:p>
        </p:txBody>
      </p:sp>
      <p:sp>
        <p:nvSpPr>
          <p:cNvPr id="6" name="Slide Number Placeholder 5"/>
          <p:cNvSpPr>
            <a:spLocks noGrp="1"/>
          </p:cNvSpPr>
          <p:nvPr>
            <p:ph type="sldNum" sz="quarter" idx="4"/>
          </p:nvPr>
        </p:nvSpPr>
        <p:spPr>
          <a:xfrm>
            <a:off x="7848600" y="6444344"/>
            <a:ext cx="838200" cy="234235"/>
          </a:xfrm>
          <a:prstGeom prst="rect">
            <a:avLst/>
          </a:prstGeom>
        </p:spPr>
        <p:txBody>
          <a:bodyPr vert="horz" lIns="91440" tIns="45720" rIns="91440" bIns="45720" rtlCol="0" anchor="ctr"/>
          <a:lstStyle>
            <a:lvl1pPr algn="r">
              <a:defRPr sz="1050" b="1">
                <a:solidFill>
                  <a:schemeClr val="tx1"/>
                </a:solidFill>
              </a:defRPr>
            </a:lvl1pPr>
          </a:lstStyle>
          <a:p>
            <a:fld id="{5F7E4929-6676-4E33-9258-CADBEA89F675}" type="slidenum">
              <a:rPr lang="en-US" smtClean="0"/>
              <a:pPr/>
              <a:t>‹#›</a:t>
            </a:fld>
            <a:endParaRPr lang="en-US"/>
          </a:p>
        </p:txBody>
      </p:sp>
      <p:pic>
        <p:nvPicPr>
          <p:cNvPr id="102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28600" y="228600"/>
            <a:ext cx="2971799" cy="77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ate Placeholder 3">
            <a:hlinkClick r:id="rId18"/>
          </p:cNvPr>
          <p:cNvSpPr txBox="1">
            <a:spLocks/>
          </p:cNvSpPr>
          <p:nvPr userDrawn="1"/>
        </p:nvSpPr>
        <p:spPr>
          <a:xfrm>
            <a:off x="366964" y="6438900"/>
            <a:ext cx="1461836" cy="23423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PublicHealthOntario.ca</a:t>
            </a:r>
            <a:endParaRPr lang="en-US" dirty="0"/>
          </a:p>
        </p:txBody>
      </p:sp>
    </p:spTree>
    <p:extLst>
      <p:ext uri="{BB962C8B-B14F-4D97-AF65-F5344CB8AC3E}">
        <p14:creationId xmlns:p14="http://schemas.microsoft.com/office/powerpoint/2010/main" val="367579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63" r:id="rId8"/>
    <p:sldLayoutId id="2147483655" r:id="rId9"/>
    <p:sldLayoutId id="2147483659" r:id="rId10"/>
    <p:sldLayoutId id="2147483662" r:id="rId11"/>
    <p:sldLayoutId id="2147483660" r:id="rId12"/>
    <p:sldLayoutId id="2147483661" r:id="rId13"/>
    <p:sldLayoutId id="2147483656" r:id="rId14"/>
    <p:sldLayoutId id="214748365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200" b="0" kern="1200">
          <a:solidFill>
            <a:schemeClr val="tx1"/>
          </a:solidFill>
          <a:latin typeface="+mj-lt"/>
          <a:ea typeface="+mj-ea"/>
          <a:cs typeface="+mj-cs"/>
        </a:defRPr>
      </a:lvl1pPr>
    </p:titleStyle>
    <p:bodyStyle>
      <a:lvl1pPr marL="282575" indent="-282575" algn="l" defTabSz="914400" rtl="0" eaLnBrk="1" latinLnBrk="0" hangingPunct="1">
        <a:spcBef>
          <a:spcPts val="1200"/>
        </a:spcBef>
        <a:buClr>
          <a:schemeClr val="accent2"/>
        </a:buClr>
        <a:buFont typeface="Arial" pitchFamily="34" charset="0"/>
        <a:buChar char="•"/>
        <a:defRPr sz="2400" kern="1200">
          <a:solidFill>
            <a:schemeClr val="tx1"/>
          </a:solidFill>
          <a:latin typeface="+mn-lt"/>
          <a:ea typeface="+mn-ea"/>
          <a:cs typeface="+mn-cs"/>
        </a:defRPr>
      </a:lvl1pPr>
      <a:lvl2pPr marL="579438"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2pPr>
      <a:lvl3pPr marL="804863"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033463"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262063"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osha.gov/pls/oshaweb/owadisp.show_document?p_table=FEDERAL_REGISTER&amp;p_id=1371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8458200" cy="685800"/>
          </a:xfrm>
        </p:spPr>
        <p:txBody>
          <a:bodyPr>
            <a:normAutofit/>
          </a:bodyPr>
          <a:lstStyle/>
          <a:p>
            <a:r>
              <a:rPr lang="en-US" sz="2800" b="1" dirty="0"/>
              <a:t>Construction, Renovation, Maintenance and Design</a:t>
            </a:r>
          </a:p>
        </p:txBody>
      </p:sp>
      <p:sp>
        <p:nvSpPr>
          <p:cNvPr id="5" name="Text Box 2"/>
          <p:cNvSpPr txBox="1">
            <a:spLocks noChangeArrowheads="1"/>
          </p:cNvSpPr>
          <p:nvPr/>
        </p:nvSpPr>
        <p:spPr bwMode="auto">
          <a:xfrm>
            <a:off x="609600" y="3048000"/>
            <a:ext cx="7620000" cy="457200"/>
          </a:xfrm>
          <a:prstGeom prst="rect">
            <a:avLst/>
          </a:prstGeom>
          <a:solidFill>
            <a:srgbClr val="477F80"/>
          </a:solidFill>
          <a:ln w="9525">
            <a:noFill/>
            <a:miter lim="800000"/>
            <a:headEnd/>
            <a:tailEnd/>
          </a:ln>
        </p:spPr>
        <p:txBody>
          <a:bodyPr rot="0" vert="horz" wrap="square" lIns="45720" tIns="0" rIns="45720" bIns="0" anchor="t" anchorCtr="0">
            <a:noAutofit/>
          </a:bodyPr>
          <a:lstStyle/>
          <a:p>
            <a:pPr algn="ctr">
              <a:spcAft>
                <a:spcPts val="0"/>
              </a:spcAft>
            </a:pPr>
            <a:r>
              <a:rPr lang="en-CA" sz="2400" b="1" dirty="0">
                <a:solidFill>
                  <a:srgbClr val="FFFFFF"/>
                </a:solidFill>
                <a:effectLst/>
                <a:latin typeface="Calibri"/>
                <a:ea typeface="Calibri"/>
                <a:cs typeface="Times New Roman"/>
              </a:rPr>
              <a:t>Commissioning phase</a:t>
            </a:r>
            <a:endParaRPr lang="en-US" sz="2400" dirty="0">
              <a:effectLst/>
              <a:latin typeface="Calibri"/>
              <a:ea typeface="Calibri"/>
              <a:cs typeface="Times New Roman"/>
            </a:endParaRPr>
          </a:p>
        </p:txBody>
      </p:sp>
    </p:spTree>
    <p:custDataLst>
      <p:tags r:id="rId1"/>
    </p:custDataLst>
    <p:extLst>
      <p:ext uri="{BB962C8B-B14F-4D97-AF65-F5344CB8AC3E}">
        <p14:creationId xmlns:p14="http://schemas.microsoft.com/office/powerpoint/2010/main" val="50623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Post Occupancy </a:t>
            </a:r>
            <a:endParaRPr lang="en-US" b="1" dirty="0"/>
          </a:p>
        </p:txBody>
      </p:sp>
      <p:sp>
        <p:nvSpPr>
          <p:cNvPr id="3" name="Content Placeholder 2"/>
          <p:cNvSpPr>
            <a:spLocks noGrp="1"/>
          </p:cNvSpPr>
          <p:nvPr>
            <p:ph idx="1"/>
          </p:nvPr>
        </p:nvSpPr>
        <p:spPr/>
        <p:txBody>
          <a:bodyPr/>
          <a:lstStyle/>
          <a:p>
            <a:r>
              <a:rPr lang="en-CA" dirty="0" smtClean="0"/>
              <a:t>Post occupancy evaluation</a:t>
            </a:r>
            <a:endParaRPr lang="en-US" dirty="0" smtClean="0"/>
          </a:p>
          <a:p>
            <a:r>
              <a:rPr lang="en-US" dirty="0" smtClean="0"/>
              <a:t>Intensify </a:t>
            </a:r>
            <a:r>
              <a:rPr lang="en-US" dirty="0"/>
              <a:t>surveillance for HAIs and monitoring of infection control </a:t>
            </a:r>
            <a:r>
              <a:rPr lang="en-US" dirty="0" smtClean="0"/>
              <a:t>practice</a:t>
            </a:r>
            <a:endParaRPr lang="en-US" dirty="0"/>
          </a:p>
          <a:p>
            <a:pPr marL="0" indent="0">
              <a:buNone/>
            </a:pPr>
            <a:endParaRPr lang="en-US" dirty="0"/>
          </a:p>
        </p:txBody>
      </p:sp>
      <p:sp>
        <p:nvSpPr>
          <p:cNvPr id="4"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10</a:t>
            </a:fld>
            <a:endParaRPr lang="en-US"/>
          </a:p>
        </p:txBody>
      </p:sp>
    </p:spTree>
    <p:extLst>
      <p:ext uri="{BB962C8B-B14F-4D97-AF65-F5344CB8AC3E}">
        <p14:creationId xmlns:p14="http://schemas.microsoft.com/office/powerpoint/2010/main" val="13059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Commissioning Checklist</a:t>
            </a:r>
            <a:endParaRPr lang="en-US" b="1" dirty="0"/>
          </a:p>
        </p:txBody>
      </p:sp>
      <p:sp>
        <p:nvSpPr>
          <p:cNvPr id="4" name="Slide Number Placeholder 3"/>
          <p:cNvSpPr>
            <a:spLocks noGrp="1"/>
          </p:cNvSpPr>
          <p:nvPr>
            <p:ph type="sldNum" sz="quarter" idx="12"/>
          </p:nvPr>
        </p:nvSpPr>
        <p:spPr/>
        <p:txBody>
          <a:bodyPr/>
          <a:lstStyle/>
          <a:p>
            <a:fld id="{5F7E4929-6676-4E33-9258-CADBEA89F675}" type="slidenum">
              <a:rPr lang="en-US" smtClean="0"/>
              <a:pPr/>
              <a:t>11</a:t>
            </a:fld>
            <a:endParaRPr lang="en-US"/>
          </a:p>
        </p:txBody>
      </p:sp>
      <p:sp>
        <p:nvSpPr>
          <p:cNvPr id="3" name="TextBox 2"/>
          <p:cNvSpPr txBox="1"/>
          <p:nvPr/>
        </p:nvSpPr>
        <p:spPr>
          <a:xfrm>
            <a:off x="5905500" y="6096000"/>
            <a:ext cx="2743200" cy="215444"/>
          </a:xfrm>
          <a:prstGeom prst="rect">
            <a:avLst/>
          </a:prstGeom>
          <a:noFill/>
        </p:spPr>
        <p:txBody>
          <a:bodyPr wrap="square" rtlCol="0">
            <a:spAutoFit/>
          </a:bodyPr>
          <a:lstStyle/>
          <a:p>
            <a:pPr algn="r"/>
            <a:r>
              <a:rPr lang="en-CA" sz="800" i="1" dirty="0" smtClean="0">
                <a:solidFill>
                  <a:schemeClr val="bg1">
                    <a:lumMod val="50000"/>
                  </a:schemeClr>
                </a:solidFill>
              </a:rPr>
              <a:t>Image Source: Public Health Ontario, 2015</a:t>
            </a:r>
            <a:endParaRPr lang="en-US" sz="800" i="1" dirty="0">
              <a:solidFill>
                <a:schemeClr val="bg1">
                  <a:lumMod val="50000"/>
                </a:schemeClr>
              </a:solidFill>
            </a:endParaRPr>
          </a:p>
        </p:txBody>
      </p:sp>
      <p:pic>
        <p:nvPicPr>
          <p:cNvPr id="1026" name="Picture 2"/>
          <p:cNvPicPr>
            <a:picLocks noGrp="1" noSelect="1" noRot="1" noMove="1" noResize="1" noEditPoints="1" noAdjustHandles="1" noChangeArrowheads="1" noChangeShapeType="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776517" y="2057400"/>
            <a:ext cx="4542965" cy="3169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Select="1" noRot="1" noMove="1" noResize="1" noEditPoints="1" noAdjustHandles="1" noChangeArrowheads="1" noChangeShapeType="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3640667" y="3752431"/>
            <a:ext cx="5008033" cy="2267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24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spcBef>
                <a:spcPts val="600"/>
              </a:spcBef>
              <a:buFont typeface="+mj-lt"/>
              <a:buAutoNum type="arabicPeriod"/>
            </a:pPr>
            <a:r>
              <a:rPr lang="en-CA" sz="1800" dirty="0"/>
              <a:t>APIC State-of-the-Art Report: </a:t>
            </a:r>
            <a:r>
              <a:rPr lang="en-CA" sz="1800" i="1" dirty="0"/>
              <a:t>The role of infection control during construction in health care facilities. </a:t>
            </a:r>
            <a:r>
              <a:rPr lang="en-CA" sz="1800" dirty="0" err="1"/>
              <a:t>Judene</a:t>
            </a:r>
            <a:r>
              <a:rPr lang="en-CA" sz="1800" dirty="0"/>
              <a:t> Mueller Bartley, MS, MPH, CIC; The 1997, 1998, and 1999 APIC Guidelines Committees.</a:t>
            </a:r>
          </a:p>
          <a:p>
            <a:pPr marL="342900" indent="-342900">
              <a:spcBef>
                <a:spcPts val="600"/>
              </a:spcBef>
              <a:buFont typeface="+mj-lt"/>
              <a:buAutoNum type="arabicPeriod"/>
            </a:pPr>
            <a:r>
              <a:rPr lang="en-CA" sz="1800" dirty="0" smtClean="0"/>
              <a:t>Bartley </a:t>
            </a:r>
            <a:r>
              <a:rPr lang="en-CA" sz="1800" dirty="0"/>
              <a:t>J. </a:t>
            </a:r>
            <a:r>
              <a:rPr lang="en-CA" sz="1800" i="1" dirty="0"/>
              <a:t>Operating room air quality</a:t>
            </a:r>
            <a:r>
              <a:rPr lang="en-CA" sz="1800" dirty="0"/>
              <a:t>. Today’s OR Nurse 1993;15:11–18</a:t>
            </a:r>
            <a:r>
              <a:rPr lang="en-CA" sz="1900" dirty="0"/>
              <a:t>.</a:t>
            </a:r>
          </a:p>
          <a:p>
            <a:pPr marL="342900" indent="-342900">
              <a:spcBef>
                <a:spcPts val="600"/>
              </a:spcBef>
              <a:buFont typeface="+mj-lt"/>
              <a:buAutoNum type="arabicPeriod"/>
            </a:pPr>
            <a:r>
              <a:rPr lang="en-CA" sz="1800" dirty="0" smtClean="0"/>
              <a:t>Canadian Standards Association. Z317-13-12 </a:t>
            </a:r>
            <a:r>
              <a:rPr lang="en-CA" sz="1800" i="1" dirty="0" smtClean="0"/>
              <a:t>Infection Control During Construction, Renovation and Maintenance of Health Care Facilities. </a:t>
            </a:r>
            <a:r>
              <a:rPr lang="en-CA" sz="1800" dirty="0" smtClean="0"/>
              <a:t>Mississauga, Ontario, Canada; 2012.</a:t>
            </a:r>
            <a:endParaRPr lang="en-CA" sz="1800" dirty="0"/>
          </a:p>
          <a:p>
            <a:pPr marL="342900" indent="-342900">
              <a:spcBef>
                <a:spcPts val="600"/>
              </a:spcBef>
              <a:buFont typeface="+mj-lt"/>
              <a:buAutoNum type="arabicPeriod"/>
            </a:pPr>
            <a:r>
              <a:rPr lang="en-CA" sz="1800" dirty="0" smtClean="0"/>
              <a:t>Canadian Standards Association. Z8001-13 </a:t>
            </a:r>
            <a:r>
              <a:rPr lang="en-CA" sz="1800" i="1" dirty="0" smtClean="0"/>
              <a:t>Commissioning of Health Care Facilities. </a:t>
            </a:r>
            <a:r>
              <a:rPr lang="en-CA" sz="1800" dirty="0" smtClean="0"/>
              <a:t>Mississauga, Ontario, Canada; 2013.</a:t>
            </a:r>
            <a:endParaRPr lang="en-CA" sz="1800" dirty="0"/>
          </a:p>
          <a:p>
            <a:pPr marL="342900" indent="-342900">
              <a:spcBef>
                <a:spcPts val="600"/>
              </a:spcBef>
              <a:buFont typeface="+mj-lt"/>
              <a:buAutoNum type="arabicPeriod"/>
            </a:pPr>
            <a:r>
              <a:rPr lang="en-CA" sz="1800" dirty="0"/>
              <a:t>Occupational Safety &amp; Health Administration. Occupational exposure to tuberculosis; Proposed Rule; Termination of rulemaking respiratory protection for M. Tuberculosis; Final Rule; Revocation [1910]. Fed Reg. 2003;68:75767-75. Available from: </a:t>
            </a:r>
            <a:r>
              <a:rPr lang="en-CA" sz="1800" dirty="0">
                <a:hlinkClick r:id="rId3"/>
              </a:rPr>
              <a:t>https://www.osha.gov/pls/oshaweb/owadisp.show_document?p_table=FEDERAL_REGISTER&amp;p_id=13717</a:t>
            </a:r>
            <a:endParaRPr lang="en-CA" sz="1800" dirty="0"/>
          </a:p>
          <a:p>
            <a:pPr marL="342900" indent="-342900">
              <a:spcBef>
                <a:spcPts val="600"/>
              </a:spcBef>
              <a:buFont typeface="+mj-lt"/>
              <a:buAutoNum type="arabicPeriod"/>
            </a:pPr>
            <a:r>
              <a:rPr lang="en-CA" sz="1800" dirty="0" smtClean="0"/>
              <a:t>The </a:t>
            </a:r>
            <a:r>
              <a:rPr lang="en-CA" sz="1800" dirty="0"/>
              <a:t>Association for Professionals in Infection Control and Epidemiology, Inc. (APIC)- APIC Text </a:t>
            </a:r>
            <a:r>
              <a:rPr lang="en-CA" sz="1800" dirty="0" smtClean="0"/>
              <a:t>Online.</a:t>
            </a:r>
            <a:endParaRPr lang="en-CA" sz="1800" dirty="0"/>
          </a:p>
          <a:p>
            <a:pPr marL="0" indent="0">
              <a:buNone/>
            </a:pPr>
            <a:endParaRPr lang="en-CA" sz="1800" dirty="0"/>
          </a:p>
          <a:p>
            <a:pPr marL="0" indent="0">
              <a:buNone/>
            </a:pPr>
            <a:endParaRPr lang="en-US" sz="1800" dirty="0"/>
          </a:p>
        </p:txBody>
      </p:sp>
      <p:sp>
        <p:nvSpPr>
          <p:cNvPr id="4"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12</a:t>
            </a:fld>
            <a:endParaRPr lang="en-US"/>
          </a:p>
        </p:txBody>
      </p:sp>
    </p:spTree>
    <p:extLst>
      <p:ext uri="{BB962C8B-B14F-4D97-AF65-F5344CB8AC3E}">
        <p14:creationId xmlns:p14="http://schemas.microsoft.com/office/powerpoint/2010/main" val="2250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lstStyle/>
          <a:p>
            <a:r>
              <a:rPr lang="en-CA" b="1" dirty="0" smtClean="0"/>
              <a:t>Objectives</a:t>
            </a:r>
            <a:endParaRPr lang="en-US" b="1" dirty="0"/>
          </a:p>
        </p:txBody>
      </p:sp>
      <p:sp>
        <p:nvSpPr>
          <p:cNvPr id="3" name="Content Placeholder 2"/>
          <p:cNvSpPr>
            <a:spLocks noGrp="1"/>
          </p:cNvSpPr>
          <p:nvPr>
            <p:ph idx="1"/>
          </p:nvPr>
        </p:nvSpPr>
        <p:spPr>
          <a:xfrm>
            <a:off x="457200" y="1981200"/>
            <a:ext cx="4495800" cy="4419600"/>
          </a:xfrm>
        </p:spPr>
        <p:txBody>
          <a:bodyPr/>
          <a:lstStyle/>
          <a:p>
            <a:r>
              <a:rPr lang="en-CA" dirty="0" smtClean="0"/>
              <a:t>Describe commissioning</a:t>
            </a:r>
          </a:p>
          <a:p>
            <a:r>
              <a:rPr lang="en-CA" dirty="0" smtClean="0"/>
              <a:t>Identify core </a:t>
            </a:r>
            <a:r>
              <a:rPr lang="en-CA" dirty="0" smtClean="0"/>
              <a:t>IPAC considerations</a:t>
            </a:r>
            <a:endParaRPr lang="en-CA" dirty="0" smtClean="0"/>
          </a:p>
          <a:p>
            <a:pPr lvl="1"/>
            <a:r>
              <a:rPr lang="en-CA" dirty="0" smtClean="0"/>
              <a:t>Pre-occupancy </a:t>
            </a:r>
          </a:p>
          <a:p>
            <a:pPr lvl="1"/>
            <a:r>
              <a:rPr lang="en-CA" dirty="0" smtClean="0"/>
              <a:t>Two weeks prior to occupancy</a:t>
            </a:r>
          </a:p>
          <a:p>
            <a:pPr lvl="1"/>
            <a:r>
              <a:rPr lang="en-CA" dirty="0" smtClean="0"/>
              <a:t>One week prior to occupancy</a:t>
            </a:r>
          </a:p>
          <a:p>
            <a:pPr marL="268288" indent="-268288"/>
            <a:r>
              <a:rPr lang="en-CA" dirty="0" smtClean="0"/>
              <a:t>Identify deficiencies</a:t>
            </a:r>
          </a:p>
          <a:p>
            <a:pPr marL="268288" indent="-268288"/>
            <a:r>
              <a:rPr lang="en-CA" dirty="0" smtClean="0"/>
              <a:t>Post-occupancy monitoring</a:t>
            </a:r>
            <a:endParaRPr lang="en-CA" dirty="0"/>
          </a:p>
          <a:p>
            <a:pPr lvl="1"/>
            <a:endParaRPr lang="en-US" dirty="0"/>
          </a:p>
        </p:txBody>
      </p:sp>
      <p:pic>
        <p:nvPicPr>
          <p:cNvPr id="3077" name="Picture 5"/>
          <p:cNvPicPr>
            <a:picLocks noGrp="1" noSelect="1" noRot="1" noMove="1" noResize="1" noEditPoints="1" noAdjustHandles="1" noChangeArrowheads="1" noChangeShapeType="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4724399" y="228600"/>
            <a:ext cx="4152901" cy="276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2</a:t>
            </a:fld>
            <a:endParaRPr lang="en-US"/>
          </a:p>
        </p:txBody>
      </p:sp>
      <p:sp>
        <p:nvSpPr>
          <p:cNvPr id="7" name="TextBox 6"/>
          <p:cNvSpPr txBox="1"/>
          <p:nvPr/>
        </p:nvSpPr>
        <p:spPr>
          <a:xfrm>
            <a:off x="7332518" y="3115002"/>
            <a:ext cx="1524000" cy="215444"/>
          </a:xfrm>
          <a:prstGeom prst="rect">
            <a:avLst/>
          </a:prstGeom>
          <a:noFill/>
        </p:spPr>
        <p:txBody>
          <a:bodyPr wrap="square" rtlCol="0">
            <a:spAutoFit/>
          </a:bodyPr>
          <a:lstStyle/>
          <a:p>
            <a:pPr algn="r"/>
            <a:r>
              <a:rPr lang="en-CA" sz="800" i="1" dirty="0" smtClean="0">
                <a:solidFill>
                  <a:schemeClr val="bg1">
                    <a:lumMod val="50000"/>
                  </a:schemeClr>
                </a:solidFill>
              </a:rPr>
              <a:t>Image source: Microsoft Clip Art</a:t>
            </a:r>
            <a:endParaRPr lang="en-US" sz="800" i="1" dirty="0">
              <a:solidFill>
                <a:schemeClr val="bg1">
                  <a:lumMod val="50000"/>
                </a:schemeClr>
              </a:solidFill>
            </a:endParaRPr>
          </a:p>
        </p:txBody>
      </p:sp>
    </p:spTree>
    <p:custDataLst>
      <p:tags r:id="rId1"/>
    </p:custDataLst>
    <p:extLst>
      <p:ext uri="{BB962C8B-B14F-4D97-AF65-F5344CB8AC3E}">
        <p14:creationId xmlns:p14="http://schemas.microsoft.com/office/powerpoint/2010/main" val="20680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Commissioning</a:t>
            </a:r>
            <a:endParaRPr lang="en-US" b="1" dirty="0"/>
          </a:p>
        </p:txBody>
      </p:sp>
      <p:sp>
        <p:nvSpPr>
          <p:cNvPr id="3" name="Content Placeholder 2"/>
          <p:cNvSpPr>
            <a:spLocks noGrp="1"/>
          </p:cNvSpPr>
          <p:nvPr>
            <p:ph idx="1"/>
          </p:nvPr>
        </p:nvSpPr>
        <p:spPr/>
        <p:txBody>
          <a:bodyPr/>
          <a:lstStyle/>
          <a:p>
            <a:r>
              <a:rPr lang="en-CA" dirty="0" smtClean="0"/>
              <a:t>Systematic verification, documentation and training process</a:t>
            </a:r>
          </a:p>
          <a:p>
            <a:r>
              <a:rPr lang="en-CA" dirty="0" smtClean="0"/>
              <a:t>Begins at pre-design stage through post-occupancy and operations phases</a:t>
            </a:r>
          </a:p>
          <a:p>
            <a:r>
              <a:rPr lang="en-CA" dirty="0" smtClean="0"/>
              <a:t>Integral </a:t>
            </a:r>
            <a:r>
              <a:rPr lang="en-CA" dirty="0"/>
              <a:t>part of the design and construction </a:t>
            </a:r>
            <a:r>
              <a:rPr lang="en-CA" dirty="0" smtClean="0"/>
              <a:t>process</a:t>
            </a:r>
          </a:p>
          <a:p>
            <a:r>
              <a:rPr lang="en-CA" dirty="0" smtClean="0"/>
              <a:t>Intended </a:t>
            </a:r>
            <a:r>
              <a:rPr lang="en-CA" dirty="0"/>
              <a:t>to be undertaken throughout the life of a facility</a:t>
            </a:r>
          </a:p>
          <a:p>
            <a:endParaRPr lang="en-CA" dirty="0" smtClean="0"/>
          </a:p>
          <a:p>
            <a:pPr marL="0" indent="0">
              <a:buNone/>
            </a:pPr>
            <a:endParaRPr lang="en-CA" dirty="0"/>
          </a:p>
          <a:p>
            <a:pPr marL="0" indent="0">
              <a:buNone/>
            </a:pPr>
            <a:endParaRPr lang="en-US" dirty="0"/>
          </a:p>
        </p:txBody>
      </p:sp>
      <p:sp>
        <p:nvSpPr>
          <p:cNvPr id="4"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3</a:t>
            </a:fld>
            <a:endParaRPr lang="en-US"/>
          </a:p>
        </p:txBody>
      </p:sp>
    </p:spTree>
    <p:custDataLst>
      <p:tags r:id="rId1"/>
    </p:custDataLst>
    <p:extLst>
      <p:ext uri="{BB962C8B-B14F-4D97-AF65-F5344CB8AC3E}">
        <p14:creationId xmlns:p14="http://schemas.microsoft.com/office/powerpoint/2010/main" val="426703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Commissioning</a:t>
            </a:r>
            <a:endParaRPr lang="en-US" b="1" dirty="0"/>
          </a:p>
        </p:txBody>
      </p:sp>
      <p:sp>
        <p:nvSpPr>
          <p:cNvPr id="3" name="Content Placeholder 2"/>
          <p:cNvSpPr>
            <a:spLocks noGrp="1"/>
          </p:cNvSpPr>
          <p:nvPr>
            <p:ph idx="1"/>
          </p:nvPr>
        </p:nvSpPr>
        <p:spPr/>
        <p:txBody>
          <a:bodyPr/>
          <a:lstStyle/>
          <a:p>
            <a:r>
              <a:rPr lang="en-CA" dirty="0" smtClean="0"/>
              <a:t>Completed as part of an operational project team</a:t>
            </a:r>
          </a:p>
          <a:p>
            <a:r>
              <a:rPr lang="en-CA" dirty="0" smtClean="0"/>
              <a:t>Used to assess and ensure items are completed before occupancy</a:t>
            </a:r>
          </a:p>
          <a:p>
            <a:r>
              <a:rPr lang="en-CA" dirty="0" smtClean="0"/>
              <a:t>Supports an environment that is safe for all building occupants</a:t>
            </a:r>
            <a:endParaRPr lang="en-US" dirty="0"/>
          </a:p>
        </p:txBody>
      </p:sp>
      <p:sp>
        <p:nvSpPr>
          <p:cNvPr id="4"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4</a:t>
            </a:fld>
            <a:endParaRPr lang="en-US"/>
          </a:p>
        </p:txBody>
      </p:sp>
    </p:spTree>
    <p:custDataLst>
      <p:tags r:id="rId1"/>
    </p:custDataLst>
    <p:extLst>
      <p:ext uri="{BB962C8B-B14F-4D97-AF65-F5344CB8AC3E}">
        <p14:creationId xmlns:p14="http://schemas.microsoft.com/office/powerpoint/2010/main" val="68049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Pre-Occupancy</a:t>
            </a:r>
            <a:endParaRPr lang="en-US" b="1" dirty="0"/>
          </a:p>
        </p:txBody>
      </p:sp>
      <p:sp>
        <p:nvSpPr>
          <p:cNvPr id="3" name="Content Placeholder 2"/>
          <p:cNvSpPr>
            <a:spLocks noGrp="1"/>
          </p:cNvSpPr>
          <p:nvPr>
            <p:ph sz="half" idx="1"/>
          </p:nvPr>
        </p:nvSpPr>
        <p:spPr/>
        <p:txBody>
          <a:bodyPr>
            <a:normAutofit/>
          </a:bodyPr>
          <a:lstStyle/>
          <a:p>
            <a:pPr marL="0" indent="0">
              <a:buNone/>
            </a:pPr>
            <a:endParaRPr lang="en-US" dirty="0"/>
          </a:p>
          <a:p>
            <a:endParaRPr lang="en-US" dirty="0"/>
          </a:p>
        </p:txBody>
      </p:sp>
      <p:sp>
        <p:nvSpPr>
          <p:cNvPr id="6" name="Content Placeholder 5"/>
          <p:cNvSpPr>
            <a:spLocks noGrp="1"/>
          </p:cNvSpPr>
          <p:nvPr>
            <p:ph sz="half" idx="2"/>
          </p:nvPr>
        </p:nvSpPr>
        <p:spPr>
          <a:xfrm>
            <a:off x="472966" y="1828800"/>
            <a:ext cx="7787208" cy="3540768"/>
          </a:xfrm>
        </p:spPr>
        <p:txBody>
          <a:bodyPr>
            <a:normAutofit/>
          </a:bodyPr>
          <a:lstStyle/>
          <a:p>
            <a:r>
              <a:rPr lang="en-CA" dirty="0"/>
              <a:t>Manual wrist blades </a:t>
            </a:r>
            <a:r>
              <a:rPr lang="en-CA" dirty="0" smtClean="0"/>
              <a:t>installed </a:t>
            </a:r>
            <a:r>
              <a:rPr lang="en-CA" dirty="0"/>
              <a:t>on designated sinks </a:t>
            </a:r>
            <a:endParaRPr lang="en-CA" dirty="0" smtClean="0"/>
          </a:p>
          <a:p>
            <a:r>
              <a:rPr lang="en-CA" dirty="0" smtClean="0"/>
              <a:t>Faucets opened </a:t>
            </a:r>
            <a:r>
              <a:rPr lang="en-CA" dirty="0"/>
              <a:t>simultaneously to test drain effectiveness</a:t>
            </a:r>
          </a:p>
          <a:p>
            <a:r>
              <a:rPr lang="en-CA" dirty="0" smtClean="0"/>
              <a:t>Floor </a:t>
            </a:r>
            <a:r>
              <a:rPr lang="en-CA" dirty="0"/>
              <a:t>drains </a:t>
            </a:r>
            <a:r>
              <a:rPr lang="en-CA" dirty="0" smtClean="0"/>
              <a:t>present </a:t>
            </a:r>
            <a:r>
              <a:rPr lang="en-CA" dirty="0"/>
              <a:t>and </a:t>
            </a:r>
            <a:r>
              <a:rPr lang="en-CA" dirty="0" smtClean="0"/>
              <a:t>functioning</a:t>
            </a:r>
          </a:p>
          <a:p>
            <a:r>
              <a:rPr lang="en-CA" dirty="0" smtClean="0"/>
              <a:t>Sinks checked to </a:t>
            </a:r>
            <a:r>
              <a:rPr lang="en-CA" dirty="0"/>
              <a:t>ensure they are properly located and functioning</a:t>
            </a:r>
          </a:p>
          <a:p>
            <a:r>
              <a:rPr lang="en-CA" dirty="0" smtClean="0"/>
              <a:t>Surfaces </a:t>
            </a:r>
            <a:r>
              <a:rPr lang="en-CA" dirty="0"/>
              <a:t>in procedure/service areas are appropriate for </a:t>
            </a:r>
            <a:r>
              <a:rPr lang="en-CA" dirty="0" smtClean="0"/>
              <a:t>use</a:t>
            </a:r>
          </a:p>
          <a:p>
            <a:r>
              <a:rPr lang="en-CA" dirty="0" smtClean="0"/>
              <a:t>Air </a:t>
            </a:r>
            <a:r>
              <a:rPr lang="en-CA" dirty="0"/>
              <a:t>balancing </a:t>
            </a:r>
            <a:r>
              <a:rPr lang="en-CA" dirty="0" smtClean="0"/>
              <a:t>completed </a:t>
            </a:r>
            <a:r>
              <a:rPr lang="en-CA" dirty="0"/>
              <a:t>according to </a:t>
            </a:r>
            <a:r>
              <a:rPr lang="en-CA" dirty="0" smtClean="0"/>
              <a:t>specifications</a:t>
            </a:r>
          </a:p>
          <a:p>
            <a:endParaRPr lang="en-CA" dirty="0" smtClean="0"/>
          </a:p>
          <a:p>
            <a:endParaRPr lang="en-US" dirty="0"/>
          </a:p>
        </p:txBody>
      </p:sp>
      <p:sp>
        <p:nvSpPr>
          <p:cNvPr id="8"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5</a:t>
            </a:fld>
            <a:endParaRPr lang="en-US"/>
          </a:p>
        </p:txBody>
      </p:sp>
    </p:spTree>
    <p:custDataLst>
      <p:tags r:id="rId1"/>
    </p:custDataLst>
    <p:extLst>
      <p:ext uri="{BB962C8B-B14F-4D97-AF65-F5344CB8AC3E}">
        <p14:creationId xmlns:p14="http://schemas.microsoft.com/office/powerpoint/2010/main" val="241625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Two Weeks Prior to Occupancy</a:t>
            </a:r>
            <a:endParaRPr lang="en-US" b="1" dirty="0"/>
          </a:p>
        </p:txBody>
      </p:sp>
      <p:sp>
        <p:nvSpPr>
          <p:cNvPr id="3" name="Content Placeholder 2"/>
          <p:cNvSpPr>
            <a:spLocks noGrp="1"/>
          </p:cNvSpPr>
          <p:nvPr>
            <p:ph sz="half" idx="1"/>
          </p:nvPr>
        </p:nvSpPr>
        <p:spPr/>
        <p:txBody>
          <a:bodyPr>
            <a:normAutofit/>
          </a:bodyPr>
          <a:lstStyle/>
          <a:p>
            <a:pPr marL="0" indent="0">
              <a:buNone/>
            </a:pPr>
            <a:r>
              <a:rPr lang="en-US" dirty="0" smtClean="0"/>
              <a:t>
							</a:t>
            </a:r>
            <a:endParaRPr lang="en-US" dirty="0"/>
          </a:p>
          <a:p>
            <a:endParaRPr lang="en-US" dirty="0"/>
          </a:p>
        </p:txBody>
      </p:sp>
      <p:sp>
        <p:nvSpPr>
          <p:cNvPr id="4" name="Content Placeholder 3"/>
          <p:cNvSpPr>
            <a:spLocks noGrp="1"/>
          </p:cNvSpPr>
          <p:nvPr>
            <p:ph sz="half" idx="2"/>
          </p:nvPr>
        </p:nvSpPr>
        <p:spPr>
          <a:xfrm>
            <a:off x="4495800" y="1905000"/>
            <a:ext cx="4038600" cy="4419600"/>
          </a:xfrm>
        </p:spPr>
        <p:txBody>
          <a:bodyPr>
            <a:normAutofit/>
          </a:bodyPr>
          <a:lstStyle/>
          <a:p>
            <a:pPr>
              <a:spcBef>
                <a:spcPts val="600"/>
              </a:spcBef>
            </a:pPr>
            <a:r>
              <a:rPr lang="en-CA" dirty="0"/>
              <a:t>Use processing packs to check steam, gas sterilizers</a:t>
            </a:r>
          </a:p>
          <a:p>
            <a:pPr>
              <a:spcBef>
                <a:spcPts val="600"/>
              </a:spcBef>
            </a:pPr>
            <a:r>
              <a:rPr lang="en-CA" dirty="0"/>
              <a:t>Verify correct water temperatures</a:t>
            </a:r>
          </a:p>
          <a:p>
            <a:pPr>
              <a:spcBef>
                <a:spcPts val="600"/>
              </a:spcBef>
            </a:pPr>
            <a:r>
              <a:rPr lang="en-CA" dirty="0" smtClean="0"/>
              <a:t>Determine </a:t>
            </a:r>
            <a:r>
              <a:rPr lang="en-CA" dirty="0"/>
              <a:t>transportation systems</a:t>
            </a:r>
          </a:p>
          <a:p>
            <a:pPr>
              <a:spcBef>
                <a:spcPts val="600"/>
              </a:spcBef>
            </a:pPr>
            <a:r>
              <a:rPr lang="en-CA" dirty="0"/>
              <a:t>Walk through with local </a:t>
            </a:r>
            <a:r>
              <a:rPr lang="en-CA" dirty="0" smtClean="0"/>
              <a:t>public  health unit representative </a:t>
            </a:r>
            <a:r>
              <a:rPr lang="en-CA" dirty="0"/>
              <a:t>and facility management personnel</a:t>
            </a:r>
          </a:p>
          <a:p>
            <a:endParaRPr lang="en-US" dirty="0"/>
          </a:p>
        </p:txBody>
      </p:sp>
      <p:pic>
        <p:nvPicPr>
          <p:cNvPr id="7170" name="Picture 2" descr="C:\Users\Donna.Moore@oahpp.ca\AppData\Local\Microsoft\Windows\Temporary Internet Files\Content.IE5\5BF18I4J\MP900390515[1].jpg"/>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3657600" cy="3819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67000" y="5801072"/>
            <a:ext cx="1524000" cy="215444"/>
          </a:xfrm>
          <a:prstGeom prst="rect">
            <a:avLst/>
          </a:prstGeom>
          <a:noFill/>
        </p:spPr>
        <p:txBody>
          <a:bodyPr wrap="square" rtlCol="0">
            <a:spAutoFit/>
          </a:bodyPr>
          <a:lstStyle/>
          <a:p>
            <a:pPr algn="r"/>
            <a:r>
              <a:rPr lang="en-CA" sz="800" i="1" dirty="0" smtClean="0">
                <a:solidFill>
                  <a:schemeClr val="bg1">
                    <a:lumMod val="50000"/>
                  </a:schemeClr>
                </a:solidFill>
              </a:rPr>
              <a:t>Image source: Microsoft Clip Art</a:t>
            </a:r>
            <a:endParaRPr lang="en-US" sz="800" i="1" dirty="0">
              <a:solidFill>
                <a:schemeClr val="bg1">
                  <a:lumMod val="50000"/>
                </a:schemeClr>
              </a:solidFill>
            </a:endParaRPr>
          </a:p>
        </p:txBody>
      </p:sp>
      <p:sp>
        <p:nvSpPr>
          <p:cNvPr id="7"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6</a:t>
            </a:fld>
            <a:endParaRPr lang="en-US"/>
          </a:p>
        </p:txBody>
      </p:sp>
    </p:spTree>
    <p:extLst>
      <p:ext uri="{BB962C8B-B14F-4D97-AF65-F5344CB8AC3E}">
        <p14:creationId xmlns:p14="http://schemas.microsoft.com/office/powerpoint/2010/main" val="361669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One Week Prior to Occupancy</a:t>
            </a:r>
            <a:endParaRPr lang="en-US" b="1" dirty="0"/>
          </a:p>
        </p:txBody>
      </p:sp>
      <p:sp>
        <p:nvSpPr>
          <p:cNvPr id="3" name="Content Placeholder 2"/>
          <p:cNvSpPr>
            <a:spLocks noGrp="1"/>
          </p:cNvSpPr>
          <p:nvPr>
            <p:ph sz="half" idx="1"/>
          </p:nvPr>
        </p:nvSpPr>
        <p:spPr>
          <a:xfrm>
            <a:off x="556320" y="1905000"/>
            <a:ext cx="4549080" cy="3358038"/>
          </a:xfrm>
        </p:spPr>
        <p:txBody>
          <a:bodyPr>
            <a:normAutofit/>
          </a:bodyPr>
          <a:lstStyle/>
          <a:p>
            <a:r>
              <a:rPr lang="en-US" dirty="0" smtClean="0"/>
              <a:t>Evaluation of </a:t>
            </a:r>
            <a:r>
              <a:rPr lang="en-US" dirty="0"/>
              <a:t>HVAC </a:t>
            </a:r>
            <a:r>
              <a:rPr lang="en-US" dirty="0" smtClean="0"/>
              <a:t>that supplies special </a:t>
            </a:r>
            <a:r>
              <a:rPr lang="en-US" dirty="0"/>
              <a:t>areas </a:t>
            </a:r>
            <a:r>
              <a:rPr lang="en-US" dirty="0" smtClean="0"/>
              <a:t>including</a:t>
            </a:r>
            <a:endParaRPr lang="en-US" dirty="0"/>
          </a:p>
          <a:p>
            <a:pPr lvl="1"/>
            <a:r>
              <a:rPr lang="en-US" dirty="0"/>
              <a:t>Operating rooms </a:t>
            </a:r>
          </a:p>
          <a:p>
            <a:pPr lvl="1"/>
            <a:r>
              <a:rPr lang="en-US" dirty="0"/>
              <a:t>Interventional cardiology rooms</a:t>
            </a:r>
          </a:p>
          <a:p>
            <a:pPr lvl="1"/>
            <a:r>
              <a:rPr lang="en-US" dirty="0"/>
              <a:t>Bronchoscopy suites</a:t>
            </a:r>
          </a:p>
          <a:p>
            <a:pPr lvl="1"/>
            <a:r>
              <a:rPr lang="en-US" dirty="0" smtClean="0"/>
              <a:t>AIR rooms</a:t>
            </a:r>
            <a:endParaRPr lang="en-US" dirty="0"/>
          </a:p>
          <a:p>
            <a:pPr lvl="1"/>
            <a:r>
              <a:rPr lang="en-US" dirty="0"/>
              <a:t>Protective Isolation </a:t>
            </a:r>
            <a:r>
              <a:rPr lang="en-US" dirty="0" smtClean="0"/>
              <a:t>Rooms</a:t>
            </a:r>
          </a:p>
          <a:p>
            <a:pPr lvl="0"/>
            <a:r>
              <a:rPr lang="en-US" dirty="0"/>
              <a:t>Evaluate laminar air </a:t>
            </a:r>
            <a:r>
              <a:rPr lang="en-US" dirty="0" smtClean="0"/>
              <a:t>hoods</a:t>
            </a:r>
            <a:endParaRPr lang="en-US" dirty="0"/>
          </a:p>
          <a:p>
            <a:endParaRPr lang="en-US" dirty="0"/>
          </a:p>
        </p:txBody>
      </p:sp>
      <p:pic>
        <p:nvPicPr>
          <p:cNvPr id="4098" name="Picture 2"/>
          <p:cNvPicPr>
            <a:picLocks noGrp="1" noSelect="1" noRot="1" noMove="1" noResize="1" noEditPoints="1" noAdjustHandles="1" noChangeArrowheads="1" noChangeShapeType="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981200"/>
            <a:ext cx="3401888" cy="3276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88088" y="5263738"/>
            <a:ext cx="1524000" cy="215444"/>
          </a:xfrm>
          <a:prstGeom prst="rect">
            <a:avLst/>
          </a:prstGeom>
          <a:noFill/>
        </p:spPr>
        <p:txBody>
          <a:bodyPr wrap="square" rtlCol="0">
            <a:spAutoFit/>
          </a:bodyPr>
          <a:lstStyle/>
          <a:p>
            <a:pPr algn="r"/>
            <a:r>
              <a:rPr lang="en-CA" sz="800" i="1" dirty="0" smtClean="0">
                <a:solidFill>
                  <a:schemeClr val="bg1">
                    <a:lumMod val="50000"/>
                  </a:schemeClr>
                </a:solidFill>
              </a:rPr>
              <a:t>Image source: Microsoft Clip Art</a:t>
            </a:r>
            <a:endParaRPr lang="en-US" sz="800" i="1" dirty="0">
              <a:solidFill>
                <a:schemeClr val="bg1">
                  <a:lumMod val="50000"/>
                </a:schemeClr>
              </a:solidFill>
            </a:endParaRPr>
          </a:p>
        </p:txBody>
      </p:sp>
      <p:sp>
        <p:nvSpPr>
          <p:cNvPr id="6"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7</a:t>
            </a:fld>
            <a:endParaRPr lang="en-US"/>
          </a:p>
        </p:txBody>
      </p:sp>
    </p:spTree>
    <p:extLst>
      <p:ext uri="{BB962C8B-B14F-4D97-AF65-F5344CB8AC3E}">
        <p14:creationId xmlns:p14="http://schemas.microsoft.com/office/powerpoint/2010/main" val="330975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One Week </a:t>
            </a:r>
            <a:r>
              <a:rPr lang="en-CA" b="1" dirty="0"/>
              <a:t>Prior to Occupancy</a:t>
            </a:r>
            <a:endParaRPr lang="en-US" b="1" dirty="0"/>
          </a:p>
        </p:txBody>
      </p:sp>
      <p:sp>
        <p:nvSpPr>
          <p:cNvPr id="3" name="Content Placeholder 2"/>
          <p:cNvSpPr>
            <a:spLocks noGrp="1"/>
          </p:cNvSpPr>
          <p:nvPr>
            <p:ph sz="half" idx="1"/>
          </p:nvPr>
        </p:nvSpPr>
        <p:spPr/>
        <p:txBody>
          <a:bodyPr>
            <a:normAutofit lnSpcReduction="10000"/>
          </a:bodyPr>
          <a:lstStyle/>
          <a:p>
            <a:pPr lvl="0"/>
            <a:r>
              <a:rPr lang="en-US" dirty="0" smtClean="0"/>
              <a:t>Aerators checked</a:t>
            </a:r>
          </a:p>
          <a:p>
            <a:pPr lvl="0"/>
            <a:r>
              <a:rPr lang="en-US" dirty="0" smtClean="0"/>
              <a:t>Contractors completed own cleaning</a:t>
            </a:r>
            <a:endParaRPr lang="en-US" dirty="0"/>
          </a:p>
          <a:p>
            <a:pPr lvl="0"/>
            <a:r>
              <a:rPr lang="en-US" dirty="0"/>
              <a:t>H</a:t>
            </a:r>
            <a:r>
              <a:rPr lang="en-US" dirty="0" smtClean="0"/>
              <a:t>ousekeeping </a:t>
            </a:r>
            <a:r>
              <a:rPr lang="en-US" dirty="0"/>
              <a:t>department </a:t>
            </a:r>
            <a:r>
              <a:rPr lang="en-US" dirty="0" smtClean="0"/>
              <a:t>completed </a:t>
            </a:r>
            <a:r>
              <a:rPr lang="en-US" dirty="0"/>
              <a:t>follow-up </a:t>
            </a:r>
            <a:r>
              <a:rPr lang="en-US" dirty="0" smtClean="0"/>
              <a:t>cleaning and disinfection</a:t>
            </a:r>
            <a:endParaRPr lang="en-US" dirty="0"/>
          </a:p>
          <a:p>
            <a:pPr lvl="0"/>
            <a:r>
              <a:rPr lang="en-US" dirty="0" smtClean="0"/>
              <a:t>Hand </a:t>
            </a:r>
            <a:r>
              <a:rPr lang="en-US" dirty="0"/>
              <a:t>hygiene products </a:t>
            </a:r>
            <a:r>
              <a:rPr lang="en-US" dirty="0" smtClean="0"/>
              <a:t>in </a:t>
            </a:r>
            <a:r>
              <a:rPr lang="en-US" dirty="0"/>
              <a:t>dispensers </a:t>
            </a:r>
            <a:endParaRPr lang="en-US" dirty="0" smtClean="0"/>
          </a:p>
          <a:p>
            <a:pPr lvl="0"/>
            <a:r>
              <a:rPr lang="en-US" dirty="0" smtClean="0"/>
              <a:t>Registered </a:t>
            </a:r>
            <a:r>
              <a:rPr lang="en-US" dirty="0"/>
              <a:t>pest control and management </a:t>
            </a:r>
            <a:r>
              <a:rPr lang="en-US" dirty="0" smtClean="0"/>
              <a:t>is functioning </a:t>
            </a:r>
            <a:r>
              <a:rPr lang="en-US" dirty="0"/>
              <a:t>and checked</a:t>
            </a:r>
          </a:p>
        </p:txBody>
      </p:sp>
      <p:pic>
        <p:nvPicPr>
          <p:cNvPr id="5124" name="Picture 4" descr="C:\Users\Donna.Moore@oahpp.ca\AppData\Local\Microsoft\Windows\Temporary Internet Files\Content.IE5\T9PO2TTV\MP900406895[1].jpg"/>
          <p:cNvPicPr>
            <a:picLocks noGrp="1" noSelect="1" noRot="1" noMove="1" noResize="1" noEditPoints="1" noAdjustHandles="1" noChangeArrowheads="1" noChangeShapeType="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1912883"/>
            <a:ext cx="4214031" cy="425931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62030" y="6172200"/>
            <a:ext cx="1524000" cy="215444"/>
          </a:xfrm>
          <a:prstGeom prst="rect">
            <a:avLst/>
          </a:prstGeom>
          <a:noFill/>
        </p:spPr>
        <p:txBody>
          <a:bodyPr wrap="square" rtlCol="0">
            <a:spAutoFit/>
          </a:bodyPr>
          <a:lstStyle/>
          <a:p>
            <a:pPr algn="r"/>
            <a:r>
              <a:rPr lang="en-CA" sz="800" i="1" dirty="0" smtClean="0">
                <a:solidFill>
                  <a:schemeClr val="bg1">
                    <a:lumMod val="50000"/>
                  </a:schemeClr>
                </a:solidFill>
              </a:rPr>
              <a:t>Image source: Microsoft Clip Art</a:t>
            </a:r>
            <a:endParaRPr lang="en-US" sz="800" i="1" dirty="0">
              <a:solidFill>
                <a:schemeClr val="bg1">
                  <a:lumMod val="50000"/>
                </a:schemeClr>
              </a:solidFill>
            </a:endParaRPr>
          </a:p>
        </p:txBody>
      </p:sp>
      <p:sp>
        <p:nvSpPr>
          <p:cNvPr id="7"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8</a:t>
            </a:fld>
            <a:endParaRPr lang="en-US"/>
          </a:p>
        </p:txBody>
      </p:sp>
    </p:spTree>
    <p:extLst>
      <p:ext uri="{BB962C8B-B14F-4D97-AF65-F5344CB8AC3E}">
        <p14:creationId xmlns:p14="http://schemas.microsoft.com/office/powerpoint/2010/main" val="381899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Deficiencies</a:t>
            </a:r>
            <a:endParaRPr lang="en-US" b="1" dirty="0"/>
          </a:p>
        </p:txBody>
      </p:sp>
      <p:sp>
        <p:nvSpPr>
          <p:cNvPr id="3" name="Content Placeholder 2"/>
          <p:cNvSpPr>
            <a:spLocks noGrp="1"/>
          </p:cNvSpPr>
          <p:nvPr>
            <p:ph idx="1"/>
          </p:nvPr>
        </p:nvSpPr>
        <p:spPr>
          <a:xfrm>
            <a:off x="457200" y="1905000"/>
            <a:ext cx="5562600" cy="4419600"/>
          </a:xfrm>
        </p:spPr>
        <p:txBody>
          <a:bodyPr>
            <a:normAutofit/>
          </a:bodyPr>
          <a:lstStyle/>
          <a:p>
            <a:r>
              <a:rPr lang="en-CA" dirty="0"/>
              <a:t>Detailed inspections </a:t>
            </a:r>
            <a:r>
              <a:rPr lang="en-CA" dirty="0" smtClean="0"/>
              <a:t>conducted to </a:t>
            </a:r>
            <a:r>
              <a:rPr lang="en-CA" dirty="0"/>
              <a:t>confirm all checklist items satisfied</a:t>
            </a:r>
          </a:p>
          <a:p>
            <a:r>
              <a:rPr lang="en-CA" dirty="0" smtClean="0"/>
              <a:t>Once </a:t>
            </a:r>
            <a:r>
              <a:rPr lang="en-CA" dirty="0"/>
              <a:t>all checklist and deficiency items </a:t>
            </a:r>
            <a:r>
              <a:rPr lang="en-CA" dirty="0" smtClean="0"/>
              <a:t>satisfied</a:t>
            </a:r>
            <a:r>
              <a:rPr lang="en-CA" dirty="0"/>
              <a:t>, </a:t>
            </a:r>
            <a:r>
              <a:rPr lang="en-CA" dirty="0" smtClean="0"/>
              <a:t>need inspection </a:t>
            </a:r>
            <a:r>
              <a:rPr lang="en-CA" dirty="0"/>
              <a:t>by </a:t>
            </a:r>
            <a:r>
              <a:rPr lang="en-CA" dirty="0" smtClean="0"/>
              <a:t>ICP</a:t>
            </a:r>
            <a:endParaRPr lang="en-CA" dirty="0" smtClean="0"/>
          </a:p>
          <a:p>
            <a:pPr marL="0" indent="0">
              <a:buNone/>
            </a:pPr>
            <a:endParaRPr lang="en-CA" dirty="0"/>
          </a:p>
        </p:txBody>
      </p:sp>
      <p:pic>
        <p:nvPicPr>
          <p:cNvPr id="2050" name="Picture 2" descr="C:\Users\Donna.Moore@oahpp.ca\AppData\Local\Microsoft\Windows\Temporary Internet Files\Content.IE5\T9PO2TTV\MC900434929[1].png"/>
          <p:cNvPicPr>
            <a:picLocks noGrp="1" noSelect="1" noRot="1" noMove="1" noResize="1" noEditPoints="1" noAdjustHandles="1" noChangeArrowheads="1" noChangeShapeType="1"/>
          </p:cNvPicPr>
          <p:nvPr>
            <p:custDataLst>
              <p:tags r:id="rId1"/>
            </p:custDataLst>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20804219">
            <a:off x="5335102" y="3010940"/>
            <a:ext cx="3352800" cy="30565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62800" y="5943600"/>
            <a:ext cx="1524000" cy="215444"/>
          </a:xfrm>
          <a:prstGeom prst="rect">
            <a:avLst/>
          </a:prstGeom>
          <a:noFill/>
        </p:spPr>
        <p:txBody>
          <a:bodyPr wrap="square" rtlCol="0">
            <a:spAutoFit/>
          </a:bodyPr>
          <a:lstStyle/>
          <a:p>
            <a:pPr algn="r"/>
            <a:r>
              <a:rPr lang="en-CA" sz="800" i="1" dirty="0" smtClean="0">
                <a:solidFill>
                  <a:schemeClr val="bg1">
                    <a:lumMod val="50000"/>
                  </a:schemeClr>
                </a:solidFill>
              </a:rPr>
              <a:t>Image source: Microsoft Clip Art</a:t>
            </a:r>
            <a:endParaRPr lang="en-US" sz="800" i="1" dirty="0">
              <a:solidFill>
                <a:schemeClr val="bg1">
                  <a:lumMod val="50000"/>
                </a:schemeClr>
              </a:solidFill>
            </a:endParaRPr>
          </a:p>
        </p:txBody>
      </p:sp>
      <p:sp>
        <p:nvSpPr>
          <p:cNvPr id="6"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9</a:t>
            </a:fld>
            <a:endParaRPr lang="en-US"/>
          </a:p>
        </p:txBody>
      </p:sp>
    </p:spTree>
    <p:extLst>
      <p:ext uri="{BB962C8B-B14F-4D97-AF65-F5344CB8AC3E}">
        <p14:creationId xmlns:p14="http://schemas.microsoft.com/office/powerpoint/2010/main" val="183958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PHO">
      <a:dk1>
        <a:sysClr val="windowText" lastClr="000000"/>
      </a:dk1>
      <a:lt1>
        <a:sysClr val="window" lastClr="FFFFFF"/>
      </a:lt1>
      <a:dk2>
        <a:srgbClr val="ACB6AB"/>
      </a:dk2>
      <a:lt2>
        <a:srgbClr val="C3D4DE"/>
      </a:lt2>
      <a:accent1>
        <a:srgbClr val="6EB43F"/>
      </a:accent1>
      <a:accent2>
        <a:srgbClr val="00BCE4"/>
      </a:accent2>
      <a:accent3>
        <a:srgbClr val="80A3B7"/>
      </a:accent3>
      <a:accent4>
        <a:srgbClr val="5A9A98"/>
      </a:accent4>
      <a:accent5>
        <a:srgbClr val="7B2B83"/>
      </a:accent5>
      <a:accent6>
        <a:srgbClr val="E8A713"/>
      </a:accent6>
      <a:hlink>
        <a:srgbClr val="6EB43F"/>
      </a:hlink>
      <a:folHlink>
        <a:srgbClr val="ACC4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24802788C06548B1BC37A1F4DAC312" ma:contentTypeVersion="1" ma:contentTypeDescription="Create a new document." ma:contentTypeScope="" ma:versionID="7891575bd452f4c678d5a69c37801004">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67B650D5DBB2304786CA2C77A67ECCDF" ma:contentTypeVersion="4" ma:contentTypeDescription="Create a new document." ma:contentTypeScope="" ma:versionID="c90caf5ee09525efc63d45d4c61219d0">
  <xsd:schema xmlns:xsd="http://www.w3.org/2001/XMLSchema" xmlns:xs="http://www.w3.org/2001/XMLSchema" xmlns:p="http://schemas.microsoft.com/office/2006/metadata/properties" xmlns:ns2="ddd86614-e075-45fd-ad75-7be4b83b486d" targetNamespace="http://schemas.microsoft.com/office/2006/metadata/properties" ma:root="true" ma:fieldsID="0d5952d3730e44bb7b599fd25b7a60a4" ns2:_="">
    <xsd:import namespace="ddd86614-e075-45fd-ad75-7be4b83b48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86614-e075-45fd-ad75-7be4b83b486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61DEE-8680-4939-B395-920E658F9CEF}"/>
</file>

<file path=customXml/itemProps2.xml><?xml version="1.0" encoding="utf-8"?>
<ds:datastoreItem xmlns:ds="http://schemas.openxmlformats.org/officeDocument/2006/customXml" ds:itemID="{793EF2CD-0E42-4320-B03A-E110151C5DFC}"/>
</file>

<file path=customXml/itemProps3.xml><?xml version="1.0" encoding="utf-8"?>
<ds:datastoreItem xmlns:ds="http://schemas.openxmlformats.org/officeDocument/2006/customXml" ds:itemID="{F6F42004-1A8C-4FFF-A9A7-E4A9E29D7025}"/>
</file>

<file path=customXml/itemProps4.xml><?xml version="1.0" encoding="utf-8"?>
<ds:datastoreItem xmlns:ds="http://schemas.openxmlformats.org/officeDocument/2006/customXml" ds:itemID="{8CBD80DC-0AB1-4DA2-A060-947FBD884F1F}">
  <ds:schemaRefs>
    <ds:schemaRef ds:uri="http://schemas.microsoft.com/sharepoint/events"/>
  </ds:schemaRefs>
</ds:datastoreItem>
</file>

<file path=customXml/itemProps5.xml><?xml version="1.0" encoding="utf-8"?>
<ds:datastoreItem xmlns:ds="http://schemas.openxmlformats.org/officeDocument/2006/customXml" ds:itemID="{EC8B0F3F-EC08-4D73-95BC-9C529B61CAD4}"/>
</file>

<file path=docProps/app.xml><?xml version="1.0" encoding="utf-8"?>
<Properties xmlns="http://schemas.openxmlformats.org/officeDocument/2006/extended-properties" xmlns:vt="http://schemas.openxmlformats.org/officeDocument/2006/docPropsVTypes">
  <Template/>
  <TotalTime>2792</TotalTime>
  <Words>1780</Words>
  <Application>Microsoft Office PowerPoint</Application>
  <PresentationFormat>On-screen Show (4:3)</PresentationFormat>
  <Paragraphs>169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Construction, Renovation, Maintenance and Design</vt:lpstr>
      <vt:lpstr>Objectives</vt:lpstr>
      <vt:lpstr>Commissioning</vt:lpstr>
      <vt:lpstr>Commissioning</vt:lpstr>
      <vt:lpstr>Pre-Occupancy</vt:lpstr>
      <vt:lpstr>Two Weeks Prior to Occupancy</vt:lpstr>
      <vt:lpstr>One Week Prior to Occupancy</vt:lpstr>
      <vt:lpstr>One Week Prior to Occupancy</vt:lpstr>
      <vt:lpstr>Deficiencies</vt:lpstr>
      <vt:lpstr>Post Occupancy </vt:lpstr>
      <vt:lpstr>Commissioning Checklist</vt:lpstr>
      <vt:lpstr>Sources</vt:lpstr>
    </vt:vector>
  </TitlesOfParts>
  <Company>inpower.ca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Commissioning of Health Care Facilities</dc:title>
  <dc:creator>Dave Krawczyk</dc:creator>
  <cp:lastModifiedBy>Liz McCreight</cp:lastModifiedBy>
  <cp:revision>121</cp:revision>
  <cp:lastPrinted>2014-05-13T19:43:15Z</cp:lastPrinted>
  <dcterms:created xsi:type="dcterms:W3CDTF">2011-05-26T13:37:07Z</dcterms:created>
  <dcterms:modified xsi:type="dcterms:W3CDTF">2015-09-25T17:49:34Z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AHPPLocation">
    <vt:lpwstr>2152;#ALL|9a2671d7-c4d2-4a5e-95f7-b27107612865;#1878;#Head Office|602d3fbf-925e-485a-a5b0-47981dae1253;#1880;#PHL|ec98a33f-c22a-4877-9027-f70b81412b51;#1879;#RICN|6ea63de3-ce01-4f6e-b01c-b53902978101;#2154;#1075 Bay Street|516f4638-d9ff-4d03-8ffc-028db6e3</vt:lpwstr>
  </property>
  <property fmtid="{D5CDD505-2E9C-101B-9397-08002B2CF9AE}" pid="3" name="LocationMMTaxHTField0">
    <vt:lpwstr>Head Office|b5e52ff0-5b56-42f2-ab6d-c6fb6d7ecf23</vt:lpwstr>
  </property>
  <property fmtid="{D5CDD505-2E9C-101B-9397-08002B2CF9AE}" pid="4" name="LocationMM">
    <vt:lpwstr>422;#Head Office|b5e52ff0-5b56-42f2-ab6d-c6fb6d7ecf23</vt:lpwstr>
  </property>
  <property fmtid="{D5CDD505-2E9C-101B-9397-08002B2CF9AE}" pid="5" name="ContentTypeId">
    <vt:lpwstr>0x010100C724802788C06548B1BC37A1F4DAC312</vt:lpwstr>
  </property>
  <property fmtid="{D5CDD505-2E9C-101B-9397-08002B2CF9AE}" pid="6" name="ResourceCategory">
    <vt:lpwstr>579;#Templates|8b9833f7-6ddd-4a9e-82ef-b4e6b12e4151</vt:lpwstr>
  </property>
  <property fmtid="{D5CDD505-2E9C-101B-9397-08002B2CF9AE}" pid="7" name="PolicyIDMM">
    <vt:lpwstr/>
  </property>
  <property fmtid="{D5CDD505-2E9C-101B-9397-08002B2CF9AE}" pid="8" name="Order">
    <vt:r8>24000</vt:r8>
  </property>
  <property fmtid="{D5CDD505-2E9C-101B-9397-08002B2CF9AE}" pid="9" name="RICNCommitteeType1">
    <vt:lpwstr>Knowledge Transfer</vt:lpwstr>
  </property>
  <property fmtid="{D5CDD505-2E9C-101B-9397-08002B2CF9AE}" pid="10" name="RICNProjectNameTaxHTField0">
    <vt:lpwstr/>
  </property>
  <property fmtid="{D5CDD505-2E9C-101B-9397-08002B2CF9AE}" pid="11" name="RICNProjectName">
    <vt:lpwstr/>
  </property>
  <property fmtid="{D5CDD505-2E9C-101B-9397-08002B2CF9AE}" pid="12" name="Period">
    <vt:lpwstr/>
  </property>
  <property fmtid="{D5CDD505-2E9C-101B-9397-08002B2CF9AE}" pid="13" name="PublishLandingPage">
    <vt:bool>false</vt:bool>
  </property>
  <property fmtid="{D5CDD505-2E9C-101B-9397-08002B2CF9AE}" pid="14" name="Event Date">
    <vt:filetime>2014-06-03T13:37:26Z</vt:filetime>
  </property>
  <property fmtid="{D5CDD505-2E9C-101B-9397-08002B2CF9AE}" pid="15" name="RICNSubject">
    <vt:lpwstr>1186;#Construction and Renovation|18878e24-e8db-4b88-9147-8e97d116e33c</vt:lpwstr>
  </property>
  <property fmtid="{D5CDD505-2E9C-101B-9397-08002B2CF9AE}" pid="16" name="PHO_ProgramArea_Abbr">
    <vt:lpwstr/>
  </property>
  <property fmtid="{D5CDD505-2E9C-101B-9397-08002B2CF9AE}" pid="17" name="Frequency">
    <vt:lpwstr/>
  </property>
  <property fmtid="{D5CDD505-2E9C-101B-9397-08002B2CF9AE}" pid="18" name="Comm_Product_DocType">
    <vt:lpwstr/>
  </property>
  <property fmtid="{D5CDD505-2E9C-101B-9397-08002B2CF9AE}" pid="19" name="CommsEventName">
    <vt:lpwstr/>
  </property>
  <property fmtid="{D5CDD505-2E9C-101B-9397-08002B2CF9AE}" pid="20" name="RICNCommitteeMaterialsMM">
    <vt:lpwstr/>
  </property>
  <property fmtid="{D5CDD505-2E9C-101B-9397-08002B2CF9AE}" pid="21" name="RICNHealthcareSettingMM">
    <vt:lpwstr>1172;#ALL|20b1c9c2-5d35-4eaf-93f4-46fd357c6a81</vt:lpwstr>
  </property>
  <property fmtid="{D5CDD505-2E9C-101B-9397-08002B2CF9AE}" pid="22" name="me82f341bdf249018bac73bf55f3eda1">
    <vt:lpwstr/>
  </property>
  <property fmtid="{D5CDD505-2E9C-101B-9397-08002B2CF9AE}" pid="23" name="c7c78386a8d24cdd8a78c8653925f661">
    <vt:lpwstr/>
  </property>
  <property fmtid="{D5CDD505-2E9C-101B-9397-08002B2CF9AE}" pid="24" name="RICNCommitteeMembers">
    <vt:lpwstr/>
  </property>
  <property fmtid="{D5CDD505-2E9C-101B-9397-08002B2CF9AE}" pid="25" name="g42eeff8be0e44e2ad2a8aad88ce174f">
    <vt:lpwstr/>
  </property>
  <property fmtid="{D5CDD505-2E9C-101B-9397-08002B2CF9AE}" pid="26" name="RICNChairMM">
    <vt:lpwstr/>
  </property>
  <property fmtid="{D5CDD505-2E9C-101B-9397-08002B2CF9AE}" pid="27" name="ArticulateGUID">
    <vt:lpwstr>01D70F30-F2DE-486D-B7AE-79051A6592EC</vt:lpwstr>
  </property>
  <property fmtid="{D5CDD505-2E9C-101B-9397-08002B2CF9AE}" pid="28" name="ArticulatePath">
    <vt:lpwstr>https://goto.oahpp.ca/areas/ipcr/teamsite/CRMD%20Project/Final%20Draft%20Documents/Final/Design%20Modifications/CRMD_Commissioning_Phase_2015</vt:lpwstr>
  </property>
  <property fmtid="{D5CDD505-2E9C-101B-9397-08002B2CF9AE}" pid="29" name="_dlc_DocIdItemGuid">
    <vt:lpwstr>9fec1587-9e5f-4ce8-94fb-048b1b269828</vt:lpwstr>
  </property>
</Properties>
</file>