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4.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tags/tag5.xml" ContentType="application/vnd.openxmlformats-officedocument.presentationml.tags+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7"/>
  </p:sldMasterIdLst>
  <p:notesMasterIdLst>
    <p:notesMasterId r:id="rId28"/>
  </p:notesMasterIdLst>
  <p:handoutMasterIdLst>
    <p:handoutMasterId r:id="rId29"/>
  </p:handoutMasterIdLst>
  <p:sldIdLst>
    <p:sldId id="269" r:id="rId8"/>
    <p:sldId id="271" r:id="rId9"/>
    <p:sldId id="308" r:id="rId10"/>
    <p:sldId id="310" r:id="rId11"/>
    <p:sldId id="312" r:id="rId12"/>
    <p:sldId id="313" r:id="rId13"/>
    <p:sldId id="315" r:id="rId14"/>
    <p:sldId id="276" r:id="rId15"/>
    <p:sldId id="277" r:id="rId16"/>
    <p:sldId id="278" r:id="rId17"/>
    <p:sldId id="279" r:id="rId18"/>
    <p:sldId id="280" r:id="rId19"/>
    <p:sldId id="282" r:id="rId20"/>
    <p:sldId id="281" r:id="rId21"/>
    <p:sldId id="301" r:id="rId22"/>
    <p:sldId id="302" r:id="rId23"/>
    <p:sldId id="304" r:id="rId24"/>
    <p:sldId id="305" r:id="rId25"/>
    <p:sldId id="293" r:id="rId26"/>
    <p:sldId id="306" r:id="rId27"/>
  </p:sldIdLst>
  <p:sldSz cx="9144000" cy="6858000" type="screen4x3"/>
  <p:notesSz cx="6858000" cy="9144000"/>
  <p:custDataLst>
    <p:tags r:id="rId30"/>
  </p:custDataLst>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indows User" initials="WU" lastIdx="4" clrIdx="0"/>
  <p:cmAuthor id="1" name="DEBORAH DAVIS" initials="DL" lastIdx="8" clrIdx="1"/>
  <p:cmAuthor id="2" name="Liz McCreight" initials="LM" lastIdx="2" clrIdx="2"/>
  <p:cmAuthor id="3" name="Gary Garber" initials="GG"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B4B9"/>
    <a:srgbClr val="E49CA3"/>
    <a:srgbClr val="DB7B84"/>
    <a:srgbClr val="B5D8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74" autoAdjust="0"/>
    <p:restoredTop sz="89587" autoAdjust="0"/>
  </p:normalViewPr>
  <p:slideViewPr>
    <p:cSldViewPr>
      <p:cViewPr>
        <p:scale>
          <a:sx n="70" d="100"/>
          <a:sy n="70" d="100"/>
        </p:scale>
        <p:origin x="-1398"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9936"/>
    </p:cViewPr>
  </p:sorterViewPr>
  <p:notesViewPr>
    <p:cSldViewPr>
      <p:cViewPr varScale="1">
        <p:scale>
          <a:sx n="82" d="100"/>
          <a:sy n="82" d="100"/>
        </p:scale>
        <p:origin x="-3180"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8" Type="http://schemas.openxmlformats.org/officeDocument/2006/relationships/slide" Target="slides/slide1.xml"/><Relationship Id="rId3" Type="http://schemas.openxmlformats.org/officeDocument/2006/relationships/customXml" Target="../customXml/item3.xml"/><Relationship Id="rId21" Type="http://schemas.openxmlformats.org/officeDocument/2006/relationships/slide" Target="slides/slide14.xml"/><Relationship Id="rId34" Type="http://schemas.openxmlformats.org/officeDocument/2006/relationships/theme" Target="theme/theme1.xml"/><Relationship Id="rId7" Type="http://schemas.openxmlformats.org/officeDocument/2006/relationships/slideMaster" Target="slideMasters/slideMaster1.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presProps" Target="presProps.xml"/><Relationship Id="rId28" Type="http://schemas.openxmlformats.org/officeDocument/2006/relationships/notesMaster" Target="notesMasters/notesMaster1.xml"/><Relationship Id="rId15" Type="http://schemas.openxmlformats.org/officeDocument/2006/relationships/slide" Target="slides/slide8.xml"/><Relationship Id="rId23" Type="http://schemas.openxmlformats.org/officeDocument/2006/relationships/slide" Target="slides/slide16.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commentAuthors" Target="commentAuthors.xml"/><Relationship Id="rId35" Type="http://schemas.openxmlformats.org/officeDocument/2006/relationships/tableStyles" Target="tableStyles.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9939126-C51C-462A-8DB4-BAE629E9D5DC}" type="datetimeFigureOut">
              <a:rPr lang="en-CA" smtClean="0"/>
              <a:t>14/10/2015</a:t>
            </a:fld>
            <a:endParaRPr lang="en-CA"/>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1A6F1F0-2473-416E-ABB2-54273873661E}" type="slidenum">
              <a:rPr lang="en-CA" smtClean="0"/>
              <a:t>‹#›</a:t>
            </a:fld>
            <a:endParaRPr lang="en-CA"/>
          </a:p>
        </p:txBody>
      </p:sp>
    </p:spTree>
    <p:extLst>
      <p:ext uri="{BB962C8B-B14F-4D97-AF65-F5344CB8AC3E}">
        <p14:creationId xmlns:p14="http://schemas.microsoft.com/office/powerpoint/2010/main" val="19645300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2990E1D2-32BC-48BA-A8ED-17B09F55C431}" type="datetimeFigureOut">
              <a:rPr lang="en-US"/>
              <a:pPr>
                <a:defRPr/>
              </a:pPr>
              <a:t>10/14/2015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7825E8E9-99ED-4478-A2EE-814BBFEC56BD}" type="slidenum">
              <a:rPr lang="en-US"/>
              <a:pPr>
                <a:defRPr/>
              </a:pPr>
              <a:t>‹#›</a:t>
            </a:fld>
            <a:endParaRPr lang="en-US" dirty="0"/>
          </a:p>
        </p:txBody>
      </p:sp>
    </p:spTree>
    <p:extLst>
      <p:ext uri="{BB962C8B-B14F-4D97-AF65-F5344CB8AC3E}">
        <p14:creationId xmlns:p14="http://schemas.microsoft.com/office/powerpoint/2010/main" val="69089860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7825E8E9-99ED-4478-A2EE-814BBFEC56BD}" type="slidenum">
              <a:rPr lang="en-US" smtClean="0"/>
              <a:pPr>
                <a:defRPr/>
              </a:pPr>
              <a:t>1</a:t>
            </a:fld>
            <a:endParaRPr lang="en-US" dirty="0"/>
          </a:p>
        </p:txBody>
      </p:sp>
    </p:spTree>
    <p:extLst>
      <p:ext uri="{BB962C8B-B14F-4D97-AF65-F5344CB8AC3E}">
        <p14:creationId xmlns:p14="http://schemas.microsoft.com/office/powerpoint/2010/main" val="10584819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Additional</a:t>
            </a:r>
            <a:r>
              <a:rPr lang="en-CA" baseline="0" dirty="0" smtClean="0"/>
              <a:t> k</a:t>
            </a:r>
            <a:r>
              <a:rPr lang="en-CA" dirty="0" smtClean="0"/>
              <a:t>ey elements to</a:t>
            </a:r>
            <a:r>
              <a:rPr lang="en-CA" baseline="0" dirty="0" smtClean="0"/>
              <a:t> include in the ICRA for the building design:</a:t>
            </a:r>
          </a:p>
          <a:p>
            <a:r>
              <a:rPr lang="en-CA" dirty="0" smtClean="0"/>
              <a:t>•Number and location of plumbed hand wash stations, including soap dispensers and paper towel dispensers</a:t>
            </a:r>
          </a:p>
          <a:p>
            <a:r>
              <a:rPr lang="en-CA" dirty="0" smtClean="0"/>
              <a:t>•Number and location of alcohol based hand rub (ABHR)  dispensers</a:t>
            </a:r>
          </a:p>
          <a:p>
            <a:r>
              <a:rPr lang="en-CA" dirty="0" smtClean="0"/>
              <a:t>•Requirements for a reprocessing area,</a:t>
            </a:r>
            <a:r>
              <a:rPr lang="en-CA" baseline="0" dirty="0" smtClean="0"/>
              <a:t> including </a:t>
            </a:r>
            <a:r>
              <a:rPr lang="en-CA" dirty="0" smtClean="0"/>
              <a:t>number of required floor</a:t>
            </a:r>
            <a:r>
              <a:rPr lang="en-CA" baseline="0" dirty="0" smtClean="0"/>
              <a:t> drains (determined by the type of equipment)</a:t>
            </a:r>
            <a:endParaRPr lang="en-CA" dirty="0" smtClean="0"/>
          </a:p>
          <a:p>
            <a:r>
              <a:rPr lang="en-CA" dirty="0" smtClean="0"/>
              <a:t>•Emergency/first-aid requirements (eye-wash stations);</a:t>
            </a:r>
          </a:p>
          <a:p>
            <a:r>
              <a:rPr lang="en-CA" dirty="0" smtClean="0"/>
              <a:t>•Number and location of storage areas</a:t>
            </a:r>
          </a:p>
          <a:p>
            <a:endParaRPr lang="en-CA" dirty="0" smtClean="0"/>
          </a:p>
          <a:p>
            <a:endParaRPr lang="en-US" dirty="0"/>
          </a:p>
        </p:txBody>
      </p:sp>
      <p:sp>
        <p:nvSpPr>
          <p:cNvPr id="4" name="Slide Number Placeholder 3"/>
          <p:cNvSpPr>
            <a:spLocks noGrp="1"/>
          </p:cNvSpPr>
          <p:nvPr>
            <p:ph type="sldNum" sz="quarter" idx="10"/>
          </p:nvPr>
        </p:nvSpPr>
        <p:spPr/>
        <p:txBody>
          <a:bodyPr/>
          <a:lstStyle/>
          <a:p>
            <a:fld id="{E4B8C1CC-1D28-4DA6-83F1-C6E54E70CA6C}" type="slidenum">
              <a:rPr lang="en-US" smtClean="0"/>
              <a:t>11</a:t>
            </a:fld>
            <a:endParaRPr lang="en-US" dirty="0"/>
          </a:p>
        </p:txBody>
      </p:sp>
    </p:spTree>
    <p:extLst>
      <p:ext uri="{BB962C8B-B14F-4D97-AF65-F5344CB8AC3E}">
        <p14:creationId xmlns:p14="http://schemas.microsoft.com/office/powerpoint/2010/main" val="27533675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It</a:t>
            </a:r>
            <a:r>
              <a:rPr lang="en-CA" baseline="0" dirty="0" smtClean="0"/>
              <a:t> is important to identify the location and p</a:t>
            </a:r>
            <a:r>
              <a:rPr lang="en-CA" dirty="0" smtClean="0"/>
              <a:t>lacement of personal protective equipment for use in delivery of care</a:t>
            </a:r>
          </a:p>
          <a:p>
            <a:endParaRPr lang="en-CA" dirty="0" smtClean="0"/>
          </a:p>
          <a:p>
            <a:r>
              <a:rPr lang="en-CA" dirty="0" smtClean="0"/>
              <a:t>You will need to work with the project</a:t>
            </a:r>
            <a:r>
              <a:rPr lang="en-CA" baseline="0" dirty="0" smtClean="0"/>
              <a:t> team to determine the</a:t>
            </a:r>
            <a:r>
              <a:rPr lang="en-CA" dirty="0" smtClean="0"/>
              <a:t> number of Inpatient rooms designated as single bed rooms unless the functional program demonstrates the need for multi-patient rooms. Justification</a:t>
            </a:r>
            <a:r>
              <a:rPr lang="en-CA" baseline="0" dirty="0" smtClean="0"/>
              <a:t> for two-bed rooms or multi-bed inpatient rooms will require supporting documentation explaining why, from a clinical standpoint, why multi-bed rooms are required. If multi bed rooms are used, there shall be one washroom with a toilet and a sink per patient/ resident.</a:t>
            </a:r>
            <a:endParaRPr lang="en-CA" baseline="0" dirty="0" smtClean="0">
              <a:solidFill>
                <a:srgbClr val="FF0000"/>
              </a:solidFill>
            </a:endParaRPr>
          </a:p>
          <a:p>
            <a:r>
              <a:rPr lang="en-CA" baseline="0" dirty="0" smtClean="0">
                <a:solidFill>
                  <a:srgbClr val="FF0000"/>
                </a:solidFill>
              </a:rPr>
              <a:t>The use of single bed rooms in other healthcare settings should be in accordance with their functional program.</a:t>
            </a:r>
            <a:endParaRPr lang="en-CA" dirty="0" smtClean="0">
              <a:solidFill>
                <a:srgbClr val="FF0000"/>
              </a:solidFill>
            </a:endParaRPr>
          </a:p>
          <a:p>
            <a:endParaRPr lang="en-CA" dirty="0" smtClean="0">
              <a:solidFill>
                <a:srgbClr val="FF0000"/>
              </a:solidFill>
            </a:endParaRPr>
          </a:p>
          <a:p>
            <a:r>
              <a:rPr lang="en-CA" dirty="0" smtClean="0">
                <a:solidFill>
                  <a:srgbClr val="FF0000"/>
                </a:solidFill>
              </a:rPr>
              <a:t>Patient treatment places, (inpatient or outpatient), should be single occupancy unles</a:t>
            </a:r>
            <a:r>
              <a:rPr lang="en-CA" dirty="0" smtClean="0"/>
              <a:t>s the need</a:t>
            </a:r>
            <a:r>
              <a:rPr lang="en-CA" baseline="0" dirty="0" smtClean="0"/>
              <a:t> </a:t>
            </a:r>
            <a:r>
              <a:rPr lang="en-CA" dirty="0" smtClean="0"/>
              <a:t>for a multi-patient arrangement is determined by the functional</a:t>
            </a:r>
            <a:r>
              <a:rPr lang="en-CA" baseline="0" dirty="0" smtClean="0"/>
              <a:t> program.</a:t>
            </a:r>
          </a:p>
          <a:p>
            <a:endParaRPr lang="en-CA" dirty="0" smtClean="0"/>
          </a:p>
          <a:p>
            <a:r>
              <a:rPr lang="en-CA" dirty="0" smtClean="0"/>
              <a:t>Single occupancy means that patients have a spatial separation and a physical barrier between them sufficient to provide privacy, protection from the spread of infection, and adequate area to support clinical functions</a:t>
            </a:r>
          </a:p>
          <a:p>
            <a:endParaRPr lang="en-US" dirty="0"/>
          </a:p>
        </p:txBody>
      </p:sp>
      <p:sp>
        <p:nvSpPr>
          <p:cNvPr id="4" name="Slide Number Placeholder 3"/>
          <p:cNvSpPr>
            <a:spLocks noGrp="1"/>
          </p:cNvSpPr>
          <p:nvPr>
            <p:ph type="sldNum" sz="quarter" idx="10"/>
          </p:nvPr>
        </p:nvSpPr>
        <p:spPr/>
        <p:txBody>
          <a:bodyPr/>
          <a:lstStyle/>
          <a:p>
            <a:fld id="{98758B5E-A95E-4569-BB56-2C933416D6D5}" type="slidenum">
              <a:rPr lang="en-US" smtClean="0"/>
              <a:t>12</a:t>
            </a:fld>
            <a:endParaRPr lang="en-US" dirty="0"/>
          </a:p>
        </p:txBody>
      </p:sp>
    </p:spTree>
    <p:extLst>
      <p:ext uri="{BB962C8B-B14F-4D97-AF65-F5344CB8AC3E}">
        <p14:creationId xmlns:p14="http://schemas.microsoft.com/office/powerpoint/2010/main" val="12666646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aseline="0" dirty="0" smtClean="0"/>
              <a:t>These are some essential elements of </a:t>
            </a:r>
            <a:r>
              <a:rPr lang="en-CA" dirty="0" smtClean="0"/>
              <a:t>ICRA related to the existing building SITE.</a:t>
            </a:r>
            <a:r>
              <a:rPr lang="en-CA" baseline="0" dirty="0" smtClean="0"/>
              <a:t> It is important to:</a:t>
            </a:r>
            <a:r>
              <a:rPr lang="en-CA" dirty="0" smtClean="0"/>
              <a:t> </a:t>
            </a:r>
          </a:p>
          <a:p>
            <a:endParaRPr lang="en-CA" dirty="0" smtClean="0"/>
          </a:p>
          <a:p>
            <a:pPr marL="228600" indent="-228600">
              <a:buAutoNum type="arabicPeriod"/>
            </a:pPr>
            <a:r>
              <a:rPr lang="en-CA" dirty="0" smtClean="0"/>
              <a:t>Identify the impact of disrupting essential services to patients/residents and employees.</a:t>
            </a:r>
            <a:r>
              <a:rPr lang="en-CA" baseline="0" dirty="0" smtClean="0"/>
              <a:t> If renovations take place in an occupied facility, this could include water or ventilation shutdowns that may require the relocating patients to other areas.</a:t>
            </a:r>
          </a:p>
          <a:p>
            <a:pPr marL="228600" indent="-228600">
              <a:buAutoNum type="arabicPeriod"/>
            </a:pPr>
            <a:endParaRPr lang="en-CA" dirty="0" smtClean="0"/>
          </a:p>
          <a:p>
            <a:r>
              <a:rPr lang="en-CA" dirty="0" smtClean="0"/>
              <a:t>2. Determine specific hazards and any additional</a:t>
            </a:r>
            <a:r>
              <a:rPr lang="en-CA" baseline="0" dirty="0" smtClean="0"/>
              <a:t> protective measures that may be required. This could include removing asbestos during renovation projects which requires a higher level of preventive  measures.</a:t>
            </a:r>
            <a:endParaRPr lang="en-CA" dirty="0" smtClean="0"/>
          </a:p>
          <a:p>
            <a:r>
              <a:rPr lang="en-CA" dirty="0" smtClean="0"/>
              <a:t> </a:t>
            </a:r>
          </a:p>
          <a:p>
            <a:r>
              <a:rPr lang="en-CA" dirty="0" smtClean="0"/>
              <a:t>3. Locate and</a:t>
            </a:r>
            <a:r>
              <a:rPr lang="en-CA" baseline="0" dirty="0" smtClean="0"/>
              <a:t> potentially </a:t>
            </a:r>
            <a:r>
              <a:rPr lang="en-CA" dirty="0" smtClean="0"/>
              <a:t>relocate patients/residents based on their susceptibility to infection and risk. This would</a:t>
            </a:r>
            <a:r>
              <a:rPr lang="en-CA" baseline="0" dirty="0" smtClean="0"/>
              <a:t> be determined using a risk assessment matrix that identifies the type of work being done, patient population and construction activity.</a:t>
            </a:r>
          </a:p>
          <a:p>
            <a:r>
              <a:rPr lang="en-CA" baseline="0" dirty="0" smtClean="0"/>
              <a:t> </a:t>
            </a:r>
            <a:endParaRPr lang="en-CA" dirty="0" smtClean="0"/>
          </a:p>
          <a:p>
            <a:r>
              <a:rPr lang="en-CA" dirty="0" smtClean="0"/>
              <a:t>4. Consider impact to patients/residents with respect to the movement of debris, traffic flow, and cleanup.  The facility might need to redirect traffic patterns for patients, staff and supplies to minimize exposure to dust and other</a:t>
            </a:r>
            <a:r>
              <a:rPr lang="en-CA" baseline="0" dirty="0" smtClean="0"/>
              <a:t> contaminants associated with the construction</a:t>
            </a:r>
            <a:endParaRPr lang="en-CA" dirty="0" smtClean="0"/>
          </a:p>
          <a:p>
            <a:r>
              <a:rPr lang="en-CA" dirty="0" smtClean="0"/>
              <a:t> </a:t>
            </a:r>
          </a:p>
          <a:p>
            <a:endParaRPr lang="en-US" dirty="0"/>
          </a:p>
        </p:txBody>
      </p:sp>
      <p:sp>
        <p:nvSpPr>
          <p:cNvPr id="4" name="Slide Number Placeholder 3"/>
          <p:cNvSpPr>
            <a:spLocks noGrp="1"/>
          </p:cNvSpPr>
          <p:nvPr>
            <p:ph type="sldNum" sz="quarter" idx="10"/>
          </p:nvPr>
        </p:nvSpPr>
        <p:spPr/>
        <p:txBody>
          <a:bodyPr/>
          <a:lstStyle/>
          <a:p>
            <a:fld id="{E4B8C1CC-1D28-4DA6-83F1-C6E54E70CA6C}" type="slidenum">
              <a:rPr lang="en-US" smtClean="0"/>
              <a:t>13</a:t>
            </a:fld>
            <a:endParaRPr lang="en-US" dirty="0"/>
          </a:p>
        </p:txBody>
      </p:sp>
    </p:spTree>
    <p:extLst>
      <p:ext uri="{BB962C8B-B14F-4D97-AF65-F5344CB8AC3E}">
        <p14:creationId xmlns:p14="http://schemas.microsoft.com/office/powerpoint/2010/main" val="27013490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This is an example</a:t>
            </a:r>
            <a:r>
              <a:rPr lang="en-CA" baseline="0" dirty="0" smtClean="0"/>
              <a:t> of a tool that can be used for functional planning. It can be used when designing a whole facility (such as an acute care setting) as this one demonstrates, or it can be modified to use when constructing or renovating certain areas. </a:t>
            </a:r>
            <a:endParaRPr lang="en-US" dirty="0"/>
          </a:p>
        </p:txBody>
      </p:sp>
      <p:sp>
        <p:nvSpPr>
          <p:cNvPr id="4" name="Slide Number Placeholder 3"/>
          <p:cNvSpPr>
            <a:spLocks noGrp="1"/>
          </p:cNvSpPr>
          <p:nvPr>
            <p:ph type="sldNum" sz="quarter" idx="10"/>
          </p:nvPr>
        </p:nvSpPr>
        <p:spPr/>
        <p:txBody>
          <a:bodyPr/>
          <a:lstStyle/>
          <a:p>
            <a:fld id="{98758B5E-A95E-4569-BB56-2C933416D6D5}" type="slidenum">
              <a:rPr lang="en-US" smtClean="0"/>
              <a:t>14</a:t>
            </a:fld>
            <a:endParaRPr lang="en-US" dirty="0"/>
          </a:p>
        </p:txBody>
      </p:sp>
    </p:spTree>
    <p:extLst>
      <p:ext uri="{BB962C8B-B14F-4D97-AF65-F5344CB8AC3E}">
        <p14:creationId xmlns:p14="http://schemas.microsoft.com/office/powerpoint/2010/main" val="1239238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aseline="0" dirty="0" smtClean="0"/>
              <a:t>There are a large number of functional planning considerations. Refer to the CSA Z8000 and FGI guidelines for full details.</a:t>
            </a:r>
          </a:p>
          <a:p>
            <a:endParaRPr lang="en-CA" baseline="0" dirty="0" smtClean="0"/>
          </a:p>
          <a:p>
            <a:r>
              <a:rPr lang="en-CA" baseline="0" dirty="0" smtClean="0"/>
              <a:t>Consider what equipment is used and how it will be stored both before and after  it is cleaned and disinfected. Make sure there is adequate space. </a:t>
            </a:r>
          </a:p>
          <a:p>
            <a:endParaRPr lang="en-CA" baseline="0" dirty="0" smtClean="0"/>
          </a:p>
          <a:p>
            <a:r>
              <a:rPr lang="en-CA" baseline="0" dirty="0" smtClean="0"/>
              <a:t>Keep in mind specific requirement for clean supply rooms, such as:</a:t>
            </a:r>
          </a:p>
          <a:p>
            <a:pPr marL="171450" indent="-171450">
              <a:buFont typeface="Arial" panose="020B0604020202020204" pitchFamily="34" charset="0"/>
              <a:buChar char="•"/>
            </a:pPr>
            <a:r>
              <a:rPr lang="en-CA" baseline="0" dirty="0" smtClean="0"/>
              <a:t>Proper shelving. Supplies should not be stored on or at floor level.</a:t>
            </a:r>
          </a:p>
          <a:p>
            <a:pPr marL="171450" indent="-171450">
              <a:buFont typeface="Arial" panose="020B0604020202020204" pitchFamily="34" charset="0"/>
              <a:buChar char="•"/>
            </a:pPr>
            <a:r>
              <a:rPr lang="en-CA" baseline="0" dirty="0" smtClean="0"/>
              <a:t>HVAC design to reduce dust and moisture.</a:t>
            </a:r>
          </a:p>
          <a:p>
            <a:pPr marL="171450" indent="-171450">
              <a:buFont typeface="Arial" panose="020B0604020202020204" pitchFamily="34" charset="0"/>
              <a:buChar char="•"/>
            </a:pPr>
            <a:r>
              <a:rPr lang="en-CA" baseline="0" dirty="0" smtClean="0"/>
              <a:t>Limited access for safety.</a:t>
            </a:r>
          </a:p>
          <a:p>
            <a:pPr marL="171450" indent="-171450">
              <a:buFont typeface="Arial" panose="020B0604020202020204" pitchFamily="34" charset="0"/>
              <a:buChar char="•"/>
            </a:pPr>
            <a:endParaRPr lang="en-CA" baseline="0" dirty="0" smtClean="0"/>
          </a:p>
          <a:p>
            <a:r>
              <a:rPr lang="en-CA" dirty="0" smtClean="0"/>
              <a:t>Consider the needs of clients/patients/residents</a:t>
            </a:r>
            <a:r>
              <a:rPr lang="en-CA" baseline="0" dirty="0" smtClean="0"/>
              <a:t> with respect to infection prevention and control. </a:t>
            </a:r>
          </a:p>
          <a:p>
            <a:endParaRPr lang="en-CA" baseline="0" dirty="0" smtClean="0"/>
          </a:p>
          <a:p>
            <a:r>
              <a:rPr lang="en-CA" dirty="0" smtClean="0"/>
              <a:t>Plan adequate</a:t>
            </a:r>
            <a:r>
              <a:rPr lang="en-CA" baseline="0" dirty="0" smtClean="0"/>
              <a:t> facilities for </a:t>
            </a:r>
            <a:r>
              <a:rPr lang="en-CA" dirty="0" smtClean="0"/>
              <a:t>toileting </a:t>
            </a:r>
            <a:r>
              <a:rPr lang="en-CA" baseline="0" dirty="0" smtClean="0"/>
              <a:t>and </a:t>
            </a:r>
            <a:r>
              <a:rPr lang="en-CA" dirty="0" smtClean="0"/>
              <a:t>hand hygiene,</a:t>
            </a:r>
            <a:r>
              <a:rPr lang="en-CA" baseline="0" dirty="0" smtClean="0"/>
              <a:t> as well as for storing some personal items in the patient/client /resident’s room or bathroom.</a:t>
            </a:r>
            <a:endParaRPr lang="en-CA" dirty="0" smtClean="0"/>
          </a:p>
          <a:p>
            <a:pPr marL="0" indent="0">
              <a:buFont typeface="Arial" panose="020B0604020202020204" pitchFamily="34" charset="0"/>
              <a:buNone/>
            </a:pPr>
            <a:endParaRPr lang="en-CA" dirty="0"/>
          </a:p>
        </p:txBody>
      </p:sp>
      <p:sp>
        <p:nvSpPr>
          <p:cNvPr id="4" name="Slide Number Placeholder 3"/>
          <p:cNvSpPr>
            <a:spLocks noGrp="1"/>
          </p:cNvSpPr>
          <p:nvPr>
            <p:ph type="sldNum" sz="quarter" idx="10"/>
          </p:nvPr>
        </p:nvSpPr>
        <p:spPr/>
        <p:txBody>
          <a:bodyPr/>
          <a:lstStyle/>
          <a:p>
            <a:pPr>
              <a:defRPr/>
            </a:pPr>
            <a:fld id="{7825E8E9-99ED-4478-A2EE-814BBFEC56BD}" type="slidenum">
              <a:rPr lang="en-US" smtClean="0"/>
              <a:pPr>
                <a:defRPr/>
              </a:pPr>
              <a:t>15</a:t>
            </a:fld>
            <a:endParaRPr lang="en-US" dirty="0"/>
          </a:p>
        </p:txBody>
      </p:sp>
    </p:spTree>
    <p:extLst>
      <p:ext uri="{BB962C8B-B14F-4D97-AF65-F5344CB8AC3E}">
        <p14:creationId xmlns:p14="http://schemas.microsoft.com/office/powerpoint/2010/main" val="11741510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aseline="0" dirty="0" smtClean="0"/>
              <a:t>Consider how linen and laundry will be stored and managed. PIDAC recommends there should be a designated area on each client/resident/patient floor for storing clean linen. If you use a  closed-cart system, then clean linen can be stored in an alcove. Plan adequate storage for both clean and soiled linens.</a:t>
            </a:r>
          </a:p>
          <a:p>
            <a:endParaRPr lang="en-CA" baseline="0" dirty="0" smtClean="0"/>
          </a:p>
          <a:p>
            <a:r>
              <a:rPr lang="en-CA" baseline="0" dirty="0" smtClean="0"/>
              <a:t>Also consider the process for managing waste and providing adequate space for bins. Keep in mind that there are several streams of waste such as regular waste, biomedical waste, chemo waste, and recycling. </a:t>
            </a:r>
          </a:p>
          <a:p>
            <a:endParaRPr lang="en-CA" baseline="0" dirty="0" smtClean="0"/>
          </a:p>
          <a:p>
            <a:r>
              <a:rPr lang="en-CA" baseline="0" dirty="0" smtClean="0"/>
              <a:t>Use the information  and  tools in this toolkit to help you plan and make decisions. </a:t>
            </a:r>
            <a:endParaRPr lang="en-CA" dirty="0"/>
          </a:p>
        </p:txBody>
      </p:sp>
      <p:sp>
        <p:nvSpPr>
          <p:cNvPr id="4" name="Slide Number Placeholder 3"/>
          <p:cNvSpPr>
            <a:spLocks noGrp="1"/>
          </p:cNvSpPr>
          <p:nvPr>
            <p:ph type="sldNum" sz="quarter" idx="10"/>
          </p:nvPr>
        </p:nvSpPr>
        <p:spPr/>
        <p:txBody>
          <a:bodyPr/>
          <a:lstStyle/>
          <a:p>
            <a:pPr>
              <a:defRPr/>
            </a:pPr>
            <a:fld id="{7825E8E9-99ED-4478-A2EE-814BBFEC56BD}" type="slidenum">
              <a:rPr lang="en-US" smtClean="0"/>
              <a:pPr>
                <a:defRPr/>
              </a:pPr>
              <a:t>16</a:t>
            </a:fld>
            <a:endParaRPr lang="en-US" dirty="0"/>
          </a:p>
        </p:txBody>
      </p:sp>
    </p:spTree>
    <p:extLst>
      <p:ext uri="{BB962C8B-B14F-4D97-AF65-F5344CB8AC3E}">
        <p14:creationId xmlns:p14="http://schemas.microsoft.com/office/powerpoint/2010/main" val="35824555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Perform a risk assessment</a:t>
            </a:r>
            <a:r>
              <a:rPr lang="en-CA" baseline="0" dirty="0" smtClean="0"/>
              <a:t> to determine</a:t>
            </a:r>
            <a:r>
              <a:rPr lang="en-CA" dirty="0" smtClean="0"/>
              <a:t> the need and best location for Airborne Infection</a:t>
            </a:r>
            <a:r>
              <a:rPr lang="en-CA" baseline="0" dirty="0" smtClean="0"/>
              <a:t> Isolation or negative-pressure isolation rooms.</a:t>
            </a:r>
          </a:p>
          <a:p>
            <a:endParaRPr lang="en-CA" baseline="0" dirty="0" smtClean="0"/>
          </a:p>
          <a:p>
            <a:r>
              <a:rPr lang="en-CA" baseline="0" dirty="0" smtClean="0"/>
              <a:t>When designing the room, it is necessary to have an inward directional airflow from adjacent spaces or corridors to the room. Air should  also be exhausted to the outside. Make sure it is not exhausted by a nearby air-intake fan.</a:t>
            </a:r>
            <a:r>
              <a:rPr lang="en-CA" sz="1200" b="0" i="0" u="none" strike="noStrike" kern="1200" baseline="0" dirty="0" smtClean="0">
                <a:solidFill>
                  <a:schemeClr val="tx1"/>
                </a:solidFill>
                <a:latin typeface="+mn-lt"/>
                <a:ea typeface="+mn-ea"/>
                <a:cs typeface="+mn-cs"/>
              </a:rPr>
              <a:t> HEPA filtration of exhaust is required in cases where exhaust air is not discharged away from building openings or where there is a risk of recirculation  of exhausted air.</a:t>
            </a:r>
          </a:p>
          <a:p>
            <a:endParaRPr lang="en-CA" baseline="0" dirty="0" smtClean="0"/>
          </a:p>
          <a:p>
            <a:r>
              <a:rPr lang="en-CA" baseline="0" dirty="0" smtClean="0"/>
              <a:t>Make sure there is an alarm system to alert staff if room pressure is not maintained.</a:t>
            </a:r>
            <a:endParaRPr lang="en-CA" dirty="0"/>
          </a:p>
        </p:txBody>
      </p:sp>
      <p:sp>
        <p:nvSpPr>
          <p:cNvPr id="4" name="Slide Number Placeholder 3"/>
          <p:cNvSpPr>
            <a:spLocks noGrp="1"/>
          </p:cNvSpPr>
          <p:nvPr>
            <p:ph type="sldNum" sz="quarter" idx="10"/>
          </p:nvPr>
        </p:nvSpPr>
        <p:spPr/>
        <p:txBody>
          <a:bodyPr/>
          <a:lstStyle/>
          <a:p>
            <a:pPr>
              <a:defRPr/>
            </a:pPr>
            <a:fld id="{7825E8E9-99ED-4478-A2EE-814BBFEC56BD}" type="slidenum">
              <a:rPr lang="en-US" smtClean="0"/>
              <a:pPr>
                <a:defRPr/>
              </a:pPr>
              <a:t>17</a:t>
            </a:fld>
            <a:endParaRPr lang="en-US" dirty="0"/>
          </a:p>
        </p:txBody>
      </p:sp>
    </p:spTree>
    <p:extLst>
      <p:ext uri="{BB962C8B-B14F-4D97-AF65-F5344CB8AC3E}">
        <p14:creationId xmlns:p14="http://schemas.microsoft.com/office/powerpoint/2010/main" val="32208129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This guide is </a:t>
            </a:r>
            <a:r>
              <a:rPr lang="en-CA" baseline="0" dirty="0" smtClean="0"/>
              <a:t>based on the type of space being planned and the type of health care facility; for example, acute versus long-term care.</a:t>
            </a:r>
          </a:p>
          <a:p>
            <a:endParaRPr lang="en-CA" baseline="0" dirty="0" smtClean="0"/>
          </a:p>
          <a:p>
            <a:r>
              <a:rPr lang="en-CA" baseline="0" dirty="0" smtClean="0"/>
              <a:t>The requirements to consider within that space are listed, and are based on references and guiding documents. Details from these documents are in the checklist and in the references.</a:t>
            </a:r>
          </a:p>
          <a:p>
            <a:endParaRPr lang="en-CA" dirty="0"/>
          </a:p>
        </p:txBody>
      </p:sp>
      <p:sp>
        <p:nvSpPr>
          <p:cNvPr id="4" name="Slide Number Placeholder 3"/>
          <p:cNvSpPr>
            <a:spLocks noGrp="1"/>
          </p:cNvSpPr>
          <p:nvPr>
            <p:ph type="sldNum" sz="quarter" idx="10"/>
          </p:nvPr>
        </p:nvSpPr>
        <p:spPr/>
        <p:txBody>
          <a:bodyPr/>
          <a:lstStyle/>
          <a:p>
            <a:pPr>
              <a:defRPr/>
            </a:pPr>
            <a:fld id="{7825E8E9-99ED-4478-A2EE-814BBFEC56BD}" type="slidenum">
              <a:rPr lang="en-US" smtClean="0"/>
              <a:pPr>
                <a:defRPr/>
              </a:pPr>
              <a:t>18</a:t>
            </a:fld>
            <a:endParaRPr lang="en-US" dirty="0"/>
          </a:p>
        </p:txBody>
      </p:sp>
    </p:spTree>
    <p:extLst>
      <p:ext uri="{BB962C8B-B14F-4D97-AF65-F5344CB8AC3E}">
        <p14:creationId xmlns:p14="http://schemas.microsoft.com/office/powerpoint/2010/main" val="30281030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758B5E-A95E-4569-BB56-2C933416D6D5}" type="slidenum">
              <a:rPr lang="en-US" smtClean="0"/>
              <a:t>19</a:t>
            </a:fld>
            <a:endParaRPr lang="en-US" dirty="0"/>
          </a:p>
        </p:txBody>
      </p:sp>
    </p:spTree>
    <p:extLst>
      <p:ext uri="{BB962C8B-B14F-4D97-AF65-F5344CB8AC3E}">
        <p14:creationId xmlns:p14="http://schemas.microsoft.com/office/powerpoint/2010/main" val="35472540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825E8E9-99ED-4478-A2EE-814BBFEC56BD}" type="slidenum">
              <a:rPr lang="en-US" smtClean="0"/>
              <a:pPr>
                <a:defRPr/>
              </a:pPr>
              <a:t>2</a:t>
            </a:fld>
            <a:endParaRPr lang="en-US" dirty="0"/>
          </a:p>
        </p:txBody>
      </p:sp>
    </p:spTree>
    <p:extLst>
      <p:ext uri="{BB962C8B-B14F-4D97-AF65-F5344CB8AC3E}">
        <p14:creationId xmlns:p14="http://schemas.microsoft.com/office/powerpoint/2010/main" val="37339252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There</a:t>
            </a:r>
            <a:r>
              <a:rPr lang="en-CA" baseline="0" dirty="0" smtClean="0"/>
              <a:t> are many examples of the healthcare-associated infections, aspergillosis and legionnaires’ disease, related to the construction, renovation, and maintenance of health care facilities. In some cases, there was significant morbidity and mortality. These infections can be prevented by using infection prevention and control measures such as installation of barriers, special air handling, and management or limitation of water features and fixtures.</a:t>
            </a:r>
            <a:endParaRPr lang="en-CA" dirty="0"/>
          </a:p>
        </p:txBody>
      </p:sp>
      <p:sp>
        <p:nvSpPr>
          <p:cNvPr id="4" name="Slide Number Placeholder 3"/>
          <p:cNvSpPr>
            <a:spLocks noGrp="1"/>
          </p:cNvSpPr>
          <p:nvPr>
            <p:ph type="sldNum" sz="quarter" idx="10"/>
          </p:nvPr>
        </p:nvSpPr>
        <p:spPr/>
        <p:txBody>
          <a:bodyPr/>
          <a:lstStyle/>
          <a:p>
            <a:fld id="{8EDFC292-899A-4F46-8C95-F3A2E2C99DD9}" type="slidenum">
              <a:rPr lang="en-CA" smtClean="0"/>
              <a:t>3</a:t>
            </a:fld>
            <a:endParaRPr lang="en-CA" dirty="0"/>
          </a:p>
        </p:txBody>
      </p:sp>
    </p:spTree>
    <p:extLst>
      <p:ext uri="{BB962C8B-B14F-4D97-AF65-F5344CB8AC3E}">
        <p14:creationId xmlns:p14="http://schemas.microsoft.com/office/powerpoint/2010/main" val="27411591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CA" sz="1100" dirty="0" smtClean="0"/>
              <a:t>There</a:t>
            </a:r>
            <a:r>
              <a:rPr lang="en-CA" sz="1100" baseline="0" dirty="0" smtClean="0"/>
              <a:t> are key roles for infection control professionals, health care workers, and workers who carry out construction, renovation, maintenance and design. Roles for ICPs include monitoring compliance with IPAC procedures and policies, and monitoring for signs and symptoms of infections in patients. Health care workers help monitor compliance with IPAC and report potential cases of CRMD-associated infections in patients. Contractors and CRMD workers need to understand why IPAC measures are needed and how to implement them, such as constructing barrier walls and special ventilation.</a:t>
            </a:r>
          </a:p>
          <a:p>
            <a:pPr marL="0" marR="0" indent="0" algn="l" defTabSz="914400" rtl="0" eaLnBrk="1" fontAlgn="base" latinLnBrk="0" hangingPunct="1">
              <a:lnSpc>
                <a:spcPct val="100000"/>
              </a:lnSpc>
              <a:spcBef>
                <a:spcPct val="30000"/>
              </a:spcBef>
              <a:spcAft>
                <a:spcPct val="0"/>
              </a:spcAft>
              <a:buClrTx/>
              <a:buSzTx/>
              <a:buFontTx/>
              <a:buNone/>
              <a:tabLst/>
              <a:defRPr/>
            </a:pPr>
            <a:endParaRPr lang="en-CA" sz="1100" baseline="0"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CA" sz="1100" dirty="0" smtClean="0"/>
              <a:t>Before and during the project, the ICP should perform an IPAC risk-assessment tool to determine critical</a:t>
            </a:r>
            <a:r>
              <a:rPr lang="en-CA" sz="1100" baseline="0" dirty="0" smtClean="0"/>
              <a:t> planning and design features </a:t>
            </a:r>
            <a:r>
              <a:rPr lang="en-CA" sz="1100" dirty="0" smtClean="0"/>
              <a:t>and validate the levels and types of IPAC preventive measures to be employed relevant to the type  and extent of CRMD activity, and level of patient risk in the area. Preventive</a:t>
            </a:r>
            <a:r>
              <a:rPr lang="en-CA" sz="1100" baseline="0" dirty="0" smtClean="0"/>
              <a:t> measures can be found in the CSA Z317.13.</a:t>
            </a:r>
            <a:endParaRPr lang="en-CA" sz="1100" dirty="0" smtClean="0"/>
          </a:p>
          <a:p>
            <a:endParaRPr lang="en-CA" sz="1100" dirty="0" smtClean="0"/>
          </a:p>
          <a:p>
            <a:r>
              <a:rPr lang="en-CA" sz="1100" dirty="0" smtClean="0"/>
              <a:t>The ICP</a:t>
            </a:r>
            <a:r>
              <a:rPr lang="en-CA" sz="1100" baseline="0" dirty="0" smtClean="0"/>
              <a:t> responsibilities </a:t>
            </a:r>
            <a:r>
              <a:rPr lang="en-CA" sz="1100" dirty="0" smtClean="0"/>
              <a:t>include</a:t>
            </a:r>
            <a:r>
              <a:rPr lang="en-CA" sz="1100" baseline="0" dirty="0" smtClean="0"/>
              <a:t> involvement in the initial and ongoing development of the functional program for larger projects to ensure that IPAC features and measures are considered and included. The ICP should also be aware of and have available relevant documents such as the CSA documents, FGI guidelines as well as, for long-term care, the guidelines for design of long-term care facilities in Ontario. These documents provide invaluable guidance and information for all persons involved in construction, renovation, maintenance and design. It is critical that the ICP is able to interpret these guidelines for health care workers, contractors and CRMD workers as well as the project team.</a:t>
            </a:r>
          </a:p>
          <a:p>
            <a:endParaRPr lang="en-CA" sz="1100" baseline="0" dirty="0" smtClean="0"/>
          </a:p>
          <a:p>
            <a:r>
              <a:rPr lang="en-CA" sz="1100" dirty="0" smtClean="0"/>
              <a:t>The ICP should be a member of the project team for the entire project and all key aspects of CRMD. ICP may need to liaise with and educate project leads on the importance of IPAC involvement </a:t>
            </a:r>
          </a:p>
          <a:p>
            <a:endParaRPr lang="en-CA" sz="1100" dirty="0" smtClean="0"/>
          </a:p>
          <a:p>
            <a:r>
              <a:rPr lang="en-CA" sz="1100" dirty="0" smtClean="0"/>
              <a:t>If the ICP does not have experience with CRMD projects, it is important to consult with experts at another facility, local RICN or public health unit. In some cases, during the design and functional program phases, the ICP may be asked to review and sign off on plans to indicate IPAC compliance. Sign off may also be sourced to external IPAC experts.</a:t>
            </a:r>
          </a:p>
          <a:p>
            <a:endParaRPr lang="en-CA" sz="1100" dirty="0" smtClean="0"/>
          </a:p>
          <a:p>
            <a:r>
              <a:rPr lang="en-CA" sz="1100" dirty="0" smtClean="0"/>
              <a:t>ICPs should also determine if commissioning activities will take place to ensure the project complies</a:t>
            </a:r>
            <a:r>
              <a:rPr lang="en-CA" sz="1100" baseline="0" dirty="0" smtClean="0"/>
              <a:t> </a:t>
            </a:r>
            <a:r>
              <a:rPr lang="en-CA" sz="1100" dirty="0" smtClean="0"/>
              <a:t>with IPAC measures and is safe for patients. These commissioning activities should be part of the tender and planning</a:t>
            </a:r>
            <a:r>
              <a:rPr lang="en-CA" sz="1100" baseline="0" dirty="0" smtClean="0"/>
              <a:t> </a:t>
            </a:r>
            <a:r>
              <a:rPr lang="en-CA" sz="1100" dirty="0" smtClean="0"/>
              <a:t>processes.</a:t>
            </a:r>
          </a:p>
          <a:p>
            <a:endParaRPr lang="en-CA" sz="1100" dirty="0" smtClean="0"/>
          </a:p>
        </p:txBody>
      </p:sp>
      <p:sp>
        <p:nvSpPr>
          <p:cNvPr id="4" name="Slide Number Placeholder 3"/>
          <p:cNvSpPr>
            <a:spLocks noGrp="1"/>
          </p:cNvSpPr>
          <p:nvPr>
            <p:ph type="sldNum" sz="quarter" idx="10"/>
          </p:nvPr>
        </p:nvSpPr>
        <p:spPr/>
        <p:txBody>
          <a:bodyPr/>
          <a:lstStyle/>
          <a:p>
            <a:fld id="{8EDFC292-899A-4F46-8C95-F3A2E2C99DD9}" type="slidenum">
              <a:rPr lang="en-CA" smtClean="0"/>
              <a:t>4</a:t>
            </a:fld>
            <a:endParaRPr lang="en-CA" dirty="0"/>
          </a:p>
        </p:txBody>
      </p:sp>
    </p:spTree>
    <p:extLst>
      <p:ext uri="{BB962C8B-B14F-4D97-AF65-F5344CB8AC3E}">
        <p14:creationId xmlns:p14="http://schemas.microsoft.com/office/powerpoint/2010/main" val="994977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When the functional program or plans are in place for the CRMD activity, the ICP plays a key role in the design phase.</a:t>
            </a:r>
          </a:p>
          <a:p>
            <a:r>
              <a:rPr lang="en-CA" dirty="0" smtClean="0"/>
              <a:t>The ICP will need to review specific technical drawings</a:t>
            </a:r>
            <a:r>
              <a:rPr lang="en-CA" baseline="0" dirty="0" smtClean="0"/>
              <a:t> </a:t>
            </a:r>
            <a:r>
              <a:rPr lang="en-CA" dirty="0" smtClean="0"/>
              <a:t>and specifications for the project design features and fixtures, such as hand hygiene sinks and ventilation.</a:t>
            </a:r>
          </a:p>
          <a:p>
            <a:endParaRPr lang="en-CA" dirty="0" smtClean="0"/>
          </a:p>
          <a:p>
            <a:r>
              <a:rPr lang="en-CA" dirty="0" smtClean="0"/>
              <a:t>Wall, ceiling and floor finishes, and decorative features</a:t>
            </a:r>
            <a:r>
              <a:rPr lang="en-CA" baseline="0" dirty="0" smtClean="0"/>
              <a:t> </a:t>
            </a:r>
            <a:r>
              <a:rPr lang="en-CA" dirty="0" smtClean="0"/>
              <a:t>can impact IPAC. Therefore,</a:t>
            </a:r>
            <a:r>
              <a:rPr lang="en-CA" baseline="0" dirty="0" smtClean="0"/>
              <a:t> the ICP should be involved in selecting them</a:t>
            </a:r>
            <a:r>
              <a:rPr lang="en-CA" dirty="0" smtClean="0"/>
              <a:t>. Finishes</a:t>
            </a:r>
            <a:r>
              <a:rPr lang="en-CA" baseline="0" dirty="0" smtClean="0"/>
              <a:t> and features</a:t>
            </a:r>
            <a:r>
              <a:rPr lang="en-CA" dirty="0" smtClean="0"/>
              <a:t> should be easy to clean</a:t>
            </a:r>
            <a:r>
              <a:rPr lang="en-CA" baseline="0" dirty="0" smtClean="0"/>
              <a:t> and</a:t>
            </a:r>
            <a:r>
              <a:rPr lang="en-CA" dirty="0" smtClean="0"/>
              <a:t> able </a:t>
            </a:r>
            <a:r>
              <a:rPr lang="en-CA" baseline="0" dirty="0" smtClean="0"/>
              <a:t>to </a:t>
            </a:r>
            <a:r>
              <a:rPr lang="en-CA" dirty="0" smtClean="0"/>
              <a:t>be disinfected. This means they need</a:t>
            </a:r>
            <a:r>
              <a:rPr lang="en-CA" baseline="0" dirty="0" smtClean="0"/>
              <a:t> to be </a:t>
            </a:r>
            <a:r>
              <a:rPr lang="en-CA" dirty="0" smtClean="0"/>
              <a:t>non-porous and smooth to prevent trapping debris and dirt in corners or crevices. </a:t>
            </a:r>
          </a:p>
          <a:p>
            <a:endParaRPr lang="en-CA" dirty="0" smtClean="0"/>
          </a:p>
          <a:p>
            <a:r>
              <a:rPr lang="en-CA" dirty="0" smtClean="0"/>
              <a:t>The ICP needs to review environmental features</a:t>
            </a:r>
            <a:r>
              <a:rPr lang="en-CA" baseline="0" dirty="0" smtClean="0"/>
              <a:t> </a:t>
            </a:r>
            <a:r>
              <a:rPr lang="en-CA" dirty="0" smtClean="0"/>
              <a:t>and fixtures to ensure they will not negatively impact IPAC or cause an IPAC risk. Features</a:t>
            </a:r>
            <a:r>
              <a:rPr lang="en-CA" baseline="0" dirty="0" smtClean="0"/>
              <a:t> that can impact IPAC include </a:t>
            </a:r>
            <a:r>
              <a:rPr lang="en-CA" dirty="0" smtClean="0"/>
              <a:t>water fountains, water walls, living walls, open planters for live plants, decorative wall and ceiling features such as lights or shelves, exposed pipes, and vents. Some features</a:t>
            </a:r>
            <a:r>
              <a:rPr lang="en-CA" baseline="0" dirty="0" smtClean="0"/>
              <a:t> </a:t>
            </a:r>
            <a:r>
              <a:rPr lang="en-CA" dirty="0" smtClean="0"/>
              <a:t>may pose risks for organisms such as </a:t>
            </a:r>
            <a:r>
              <a:rPr lang="en-CA" i="1" dirty="0" smtClean="0"/>
              <a:t>Legionella spp</a:t>
            </a:r>
            <a:r>
              <a:rPr lang="en-CA" dirty="0" smtClean="0"/>
              <a:t> or </a:t>
            </a:r>
            <a:r>
              <a:rPr lang="en-CA" i="1" dirty="0" err="1" smtClean="0"/>
              <a:t>Aspergillus</a:t>
            </a:r>
            <a:r>
              <a:rPr lang="en-CA" i="1" dirty="0" smtClean="0"/>
              <a:t>.</a:t>
            </a:r>
          </a:p>
          <a:p>
            <a:endParaRPr lang="en-CA" i="1" dirty="0"/>
          </a:p>
          <a:p>
            <a:r>
              <a:rPr lang="en-CA" dirty="0" smtClean="0"/>
              <a:t>It is critical that the ICP know, understand, and be able to apply IPAC guidelines such as CSA, FGI, and the Ministry’s long-term</a:t>
            </a:r>
            <a:r>
              <a:rPr lang="en-CA" baseline="0" dirty="0" smtClean="0"/>
              <a:t> care </a:t>
            </a:r>
            <a:r>
              <a:rPr lang="en-CA" dirty="0" smtClean="0"/>
              <a:t>home design manual.</a:t>
            </a:r>
            <a:r>
              <a:rPr lang="en-CA" baseline="0" dirty="0" smtClean="0"/>
              <a:t> </a:t>
            </a:r>
            <a:r>
              <a:rPr lang="en-CA" dirty="0" smtClean="0"/>
              <a:t>The ICP will also need to interpret these to other team members.</a:t>
            </a:r>
            <a:endParaRPr lang="en-CA" dirty="0"/>
          </a:p>
        </p:txBody>
      </p:sp>
      <p:sp>
        <p:nvSpPr>
          <p:cNvPr id="4" name="Slide Number Placeholder 3"/>
          <p:cNvSpPr>
            <a:spLocks noGrp="1"/>
          </p:cNvSpPr>
          <p:nvPr>
            <p:ph type="sldNum" sz="quarter" idx="10"/>
          </p:nvPr>
        </p:nvSpPr>
        <p:spPr/>
        <p:txBody>
          <a:bodyPr/>
          <a:lstStyle/>
          <a:p>
            <a:fld id="{8EDFC292-899A-4F46-8C95-F3A2E2C99DD9}" type="slidenum">
              <a:rPr lang="en-CA" smtClean="0"/>
              <a:t>5</a:t>
            </a:fld>
            <a:endParaRPr lang="en-CA" dirty="0"/>
          </a:p>
        </p:txBody>
      </p:sp>
    </p:spTree>
    <p:extLst>
      <p:ext uri="{BB962C8B-B14F-4D97-AF65-F5344CB8AC3E}">
        <p14:creationId xmlns:p14="http://schemas.microsoft.com/office/powerpoint/2010/main" val="11757564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When the plans and designs are completed</a:t>
            </a:r>
            <a:r>
              <a:rPr lang="en-CA" baseline="0" dirty="0" smtClean="0"/>
              <a:t> and before the project begins, the ICP needs to ensure the contractors and workers understand the IPAC requirements and the reasons for these requirements. The ICP should present the information in plain language on key infection risks such as legionnaires’ disease and aspergillosis. The project team should also receive this information.</a:t>
            </a:r>
          </a:p>
          <a:p>
            <a:endParaRPr lang="en-CA" baseline="0" dirty="0" smtClean="0"/>
          </a:p>
          <a:p>
            <a:r>
              <a:rPr lang="en-CA" baseline="0" dirty="0" smtClean="0"/>
              <a:t>When the contractor, workers, health care providers  and project team understand the infection risks to patients, they are more likely to comply with the measures. It is important they understand that some patients are at higher risk.</a:t>
            </a:r>
          </a:p>
          <a:p>
            <a:endParaRPr lang="en-CA" baseline="0" dirty="0" smtClean="0"/>
          </a:p>
          <a:p>
            <a:r>
              <a:rPr lang="en-CA" baseline="0" dirty="0" smtClean="0"/>
              <a:t>The ICP should actively help to schedule key CRMD activities as well as CRMD meetings. </a:t>
            </a:r>
            <a:endParaRPr lang="en-CA" dirty="0"/>
          </a:p>
        </p:txBody>
      </p:sp>
      <p:sp>
        <p:nvSpPr>
          <p:cNvPr id="4" name="Slide Number Placeholder 3"/>
          <p:cNvSpPr>
            <a:spLocks noGrp="1"/>
          </p:cNvSpPr>
          <p:nvPr>
            <p:ph type="sldNum" sz="quarter" idx="10"/>
          </p:nvPr>
        </p:nvSpPr>
        <p:spPr/>
        <p:txBody>
          <a:bodyPr/>
          <a:lstStyle/>
          <a:p>
            <a:fld id="{8EDFC292-899A-4F46-8C95-F3A2E2C99DD9}" type="slidenum">
              <a:rPr lang="en-CA" smtClean="0"/>
              <a:t>6</a:t>
            </a:fld>
            <a:endParaRPr lang="en-CA" dirty="0"/>
          </a:p>
        </p:txBody>
      </p:sp>
    </p:spTree>
    <p:extLst>
      <p:ext uri="{BB962C8B-B14F-4D97-AF65-F5344CB8AC3E}">
        <p14:creationId xmlns:p14="http://schemas.microsoft.com/office/powerpoint/2010/main" val="13713225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ICRA identifies locations and requirements for design elements, surfaces,</a:t>
            </a:r>
            <a:r>
              <a:rPr lang="en-CA" baseline="0" dirty="0" smtClean="0"/>
              <a:t> and furnishings</a:t>
            </a:r>
            <a:r>
              <a:rPr lang="en-CA" dirty="0" smtClean="0"/>
              <a:t>.</a:t>
            </a:r>
            <a:r>
              <a:rPr lang="en-CA" baseline="0" dirty="0" smtClean="0"/>
              <a:t> </a:t>
            </a:r>
            <a:r>
              <a:rPr lang="en-CA" dirty="0" smtClean="0"/>
              <a:t>The purpose is</a:t>
            </a:r>
            <a:r>
              <a:rPr lang="en-CA" baseline="0" dirty="0" smtClean="0"/>
              <a:t> </a:t>
            </a:r>
            <a:r>
              <a:rPr lang="en-CA" dirty="0" smtClean="0"/>
              <a:t>to reduce the</a:t>
            </a:r>
            <a:r>
              <a:rPr lang="en-CA" baseline="0" dirty="0" smtClean="0"/>
              <a:t> risk of contamination during construction by using</a:t>
            </a:r>
            <a:r>
              <a:rPr lang="en-CA" dirty="0" smtClean="0"/>
              <a:t> </a:t>
            </a:r>
            <a:r>
              <a:rPr lang="en-CA" baseline="0" dirty="0" smtClean="0"/>
              <a:t>measures such as </a:t>
            </a:r>
            <a:r>
              <a:rPr lang="en-CA" dirty="0" smtClean="0"/>
              <a:t>dust barriers, pressure differentials, and protection of air handlers.</a:t>
            </a:r>
          </a:p>
          <a:p>
            <a:endParaRPr lang="en-CA" dirty="0" smtClean="0"/>
          </a:p>
          <a:p>
            <a:r>
              <a:rPr lang="en-CA" dirty="0" smtClean="0"/>
              <a:t>The ICRA design recommendations should be incorporated into the project requirements and functional program. Further details about IPAC are in the Generic Output Specifications and Canadian Standards Association Z8000</a:t>
            </a:r>
            <a:r>
              <a:rPr lang="en-CA" baseline="0" dirty="0" smtClean="0"/>
              <a:t> and the FGI Guidelines for Design and Construction of Health Care Facilities, 2010 edition</a:t>
            </a:r>
            <a:endParaRPr lang="en-CA" dirty="0" smtClean="0"/>
          </a:p>
          <a:p>
            <a:endParaRPr lang="en-CA" dirty="0" smtClean="0"/>
          </a:p>
        </p:txBody>
      </p:sp>
      <p:sp>
        <p:nvSpPr>
          <p:cNvPr id="4" name="Slide Number Placeholder 3"/>
          <p:cNvSpPr>
            <a:spLocks noGrp="1"/>
          </p:cNvSpPr>
          <p:nvPr>
            <p:ph type="sldNum" sz="quarter" idx="10"/>
          </p:nvPr>
        </p:nvSpPr>
        <p:spPr/>
        <p:txBody>
          <a:bodyPr/>
          <a:lstStyle/>
          <a:p>
            <a:fld id="{E4B8C1CC-1D28-4DA6-83F1-C6E54E70CA6C}" type="slidenum">
              <a:rPr lang="en-US" smtClean="0"/>
              <a:t>8</a:t>
            </a:fld>
            <a:endParaRPr lang="en-US" dirty="0"/>
          </a:p>
        </p:txBody>
      </p:sp>
    </p:spTree>
    <p:extLst>
      <p:ext uri="{BB962C8B-B14F-4D97-AF65-F5344CB8AC3E}">
        <p14:creationId xmlns:p14="http://schemas.microsoft.com/office/powerpoint/2010/main" val="1621112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Conduct the infection control risk assessment </a:t>
            </a:r>
            <a:r>
              <a:rPr lang="en-CA" baseline="0" dirty="0" smtClean="0"/>
              <a:t>before functional planning and design phase. The information from the assessment will inform the design of the facility and carry on throughout the construction and commissioning phases.</a:t>
            </a:r>
          </a:p>
          <a:p>
            <a:endParaRPr lang="en-CA" dirty="0" smtClean="0"/>
          </a:p>
          <a:p>
            <a:r>
              <a:rPr lang="en-CA" dirty="0" smtClean="0"/>
              <a:t>An ICRA is conducted by a panel with expertise in infection prevention and control and epidemiology , direct patient care, risk management, facility design, construction, ventilation, occupational</a:t>
            </a:r>
            <a:r>
              <a:rPr lang="en-CA" baseline="0" dirty="0" smtClean="0"/>
              <a:t> health and </a:t>
            </a:r>
            <a:r>
              <a:rPr lang="en-CA" dirty="0" smtClean="0"/>
              <a:t>safety.</a:t>
            </a:r>
            <a:r>
              <a:rPr lang="en-CA" baseline="0" dirty="0" smtClean="0"/>
              <a:t> </a:t>
            </a:r>
            <a:endParaRPr lang="en-CA" dirty="0" smtClean="0"/>
          </a:p>
          <a:p>
            <a:endParaRPr lang="en-CA" dirty="0" smtClean="0"/>
          </a:p>
          <a:p>
            <a:r>
              <a:rPr lang="en-CA" dirty="0" smtClean="0"/>
              <a:t>The results</a:t>
            </a:r>
            <a:r>
              <a:rPr lang="en-CA" baseline="0" dirty="0" smtClean="0"/>
              <a:t> of the ICRA should be integrated into the functional program and facility design by the architects, and engineers.</a:t>
            </a:r>
            <a:endParaRPr lang="en-CA" dirty="0" smtClean="0"/>
          </a:p>
          <a:p>
            <a:endParaRPr lang="en-CA" dirty="0" smtClean="0"/>
          </a:p>
          <a:p>
            <a:r>
              <a:rPr lang="en-CA" dirty="0" smtClean="0"/>
              <a:t>The risk assessment accompanied</a:t>
            </a:r>
            <a:r>
              <a:rPr lang="en-CA" baseline="0" dirty="0" smtClean="0"/>
              <a:t> by upd</a:t>
            </a:r>
            <a:r>
              <a:rPr lang="en-CA" dirty="0" smtClean="0"/>
              <a:t>ated improvement recommendations should be provided throughout planning, design, construction and commissioning phases.</a:t>
            </a:r>
          </a:p>
          <a:p>
            <a:endParaRPr lang="en-CA" dirty="0" smtClean="0"/>
          </a:p>
          <a:p>
            <a:r>
              <a:rPr lang="en-CA" dirty="0" smtClean="0"/>
              <a:t>The ICRA addresses building requirements that are expected to be affected by the construction or renovation.</a:t>
            </a:r>
          </a:p>
          <a:p>
            <a:endParaRPr lang="en-CA" dirty="0" smtClean="0"/>
          </a:p>
          <a:p>
            <a:r>
              <a:rPr lang="en-CA" dirty="0" smtClean="0"/>
              <a:t>If</a:t>
            </a:r>
            <a:r>
              <a:rPr lang="en-CA" baseline="0" dirty="0" smtClean="0"/>
              <a:t> construction is taking place in the proximity of other buildings on the grounds of a health care facility, a risk assessment is required for each of the adjacent buildings where health care is provided.</a:t>
            </a:r>
            <a:endParaRPr lang="en-CA" dirty="0" smtClean="0"/>
          </a:p>
          <a:p>
            <a:endParaRPr lang="en-US" dirty="0"/>
          </a:p>
        </p:txBody>
      </p:sp>
      <p:sp>
        <p:nvSpPr>
          <p:cNvPr id="4" name="Slide Number Placeholder 3"/>
          <p:cNvSpPr>
            <a:spLocks noGrp="1"/>
          </p:cNvSpPr>
          <p:nvPr>
            <p:ph type="sldNum" sz="quarter" idx="10"/>
          </p:nvPr>
        </p:nvSpPr>
        <p:spPr/>
        <p:txBody>
          <a:bodyPr/>
          <a:lstStyle/>
          <a:p>
            <a:fld id="{E4B8C1CC-1D28-4DA6-83F1-C6E54E70CA6C}" type="slidenum">
              <a:rPr lang="en-US" smtClean="0"/>
              <a:t>9</a:t>
            </a:fld>
            <a:endParaRPr lang="en-US" dirty="0"/>
          </a:p>
        </p:txBody>
      </p:sp>
    </p:spTree>
    <p:extLst>
      <p:ext uri="{BB962C8B-B14F-4D97-AF65-F5344CB8AC3E}">
        <p14:creationId xmlns:p14="http://schemas.microsoft.com/office/powerpoint/2010/main" val="1896736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During the design</a:t>
            </a:r>
            <a:r>
              <a:rPr lang="en-CA" baseline="0" dirty="0" smtClean="0"/>
              <a:t> phase, the IPAC recommendations need to be identified and included in the ICRA so they may be incorporated in the functional program. The ICRA is not intended to identify IPAC issues, but it should provide physical planning solutions to the identified issues and address the needs of patients.</a:t>
            </a:r>
          </a:p>
          <a:p>
            <a:endParaRPr lang="en-CA" dirty="0" smtClean="0"/>
          </a:p>
          <a:p>
            <a:r>
              <a:rPr lang="en-CA" dirty="0" smtClean="0"/>
              <a:t>Essential</a:t>
            </a:r>
            <a:r>
              <a:rPr lang="en-CA" baseline="0" dirty="0" smtClean="0"/>
              <a:t> elements of an </a:t>
            </a:r>
            <a:r>
              <a:rPr lang="en-CA" dirty="0" smtClean="0"/>
              <a:t>ICRA related to building design features include:</a:t>
            </a:r>
          </a:p>
          <a:p>
            <a:endParaRPr lang="en-CA" dirty="0" smtClean="0"/>
          </a:p>
          <a:p>
            <a:pPr marL="228600" indent="-228600">
              <a:buAutoNum type="arabicPeriod"/>
            </a:pPr>
            <a:r>
              <a:rPr lang="en-CA" dirty="0" smtClean="0"/>
              <a:t>Numbers, locations, and types of airborne</a:t>
            </a:r>
            <a:r>
              <a:rPr lang="en-CA" baseline="0" dirty="0" smtClean="0"/>
              <a:t> isolation (example: TB, bronchoscopy suites,  bone marrow transplantation) </a:t>
            </a:r>
            <a:r>
              <a:rPr lang="en-CA" dirty="0" smtClean="0"/>
              <a:t>and protective environment ( example</a:t>
            </a:r>
            <a:r>
              <a:rPr lang="en-CA" baseline="0" dirty="0" smtClean="0"/>
              <a:t> bone marrow transplant) </a:t>
            </a:r>
            <a:endParaRPr lang="en-CA" dirty="0" smtClean="0"/>
          </a:p>
          <a:p>
            <a:r>
              <a:rPr lang="en-CA" dirty="0" smtClean="0"/>
              <a:t>2. Location of special ventilation and filtration of HVAC in areas such as emergency department triage, waiting and intake areas</a:t>
            </a:r>
          </a:p>
          <a:p>
            <a:r>
              <a:rPr lang="en-CA" dirty="0" smtClean="0"/>
              <a:t> </a:t>
            </a:r>
          </a:p>
          <a:p>
            <a:r>
              <a:rPr lang="en-CA" dirty="0" smtClean="0"/>
              <a:t>3. Air handling and ventilation needs in surgical services, laboratories, local exhaust systems for hazardous agents/chemicals, and other areas with special needs as determined by the facility</a:t>
            </a:r>
          </a:p>
          <a:p>
            <a:r>
              <a:rPr lang="en-CA" dirty="0" smtClean="0"/>
              <a:t> </a:t>
            </a:r>
          </a:p>
          <a:p>
            <a:r>
              <a:rPr lang="en-CA" dirty="0" smtClean="0"/>
              <a:t>4. Water systems that</a:t>
            </a:r>
            <a:r>
              <a:rPr lang="en-CA" baseline="0" dirty="0" smtClean="0"/>
              <a:t> inhibit the growth of waterborne opportunistic pathogens such as </a:t>
            </a:r>
            <a:r>
              <a:rPr lang="en-CA" i="1" dirty="0" smtClean="0"/>
              <a:t>Legionella spp</a:t>
            </a:r>
            <a:r>
              <a:rPr lang="en-CA" dirty="0" smtClean="0"/>
              <a:t>. </a:t>
            </a:r>
          </a:p>
          <a:p>
            <a:endParaRPr lang="en-CA" dirty="0" smtClean="0"/>
          </a:p>
          <a:p>
            <a:r>
              <a:rPr lang="en-CA" dirty="0" smtClean="0"/>
              <a:t>5. Identifying</a:t>
            </a:r>
            <a:r>
              <a:rPr lang="en-CA" baseline="0" dirty="0" smtClean="0"/>
              <a:t> a</a:t>
            </a:r>
            <a:r>
              <a:rPr lang="en-CA" dirty="0" smtClean="0"/>
              <a:t>ppropriate finishes, furnishing and surfaces </a:t>
            </a:r>
          </a:p>
          <a:p>
            <a:endParaRPr lang="en-US" dirty="0"/>
          </a:p>
        </p:txBody>
      </p:sp>
      <p:sp>
        <p:nvSpPr>
          <p:cNvPr id="4" name="Slide Number Placeholder 3"/>
          <p:cNvSpPr>
            <a:spLocks noGrp="1"/>
          </p:cNvSpPr>
          <p:nvPr>
            <p:ph type="sldNum" sz="quarter" idx="10"/>
          </p:nvPr>
        </p:nvSpPr>
        <p:spPr/>
        <p:txBody>
          <a:bodyPr/>
          <a:lstStyle/>
          <a:p>
            <a:fld id="{E4B8C1CC-1D28-4DA6-83F1-C6E54E70CA6C}" type="slidenum">
              <a:rPr lang="en-US" smtClean="0"/>
              <a:t>10</a:t>
            </a:fld>
            <a:endParaRPr lang="en-US" dirty="0"/>
          </a:p>
        </p:txBody>
      </p:sp>
    </p:spTree>
    <p:extLst>
      <p:ext uri="{BB962C8B-B14F-4D97-AF65-F5344CB8AC3E}">
        <p14:creationId xmlns:p14="http://schemas.microsoft.com/office/powerpoint/2010/main" val="196046207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228600"/>
            <a:ext cx="2971800" cy="7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696200" y="5768975"/>
            <a:ext cx="123983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ctrTitle"/>
          </p:nvPr>
        </p:nvSpPr>
        <p:spPr>
          <a:xfrm>
            <a:off x="533399" y="1828800"/>
            <a:ext cx="5486400" cy="1165225"/>
          </a:xfrm>
        </p:spPr>
        <p:txBody>
          <a:bodyPr anchor="b"/>
          <a:lstStyle/>
          <a:p>
            <a:r>
              <a:rPr lang="en-US" dirty="0" smtClean="0"/>
              <a:t>Click to edit Master title style</a:t>
            </a:r>
            <a:endParaRPr lang="en-US" dirty="0"/>
          </a:p>
        </p:txBody>
      </p:sp>
      <p:sp>
        <p:nvSpPr>
          <p:cNvPr id="3" name="Subtitle 2"/>
          <p:cNvSpPr>
            <a:spLocks noGrp="1"/>
          </p:cNvSpPr>
          <p:nvPr>
            <p:ph type="subTitle" idx="1"/>
          </p:nvPr>
        </p:nvSpPr>
        <p:spPr>
          <a:xfrm>
            <a:off x="533399" y="3048000"/>
            <a:ext cx="4567555" cy="914400"/>
          </a:xfrm>
        </p:spPr>
        <p:txBody>
          <a:bodyP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7" name="Date Placeholder 3"/>
          <p:cNvSpPr>
            <a:spLocks noGrp="1"/>
          </p:cNvSpPr>
          <p:nvPr>
            <p:ph type="dt" sz="half" idx="10"/>
          </p:nvPr>
        </p:nvSpPr>
        <p:spPr/>
        <p:txBody>
          <a:bodyPr/>
          <a:lstStyle>
            <a:lvl1pPr>
              <a:defRPr/>
            </a:lvl1pPr>
          </a:lstStyle>
          <a:p>
            <a:pPr>
              <a:defRPr/>
            </a:pPr>
            <a:fld id="{4217C237-282F-49B6-B7F5-D9D716591E5C}" type="datetime1">
              <a:rPr lang="en-US"/>
              <a:pPr>
                <a:defRPr/>
              </a:pPr>
              <a:t>10/14/2015</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FA5A232C-EC67-48A1-908E-0BF87518A3AF}" type="slidenum">
              <a:rPr lang="en-US"/>
              <a:pPr>
                <a:defRPr/>
              </a:pPr>
              <a:t>‹#›</a:t>
            </a:fld>
            <a:endParaRPr lang="en-US" dirty="0"/>
          </a:p>
        </p:txBody>
      </p:sp>
    </p:spTree>
    <p:extLst>
      <p:ext uri="{BB962C8B-B14F-4D97-AF65-F5344CB8AC3E}">
        <p14:creationId xmlns:p14="http://schemas.microsoft.com/office/powerpoint/2010/main" val="2488216223"/>
      </p:ext>
    </p:extLst>
  </p:cSld>
  <p:clrMapOvr>
    <a:masterClrMapping/>
  </p:clrMapOvr>
  <p:transition spd="med">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with Chart">
    <p:spTree>
      <p:nvGrpSpPr>
        <p:cNvPr id="1" name=""/>
        <p:cNvGrpSpPr/>
        <p:nvPr/>
      </p:nvGrpSpPr>
      <p:grpSpPr>
        <a:xfrm>
          <a:off x="0" y="0"/>
          <a:ext cx="0" cy="0"/>
          <a:chOff x="0" y="0"/>
          <a:chExt cx="0" cy="0"/>
        </a:xfrm>
      </p:grpSpPr>
      <p:sp>
        <p:nvSpPr>
          <p:cNvPr id="2" name="Title 1"/>
          <p:cNvSpPr>
            <a:spLocks noGrp="1"/>
          </p:cNvSpPr>
          <p:nvPr>
            <p:ph type="title"/>
          </p:nvPr>
        </p:nvSpPr>
        <p:spPr>
          <a:xfrm>
            <a:off x="1676400" y="1143000"/>
            <a:ext cx="7010400" cy="533400"/>
          </a:xfrm>
        </p:spPr>
        <p:txBody>
          <a:bodyPr>
            <a:normAutofit/>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a:xfrm>
            <a:off x="1676400" y="1752600"/>
            <a:ext cx="7010400" cy="1143000"/>
          </a:xfrm>
        </p:spPr>
        <p:txBody>
          <a:bodyPr>
            <a:normAutofit/>
          </a:bodyPr>
          <a:lstStyle>
            <a:lvl1pPr>
              <a:spcBef>
                <a:spcPts val="600"/>
              </a:spcBef>
              <a:defRPr sz="2000">
                <a:solidFill>
                  <a:schemeClr val="tx1"/>
                </a:solidFill>
              </a:defRPr>
            </a:lvl1pPr>
            <a:lvl2pPr>
              <a:defRPr sz="1800">
                <a:solidFill>
                  <a:schemeClr val="tx1"/>
                </a:solidFill>
              </a:defRPr>
            </a:lvl2pPr>
            <a:lvl3pPr>
              <a:defRPr sz="1600">
                <a:solidFill>
                  <a:schemeClr val="tx1"/>
                </a:solidFill>
              </a:defRPr>
            </a:lvl3pPr>
            <a:lvl4pPr>
              <a:defRPr sz="1400"/>
            </a:lvl4pPr>
            <a:lvl5pPr>
              <a:defRPr sz="1400"/>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8" name="Chart Placeholder 7"/>
          <p:cNvSpPr>
            <a:spLocks noGrp="1"/>
          </p:cNvSpPr>
          <p:nvPr>
            <p:ph type="chart" sz="quarter" idx="13"/>
          </p:nvPr>
        </p:nvSpPr>
        <p:spPr>
          <a:xfrm>
            <a:off x="1676400" y="2971800"/>
            <a:ext cx="7010400" cy="3352800"/>
          </a:xfrm>
        </p:spPr>
        <p:txBody>
          <a:bodyPr rtlCol="0">
            <a:normAutofit/>
          </a:bodyPr>
          <a:lstStyle/>
          <a:p>
            <a:pPr lvl="0"/>
            <a:endParaRPr lang="en-US" noProof="0" dirty="0"/>
          </a:p>
        </p:txBody>
      </p:sp>
      <p:sp>
        <p:nvSpPr>
          <p:cNvPr id="10" name="Text Placeholder 9"/>
          <p:cNvSpPr>
            <a:spLocks noGrp="1"/>
          </p:cNvSpPr>
          <p:nvPr>
            <p:ph type="body" sz="quarter" idx="14"/>
          </p:nvPr>
        </p:nvSpPr>
        <p:spPr>
          <a:xfrm>
            <a:off x="228600" y="1143000"/>
            <a:ext cx="1338944" cy="533400"/>
          </a:xfrm>
        </p:spPr>
        <p:txBody>
          <a:bodyPr lIns="0" tIns="0" rIns="0" bIns="0" anchor="ctr">
            <a:noAutofit/>
          </a:bodyPr>
          <a:lstStyle>
            <a:lvl1pPr marL="0" indent="0" algn="r">
              <a:buNone/>
              <a:defRPr sz="1200" cap="all" baseline="0">
                <a:solidFill>
                  <a:schemeClr val="tx1">
                    <a:lumMod val="50000"/>
                    <a:lumOff val="50000"/>
                  </a:schemeClr>
                </a:solidFill>
              </a:defRPr>
            </a:lvl1pPr>
            <a:lvl2pPr marL="349250" indent="0">
              <a:buNone/>
              <a:defRPr sz="900" cap="all" baseline="0"/>
            </a:lvl2pPr>
            <a:lvl3pPr marL="804863" indent="0">
              <a:buNone/>
              <a:defRPr sz="800" cap="all" baseline="0"/>
            </a:lvl3pPr>
            <a:lvl4pPr marL="1262063" indent="0">
              <a:buNone/>
              <a:defRPr sz="700" cap="all" baseline="0"/>
            </a:lvl4pPr>
            <a:lvl5pPr marL="1719263" indent="0">
              <a:buNone/>
              <a:defRPr sz="700" cap="all" baseline="0"/>
            </a:lvl5pPr>
          </a:lstStyle>
          <a:p>
            <a:pPr lvl="0"/>
            <a:r>
              <a:rPr lang="en-US" smtClean="0"/>
              <a:t>Click to edit Master text styles</a:t>
            </a:r>
          </a:p>
        </p:txBody>
      </p:sp>
      <p:sp>
        <p:nvSpPr>
          <p:cNvPr id="6" name="Date Placeholder 3"/>
          <p:cNvSpPr>
            <a:spLocks noGrp="1"/>
          </p:cNvSpPr>
          <p:nvPr>
            <p:ph type="dt" sz="half" idx="15"/>
          </p:nvPr>
        </p:nvSpPr>
        <p:spPr/>
        <p:txBody>
          <a:bodyPr/>
          <a:lstStyle>
            <a:lvl1pPr>
              <a:defRPr/>
            </a:lvl1pPr>
          </a:lstStyle>
          <a:p>
            <a:pPr>
              <a:defRPr/>
            </a:pPr>
            <a:fld id="{7C255E17-6C73-416A-AAA7-4CDAA9B80ED6}" type="datetime1">
              <a:rPr lang="en-US"/>
              <a:pPr>
                <a:defRPr/>
              </a:pPr>
              <a:t>10/14/2015</a:t>
            </a:fld>
            <a:endParaRPr lang="en-US" dirty="0"/>
          </a:p>
        </p:txBody>
      </p:sp>
      <p:sp>
        <p:nvSpPr>
          <p:cNvPr id="7" name="Footer Placeholder 4"/>
          <p:cNvSpPr>
            <a:spLocks noGrp="1"/>
          </p:cNvSpPr>
          <p:nvPr>
            <p:ph type="ftr" sz="quarter" idx="16"/>
          </p:nvPr>
        </p:nvSpPr>
        <p:spPr/>
        <p:txBody>
          <a:bodyPr/>
          <a:lstStyle>
            <a:lvl1pPr>
              <a:defRPr/>
            </a:lvl1pPr>
          </a:lstStyle>
          <a:p>
            <a:pPr>
              <a:defRPr/>
            </a:pPr>
            <a:endParaRPr lang="en-US" dirty="0"/>
          </a:p>
        </p:txBody>
      </p:sp>
      <p:sp>
        <p:nvSpPr>
          <p:cNvPr id="9" name="Slide Number Placeholder 5"/>
          <p:cNvSpPr>
            <a:spLocks noGrp="1"/>
          </p:cNvSpPr>
          <p:nvPr>
            <p:ph type="sldNum" sz="quarter" idx="17"/>
          </p:nvPr>
        </p:nvSpPr>
        <p:spPr/>
        <p:txBody>
          <a:bodyPr/>
          <a:lstStyle>
            <a:lvl1pPr>
              <a:defRPr/>
            </a:lvl1pPr>
          </a:lstStyle>
          <a:p>
            <a:pPr>
              <a:defRPr/>
            </a:pPr>
            <a:fld id="{65EFC78A-7E0F-4A9D-A5A1-DD7CBDA8470B}" type="slidenum">
              <a:rPr lang="en-US"/>
              <a:pPr>
                <a:defRPr/>
              </a:pPr>
              <a:t>‹#›</a:t>
            </a:fld>
            <a:endParaRPr lang="en-US" dirty="0"/>
          </a:p>
        </p:txBody>
      </p:sp>
    </p:spTree>
    <p:extLst>
      <p:ext uri="{BB962C8B-B14F-4D97-AF65-F5344CB8AC3E}">
        <p14:creationId xmlns:p14="http://schemas.microsoft.com/office/powerpoint/2010/main" val="1233845288"/>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with Chart_Alt">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6781800" cy="533400"/>
          </a:xfrm>
        </p:spPr>
        <p:txBody>
          <a:bodyPr>
            <a:normAutofit/>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752600"/>
            <a:ext cx="2514600" cy="4572000"/>
          </a:xfrm>
        </p:spPr>
        <p:txBody>
          <a:bodyPr>
            <a:normAutofit/>
          </a:bodyPr>
          <a:lstStyle>
            <a:lvl1pPr marL="228600" indent="-228600">
              <a:spcBef>
                <a:spcPts val="600"/>
              </a:spcBef>
              <a:defRPr sz="2000">
                <a:solidFill>
                  <a:schemeClr val="tx1"/>
                </a:solidFill>
              </a:defRPr>
            </a:lvl1pPr>
            <a:lvl2pPr>
              <a:defRPr sz="1800">
                <a:solidFill>
                  <a:schemeClr val="tx1"/>
                </a:solidFill>
              </a:defRPr>
            </a:lvl2pPr>
            <a:lvl3pPr>
              <a:defRPr sz="1600">
                <a:solidFill>
                  <a:schemeClr val="tx1"/>
                </a:solidFill>
              </a:defRPr>
            </a:lvl3pPr>
            <a:lvl4pPr>
              <a:defRPr sz="1400"/>
            </a:lvl4pPr>
            <a:lvl5pPr>
              <a:defRPr sz="1400"/>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10" name="Text Placeholder 9"/>
          <p:cNvSpPr>
            <a:spLocks noGrp="1"/>
          </p:cNvSpPr>
          <p:nvPr>
            <p:ph type="body" sz="quarter" idx="14"/>
          </p:nvPr>
        </p:nvSpPr>
        <p:spPr>
          <a:xfrm>
            <a:off x="7315200" y="1143000"/>
            <a:ext cx="1371600" cy="533400"/>
          </a:xfrm>
        </p:spPr>
        <p:txBody>
          <a:bodyPr lIns="0" tIns="0" rIns="0" bIns="0" anchor="b">
            <a:noAutofit/>
          </a:bodyPr>
          <a:lstStyle>
            <a:lvl1pPr marL="0" indent="0" algn="r">
              <a:buNone/>
              <a:defRPr sz="1200" cap="all" baseline="0">
                <a:solidFill>
                  <a:schemeClr val="tx1">
                    <a:lumMod val="50000"/>
                    <a:lumOff val="50000"/>
                  </a:schemeClr>
                </a:solidFill>
              </a:defRPr>
            </a:lvl1pPr>
            <a:lvl2pPr marL="349250" indent="0">
              <a:buNone/>
              <a:defRPr sz="900" cap="all" baseline="0"/>
            </a:lvl2pPr>
            <a:lvl3pPr marL="804863" indent="0">
              <a:buNone/>
              <a:defRPr sz="800" cap="all" baseline="0"/>
            </a:lvl3pPr>
            <a:lvl4pPr marL="1262063" indent="0">
              <a:buNone/>
              <a:defRPr sz="700" cap="all" baseline="0"/>
            </a:lvl4pPr>
            <a:lvl5pPr marL="1719263" indent="0">
              <a:buNone/>
              <a:defRPr sz="700" cap="all" baseline="0"/>
            </a:lvl5pPr>
          </a:lstStyle>
          <a:p>
            <a:pPr lvl="0"/>
            <a:r>
              <a:rPr lang="en-US" smtClean="0"/>
              <a:t>Click to edit Master text styles</a:t>
            </a:r>
          </a:p>
        </p:txBody>
      </p:sp>
      <p:sp>
        <p:nvSpPr>
          <p:cNvPr id="8" name="Chart Placeholder 7"/>
          <p:cNvSpPr>
            <a:spLocks noGrp="1"/>
          </p:cNvSpPr>
          <p:nvPr>
            <p:ph type="chart" sz="quarter" idx="16"/>
          </p:nvPr>
        </p:nvSpPr>
        <p:spPr>
          <a:xfrm>
            <a:off x="3048000" y="1752600"/>
            <a:ext cx="5638800" cy="4572000"/>
          </a:xfrm>
        </p:spPr>
        <p:txBody>
          <a:bodyPr rtlCol="0">
            <a:normAutofit/>
          </a:bodyPr>
          <a:lstStyle/>
          <a:p>
            <a:pPr lvl="0"/>
            <a:endParaRPr lang="en-US" noProof="0" dirty="0"/>
          </a:p>
        </p:txBody>
      </p:sp>
      <p:sp>
        <p:nvSpPr>
          <p:cNvPr id="6" name="Date Placeholder 3"/>
          <p:cNvSpPr>
            <a:spLocks noGrp="1"/>
          </p:cNvSpPr>
          <p:nvPr>
            <p:ph type="dt" sz="half" idx="17"/>
          </p:nvPr>
        </p:nvSpPr>
        <p:spPr/>
        <p:txBody>
          <a:bodyPr/>
          <a:lstStyle>
            <a:lvl1pPr>
              <a:defRPr/>
            </a:lvl1pPr>
          </a:lstStyle>
          <a:p>
            <a:pPr>
              <a:defRPr/>
            </a:pPr>
            <a:fld id="{5E858BF2-EE98-43C2-88D6-AC89113486ED}" type="datetime1">
              <a:rPr lang="en-US"/>
              <a:pPr>
                <a:defRPr/>
              </a:pPr>
              <a:t>10/14/2015</a:t>
            </a:fld>
            <a:endParaRPr lang="en-US" dirty="0"/>
          </a:p>
        </p:txBody>
      </p:sp>
      <p:sp>
        <p:nvSpPr>
          <p:cNvPr id="7" name="Footer Placeholder 4"/>
          <p:cNvSpPr>
            <a:spLocks noGrp="1"/>
          </p:cNvSpPr>
          <p:nvPr>
            <p:ph type="ftr" sz="quarter" idx="18"/>
          </p:nvPr>
        </p:nvSpPr>
        <p:spPr/>
        <p:txBody>
          <a:bodyPr/>
          <a:lstStyle>
            <a:lvl1pPr>
              <a:defRPr/>
            </a:lvl1pPr>
          </a:lstStyle>
          <a:p>
            <a:pPr>
              <a:defRPr/>
            </a:pPr>
            <a:endParaRPr lang="en-US" dirty="0"/>
          </a:p>
        </p:txBody>
      </p:sp>
      <p:sp>
        <p:nvSpPr>
          <p:cNvPr id="9" name="Slide Number Placeholder 5"/>
          <p:cNvSpPr>
            <a:spLocks noGrp="1"/>
          </p:cNvSpPr>
          <p:nvPr>
            <p:ph type="sldNum" sz="quarter" idx="19"/>
          </p:nvPr>
        </p:nvSpPr>
        <p:spPr/>
        <p:txBody>
          <a:bodyPr/>
          <a:lstStyle>
            <a:lvl1pPr>
              <a:defRPr/>
            </a:lvl1pPr>
          </a:lstStyle>
          <a:p>
            <a:pPr>
              <a:defRPr/>
            </a:pPr>
            <a:fld id="{DC051997-E69C-4D5E-8478-425EBCD5781B}" type="slidenum">
              <a:rPr lang="en-US"/>
              <a:pPr>
                <a:defRPr/>
              </a:pPr>
              <a:t>‹#›</a:t>
            </a:fld>
            <a:endParaRPr lang="en-US" dirty="0"/>
          </a:p>
        </p:txBody>
      </p:sp>
    </p:spTree>
    <p:extLst>
      <p:ext uri="{BB962C8B-B14F-4D97-AF65-F5344CB8AC3E}">
        <p14:creationId xmlns:p14="http://schemas.microsoft.com/office/powerpoint/2010/main" val="3214002840"/>
      </p:ext>
    </p:extLst>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with Table">
    <p:spTree>
      <p:nvGrpSpPr>
        <p:cNvPr id="1" name=""/>
        <p:cNvGrpSpPr/>
        <p:nvPr/>
      </p:nvGrpSpPr>
      <p:grpSpPr>
        <a:xfrm>
          <a:off x="0" y="0"/>
          <a:ext cx="0" cy="0"/>
          <a:chOff x="0" y="0"/>
          <a:chExt cx="0" cy="0"/>
        </a:xfrm>
      </p:grpSpPr>
      <p:sp>
        <p:nvSpPr>
          <p:cNvPr id="9" name="Table Placeholder 8"/>
          <p:cNvSpPr>
            <a:spLocks noGrp="1"/>
          </p:cNvSpPr>
          <p:nvPr>
            <p:ph type="tbl" sz="quarter" idx="15"/>
          </p:nvPr>
        </p:nvSpPr>
        <p:spPr>
          <a:xfrm>
            <a:off x="1752600" y="2971800"/>
            <a:ext cx="6934200" cy="3352800"/>
          </a:xfrm>
        </p:spPr>
        <p:txBody>
          <a:bodyPr rtlCol="0">
            <a:normAutofit/>
          </a:bodyPr>
          <a:lstStyle/>
          <a:p>
            <a:pPr lvl="0"/>
            <a:endParaRPr lang="en-US" noProof="0" dirty="0"/>
          </a:p>
        </p:txBody>
      </p:sp>
      <p:sp>
        <p:nvSpPr>
          <p:cNvPr id="2" name="Title 1"/>
          <p:cNvSpPr>
            <a:spLocks noGrp="1"/>
          </p:cNvSpPr>
          <p:nvPr>
            <p:ph type="title"/>
          </p:nvPr>
        </p:nvSpPr>
        <p:spPr>
          <a:xfrm>
            <a:off x="457200" y="1143000"/>
            <a:ext cx="8229600" cy="533400"/>
          </a:xfrm>
        </p:spPr>
        <p:txBody>
          <a:bodyPr>
            <a:normAutofit/>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752600"/>
            <a:ext cx="8229600" cy="1143000"/>
          </a:xfrm>
        </p:spPr>
        <p:txBody>
          <a:bodyPr>
            <a:normAutofit/>
          </a:bodyPr>
          <a:lstStyle>
            <a:lvl1pPr>
              <a:spcBef>
                <a:spcPts val="600"/>
              </a:spcBef>
              <a:defRPr sz="2000">
                <a:solidFill>
                  <a:schemeClr val="tx1"/>
                </a:solidFill>
              </a:defRPr>
            </a:lvl1pPr>
            <a:lvl2pPr>
              <a:defRPr sz="1800">
                <a:solidFill>
                  <a:schemeClr val="tx1"/>
                </a:solidFill>
              </a:defRPr>
            </a:lvl2pPr>
            <a:lvl3pPr>
              <a:defRPr sz="1600">
                <a:solidFill>
                  <a:schemeClr val="tx1"/>
                </a:solidFill>
              </a:defRPr>
            </a:lvl3pPr>
            <a:lvl4pPr>
              <a:defRPr sz="1400"/>
            </a:lvl4pPr>
            <a:lvl5pPr>
              <a:defRPr sz="1400"/>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10" name="Text Placeholder 9"/>
          <p:cNvSpPr>
            <a:spLocks noGrp="1"/>
          </p:cNvSpPr>
          <p:nvPr>
            <p:ph type="body" sz="quarter" idx="14"/>
          </p:nvPr>
        </p:nvSpPr>
        <p:spPr>
          <a:xfrm>
            <a:off x="457200" y="2971800"/>
            <a:ext cx="1219200" cy="533400"/>
          </a:xfrm>
        </p:spPr>
        <p:txBody>
          <a:bodyPr lIns="0" tIns="0" rIns="0" bIns="0">
            <a:noAutofit/>
          </a:bodyPr>
          <a:lstStyle>
            <a:lvl1pPr marL="0" indent="0" algn="r">
              <a:buNone/>
              <a:defRPr sz="1200" cap="all" baseline="0">
                <a:solidFill>
                  <a:schemeClr val="tx1">
                    <a:lumMod val="50000"/>
                    <a:lumOff val="50000"/>
                  </a:schemeClr>
                </a:solidFill>
              </a:defRPr>
            </a:lvl1pPr>
            <a:lvl2pPr marL="349250" indent="0">
              <a:buNone/>
              <a:defRPr sz="900" cap="all" baseline="0"/>
            </a:lvl2pPr>
            <a:lvl3pPr marL="804863" indent="0">
              <a:buNone/>
              <a:defRPr sz="800" cap="all" baseline="0"/>
            </a:lvl3pPr>
            <a:lvl4pPr marL="1262063" indent="0">
              <a:buNone/>
              <a:defRPr sz="700" cap="all" baseline="0"/>
            </a:lvl4pPr>
            <a:lvl5pPr marL="1719263" indent="0">
              <a:buNone/>
              <a:defRPr sz="700" cap="all" baseline="0"/>
            </a:lvl5pPr>
          </a:lstStyle>
          <a:p>
            <a:pPr lvl="0"/>
            <a:r>
              <a:rPr lang="en-US" smtClean="0"/>
              <a:t>Click to edit Master text styles</a:t>
            </a:r>
          </a:p>
        </p:txBody>
      </p:sp>
      <p:sp>
        <p:nvSpPr>
          <p:cNvPr id="6" name="Date Placeholder 3"/>
          <p:cNvSpPr>
            <a:spLocks noGrp="1"/>
          </p:cNvSpPr>
          <p:nvPr>
            <p:ph type="dt" sz="half" idx="16"/>
          </p:nvPr>
        </p:nvSpPr>
        <p:spPr/>
        <p:txBody>
          <a:bodyPr/>
          <a:lstStyle>
            <a:lvl1pPr>
              <a:defRPr/>
            </a:lvl1pPr>
          </a:lstStyle>
          <a:p>
            <a:pPr>
              <a:defRPr/>
            </a:pPr>
            <a:fld id="{F50ED0D0-5734-46DB-9F89-9D424544FA55}" type="datetime1">
              <a:rPr lang="en-US"/>
              <a:pPr>
                <a:defRPr/>
              </a:pPr>
              <a:t>10/14/2015</a:t>
            </a:fld>
            <a:endParaRPr lang="en-US" dirty="0"/>
          </a:p>
        </p:txBody>
      </p:sp>
      <p:sp>
        <p:nvSpPr>
          <p:cNvPr id="7" name="Footer Placeholder 4"/>
          <p:cNvSpPr>
            <a:spLocks noGrp="1"/>
          </p:cNvSpPr>
          <p:nvPr>
            <p:ph type="ftr" sz="quarter" idx="17"/>
          </p:nvPr>
        </p:nvSpPr>
        <p:spPr/>
        <p:txBody>
          <a:bodyPr/>
          <a:lstStyle>
            <a:lvl1pPr>
              <a:defRPr/>
            </a:lvl1pPr>
          </a:lstStyle>
          <a:p>
            <a:pPr>
              <a:defRPr/>
            </a:pPr>
            <a:endParaRPr lang="en-US" dirty="0"/>
          </a:p>
        </p:txBody>
      </p:sp>
      <p:sp>
        <p:nvSpPr>
          <p:cNvPr id="8" name="Slide Number Placeholder 5"/>
          <p:cNvSpPr>
            <a:spLocks noGrp="1"/>
          </p:cNvSpPr>
          <p:nvPr>
            <p:ph type="sldNum" sz="quarter" idx="18"/>
          </p:nvPr>
        </p:nvSpPr>
        <p:spPr/>
        <p:txBody>
          <a:bodyPr/>
          <a:lstStyle>
            <a:lvl1pPr>
              <a:defRPr/>
            </a:lvl1pPr>
          </a:lstStyle>
          <a:p>
            <a:pPr>
              <a:defRPr/>
            </a:pPr>
            <a:fld id="{DC0129B2-7041-4B8B-BD6F-19FA7A82528F}" type="slidenum">
              <a:rPr lang="en-US"/>
              <a:pPr>
                <a:defRPr/>
              </a:pPr>
              <a:t>‹#›</a:t>
            </a:fld>
            <a:endParaRPr lang="en-US" dirty="0"/>
          </a:p>
        </p:txBody>
      </p:sp>
    </p:spTree>
    <p:extLst>
      <p:ext uri="{BB962C8B-B14F-4D97-AF65-F5344CB8AC3E}">
        <p14:creationId xmlns:p14="http://schemas.microsoft.com/office/powerpoint/2010/main" val="368297668"/>
      </p:ext>
    </p:extLst>
  </p:cSld>
  <p:clrMapOvr>
    <a:masterClrMapping/>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with Table_Alt">
    <p:spTree>
      <p:nvGrpSpPr>
        <p:cNvPr id="1" name=""/>
        <p:cNvGrpSpPr/>
        <p:nvPr/>
      </p:nvGrpSpPr>
      <p:grpSpPr>
        <a:xfrm>
          <a:off x="0" y="0"/>
          <a:ext cx="0" cy="0"/>
          <a:chOff x="0" y="0"/>
          <a:chExt cx="0" cy="0"/>
        </a:xfrm>
      </p:grpSpPr>
      <p:sp>
        <p:nvSpPr>
          <p:cNvPr id="9" name="Table Placeholder 8"/>
          <p:cNvSpPr>
            <a:spLocks noGrp="1"/>
          </p:cNvSpPr>
          <p:nvPr>
            <p:ph type="tbl" sz="quarter" idx="15"/>
          </p:nvPr>
        </p:nvSpPr>
        <p:spPr>
          <a:xfrm>
            <a:off x="3048000" y="1752600"/>
            <a:ext cx="5638800" cy="4572000"/>
          </a:xfrm>
        </p:spPr>
        <p:txBody>
          <a:bodyPr rtlCol="0">
            <a:normAutofit/>
          </a:bodyPr>
          <a:lstStyle/>
          <a:p>
            <a:pPr lvl="0"/>
            <a:endParaRPr lang="en-US" noProof="0" dirty="0"/>
          </a:p>
        </p:txBody>
      </p:sp>
      <p:sp>
        <p:nvSpPr>
          <p:cNvPr id="2" name="Title 1"/>
          <p:cNvSpPr>
            <a:spLocks noGrp="1"/>
          </p:cNvSpPr>
          <p:nvPr>
            <p:ph type="title"/>
          </p:nvPr>
        </p:nvSpPr>
        <p:spPr>
          <a:xfrm>
            <a:off x="457200" y="1143000"/>
            <a:ext cx="6781800" cy="533400"/>
          </a:xfrm>
        </p:spPr>
        <p:txBody>
          <a:bodyPr>
            <a:normAutofit/>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752600"/>
            <a:ext cx="2514600" cy="4572000"/>
          </a:xfrm>
        </p:spPr>
        <p:txBody>
          <a:bodyPr>
            <a:normAutofit/>
          </a:bodyPr>
          <a:lstStyle>
            <a:lvl1pPr marL="228600" indent="-228600">
              <a:spcBef>
                <a:spcPts val="600"/>
              </a:spcBef>
              <a:defRPr sz="2000">
                <a:solidFill>
                  <a:schemeClr val="tx1"/>
                </a:solidFill>
              </a:defRPr>
            </a:lvl1pPr>
            <a:lvl2pPr>
              <a:defRPr sz="1800">
                <a:solidFill>
                  <a:schemeClr val="tx1"/>
                </a:solidFill>
              </a:defRPr>
            </a:lvl2pPr>
            <a:lvl3pPr>
              <a:defRPr sz="1600">
                <a:solidFill>
                  <a:schemeClr val="tx1"/>
                </a:solidFill>
              </a:defRPr>
            </a:lvl3pPr>
            <a:lvl4pPr>
              <a:defRPr sz="1400"/>
            </a:lvl4pPr>
            <a:lvl5pPr>
              <a:defRPr sz="1400"/>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10" name="Text Placeholder 9"/>
          <p:cNvSpPr>
            <a:spLocks noGrp="1"/>
          </p:cNvSpPr>
          <p:nvPr>
            <p:ph type="body" sz="quarter" idx="14"/>
          </p:nvPr>
        </p:nvSpPr>
        <p:spPr>
          <a:xfrm>
            <a:off x="7315200" y="1143000"/>
            <a:ext cx="1371600" cy="533400"/>
          </a:xfrm>
        </p:spPr>
        <p:txBody>
          <a:bodyPr lIns="0" tIns="0" rIns="0" bIns="0" anchor="b">
            <a:noAutofit/>
          </a:bodyPr>
          <a:lstStyle>
            <a:lvl1pPr marL="0" indent="0" algn="r">
              <a:buNone/>
              <a:defRPr sz="1200" cap="all" baseline="0">
                <a:solidFill>
                  <a:schemeClr val="tx1">
                    <a:lumMod val="50000"/>
                    <a:lumOff val="50000"/>
                  </a:schemeClr>
                </a:solidFill>
              </a:defRPr>
            </a:lvl1pPr>
            <a:lvl2pPr marL="349250" indent="0">
              <a:buNone/>
              <a:defRPr sz="900" cap="all" baseline="0"/>
            </a:lvl2pPr>
            <a:lvl3pPr marL="804863" indent="0">
              <a:buNone/>
              <a:defRPr sz="800" cap="all" baseline="0"/>
            </a:lvl3pPr>
            <a:lvl4pPr marL="1262063" indent="0">
              <a:buNone/>
              <a:defRPr sz="700" cap="all" baseline="0"/>
            </a:lvl4pPr>
            <a:lvl5pPr marL="1719263" indent="0">
              <a:buNone/>
              <a:defRPr sz="700" cap="all" baseline="0"/>
            </a:lvl5pPr>
          </a:lstStyle>
          <a:p>
            <a:pPr lvl="0"/>
            <a:r>
              <a:rPr lang="en-US" smtClean="0"/>
              <a:t>Click to edit Master text styles</a:t>
            </a:r>
          </a:p>
        </p:txBody>
      </p:sp>
      <p:sp>
        <p:nvSpPr>
          <p:cNvPr id="6" name="Date Placeholder 3"/>
          <p:cNvSpPr>
            <a:spLocks noGrp="1"/>
          </p:cNvSpPr>
          <p:nvPr>
            <p:ph type="dt" sz="half" idx="16"/>
          </p:nvPr>
        </p:nvSpPr>
        <p:spPr/>
        <p:txBody>
          <a:bodyPr/>
          <a:lstStyle>
            <a:lvl1pPr>
              <a:defRPr/>
            </a:lvl1pPr>
          </a:lstStyle>
          <a:p>
            <a:pPr>
              <a:defRPr/>
            </a:pPr>
            <a:fld id="{9913DAEC-5A71-43CC-8443-531928FD547D}" type="datetime1">
              <a:rPr lang="en-US"/>
              <a:pPr>
                <a:defRPr/>
              </a:pPr>
              <a:t>10/14/2015</a:t>
            </a:fld>
            <a:endParaRPr lang="en-US" dirty="0"/>
          </a:p>
        </p:txBody>
      </p:sp>
      <p:sp>
        <p:nvSpPr>
          <p:cNvPr id="7" name="Footer Placeholder 4"/>
          <p:cNvSpPr>
            <a:spLocks noGrp="1"/>
          </p:cNvSpPr>
          <p:nvPr>
            <p:ph type="ftr" sz="quarter" idx="17"/>
          </p:nvPr>
        </p:nvSpPr>
        <p:spPr/>
        <p:txBody>
          <a:bodyPr/>
          <a:lstStyle>
            <a:lvl1pPr>
              <a:defRPr/>
            </a:lvl1pPr>
          </a:lstStyle>
          <a:p>
            <a:pPr>
              <a:defRPr/>
            </a:pPr>
            <a:endParaRPr lang="en-US" dirty="0"/>
          </a:p>
        </p:txBody>
      </p:sp>
      <p:sp>
        <p:nvSpPr>
          <p:cNvPr id="8" name="Slide Number Placeholder 5"/>
          <p:cNvSpPr>
            <a:spLocks noGrp="1"/>
          </p:cNvSpPr>
          <p:nvPr>
            <p:ph type="sldNum" sz="quarter" idx="18"/>
          </p:nvPr>
        </p:nvSpPr>
        <p:spPr/>
        <p:txBody>
          <a:bodyPr/>
          <a:lstStyle>
            <a:lvl1pPr>
              <a:defRPr/>
            </a:lvl1pPr>
          </a:lstStyle>
          <a:p>
            <a:pPr>
              <a:defRPr/>
            </a:pPr>
            <a:fld id="{0DBB3296-763B-40EC-83A6-F7C844540217}" type="slidenum">
              <a:rPr lang="en-US"/>
              <a:pPr>
                <a:defRPr/>
              </a:pPr>
              <a:t>‹#›</a:t>
            </a:fld>
            <a:endParaRPr lang="en-US" dirty="0"/>
          </a:p>
        </p:txBody>
      </p:sp>
    </p:spTree>
    <p:extLst>
      <p:ext uri="{BB962C8B-B14F-4D97-AF65-F5344CB8AC3E}">
        <p14:creationId xmlns:p14="http://schemas.microsoft.com/office/powerpoint/2010/main" val="1226552731"/>
      </p:ext>
    </p:extLst>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1219200"/>
            <a:ext cx="5111750" cy="5105400"/>
          </a:xfrm>
        </p:spPr>
        <p:txBody>
          <a:bodyPr>
            <a:normAutofit/>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2514600"/>
            <a:ext cx="3008313" cy="3810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685AA00-75FA-4EAE-8185-ADB8AA7F0DBC}" type="datetime1">
              <a:rPr lang="en-US"/>
              <a:pPr>
                <a:defRPr/>
              </a:pPr>
              <a:t>10/14/2015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1AF8CF95-4F49-4F87-A2E4-E17D2FC593FF}" type="slidenum">
              <a:rPr lang="en-US"/>
              <a:pPr>
                <a:defRPr/>
              </a:pPr>
              <a:t>‹#›</a:t>
            </a:fld>
            <a:endParaRPr lang="en-US" dirty="0"/>
          </a:p>
        </p:txBody>
      </p:sp>
    </p:spTree>
    <p:extLst>
      <p:ext uri="{BB962C8B-B14F-4D97-AF65-F5344CB8AC3E}">
        <p14:creationId xmlns:p14="http://schemas.microsoft.com/office/powerpoint/2010/main" val="3521101323"/>
      </p:ext>
    </p:extLst>
  </p:cSld>
  <p:clrMapOvr>
    <a:masterClrMapping/>
  </p:clrMapOvr>
  <p:transition spd="med">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1143001"/>
            <a:ext cx="5486400" cy="3584574"/>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FF8E1A4-6ACE-4F54-A49F-A209D193AF0C}" type="datetime1">
              <a:rPr lang="en-US"/>
              <a:pPr>
                <a:defRPr/>
              </a:pPr>
              <a:t>10/14/2015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2DDCF038-7A15-45DA-A0D6-D1ABC8BC3137}" type="slidenum">
              <a:rPr lang="en-US"/>
              <a:pPr>
                <a:defRPr/>
              </a:pPr>
              <a:t>‹#›</a:t>
            </a:fld>
            <a:endParaRPr lang="en-US" dirty="0"/>
          </a:p>
        </p:txBody>
      </p:sp>
    </p:spTree>
    <p:extLst>
      <p:ext uri="{BB962C8B-B14F-4D97-AF65-F5344CB8AC3E}">
        <p14:creationId xmlns:p14="http://schemas.microsoft.com/office/powerpoint/2010/main" val="1723037181"/>
      </p:ext>
    </p:extLst>
  </p:cSld>
  <p:clrMapOvr>
    <a:masterClrMapping/>
  </p:clrMapOvr>
  <p:transition spd="med">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4FD0D09B-9D90-4EB3-AEED-265FD424BB9C}" type="datetime1">
              <a:rPr lang="en-US"/>
              <a:pPr>
                <a:defRPr/>
              </a:pPr>
              <a:t>10/14/2015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FBEB88E-7A48-4311-8253-79E1F5AA80A5}" type="slidenum">
              <a:rPr lang="en-US"/>
              <a:pPr>
                <a:defRPr/>
              </a:pPr>
              <a:t>‹#›</a:t>
            </a:fld>
            <a:endParaRPr lang="en-US" dirty="0"/>
          </a:p>
        </p:txBody>
      </p:sp>
    </p:spTree>
    <p:extLst>
      <p:ext uri="{BB962C8B-B14F-4D97-AF65-F5344CB8AC3E}">
        <p14:creationId xmlns:p14="http://schemas.microsoft.com/office/powerpoint/2010/main" val="2780842931"/>
      </p:ext>
    </p:extLst>
  </p:cSld>
  <p:clrMapOvr>
    <a:masterClrMapping/>
  </p:clrMapOvr>
  <p:transition spd="med">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Top Righ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352800" y="152400"/>
            <a:ext cx="5334000" cy="838200"/>
          </a:xfrm>
        </p:spPr>
        <p:txBody>
          <a:bodyPr>
            <a:normAutofit/>
          </a:bodyPr>
          <a:lstStyle>
            <a:lvl1pPr algn="r">
              <a:defRPr sz="300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371600"/>
            <a:ext cx="8229600" cy="4953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8A41A094-CB7C-4A6F-9C6E-ED83ECDB13F8}" type="datetime1">
              <a:rPr lang="en-US"/>
              <a:pPr>
                <a:defRPr/>
              </a:pPr>
              <a:t>10/14/2015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52146C2-745C-4591-B094-5835C1E62A91}" type="slidenum">
              <a:rPr lang="en-US"/>
              <a:pPr>
                <a:defRPr/>
              </a:pPr>
              <a:t>‹#›</a:t>
            </a:fld>
            <a:endParaRPr lang="en-US" dirty="0"/>
          </a:p>
        </p:txBody>
      </p:sp>
    </p:spTree>
    <p:extLst>
      <p:ext uri="{BB962C8B-B14F-4D97-AF65-F5344CB8AC3E}">
        <p14:creationId xmlns:p14="http://schemas.microsoft.com/office/powerpoint/2010/main" val="168584603"/>
      </p:ext>
    </p:extLst>
  </p:cSld>
  <p:clrMapOvr>
    <a:masterClrMapping/>
  </p:clrMapOvr>
  <p:transition spd="med">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normAutofit/>
          </a:bodyPr>
          <a:lstStyle>
            <a:lvl1pPr algn="l">
              <a:defRPr sz="32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4023395-5DE9-4C51-879D-B2DE6AF8E2E0}" type="datetime1">
              <a:rPr lang="en-US"/>
              <a:pPr>
                <a:defRPr/>
              </a:pPr>
              <a:t>10/14/2015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7E40759-DD23-4818-AB63-4BB3EAC90736}" type="slidenum">
              <a:rPr lang="en-US"/>
              <a:pPr>
                <a:defRPr/>
              </a:pPr>
              <a:t>‹#›</a:t>
            </a:fld>
            <a:endParaRPr lang="en-US" dirty="0"/>
          </a:p>
        </p:txBody>
      </p:sp>
    </p:spTree>
    <p:extLst>
      <p:ext uri="{BB962C8B-B14F-4D97-AF65-F5344CB8AC3E}">
        <p14:creationId xmlns:p14="http://schemas.microsoft.com/office/powerpoint/2010/main" val="451740803"/>
      </p:ext>
    </p:extLst>
  </p:cSld>
  <p:clrMapOvr>
    <a:masterClrMapping/>
  </p:clrMapOvr>
  <p:transition spd="med">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05000"/>
            <a:ext cx="4038600" cy="4419600"/>
          </a:xfrm>
        </p:spPr>
        <p:txBody>
          <a:bodyPr>
            <a:normAutofit/>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905000"/>
            <a:ext cx="4038600" cy="4419600"/>
          </a:xfrm>
        </p:spPr>
        <p:txBody>
          <a:bodyPr>
            <a:normAutofit/>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6D07F70A-27E3-4033-9F3A-C01CD8048624}" type="datetime1">
              <a:rPr lang="en-US"/>
              <a:pPr>
                <a:defRPr/>
              </a:pPr>
              <a:t>10/14/2015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08421A5D-59CC-4CB5-8710-A99A0622A967}" type="slidenum">
              <a:rPr lang="en-US"/>
              <a:pPr>
                <a:defRPr/>
              </a:pPr>
              <a:t>‹#›</a:t>
            </a:fld>
            <a:endParaRPr lang="en-US" dirty="0"/>
          </a:p>
        </p:txBody>
      </p:sp>
    </p:spTree>
    <p:extLst>
      <p:ext uri="{BB962C8B-B14F-4D97-AF65-F5344CB8AC3E}">
        <p14:creationId xmlns:p14="http://schemas.microsoft.com/office/powerpoint/2010/main" val="148961417"/>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905000"/>
            <a:ext cx="4040188" cy="4873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438400"/>
            <a:ext cx="4040188" cy="3886199"/>
          </a:xfrm>
        </p:spPr>
        <p:txBody>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905000"/>
            <a:ext cx="4041775" cy="4873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886199"/>
          </a:xfrm>
        </p:spPr>
        <p:txBody>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650D25EC-71E4-4FEA-86E0-375E734FCFBD}" type="datetime1">
              <a:rPr lang="en-US"/>
              <a:pPr>
                <a:defRPr/>
              </a:pPr>
              <a:t>10/14/2015</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E7D05EB5-362E-4E80-BA10-51D43EB17585}" type="slidenum">
              <a:rPr lang="en-US"/>
              <a:pPr>
                <a:defRPr/>
              </a:pPr>
              <a:t>‹#›</a:t>
            </a:fld>
            <a:endParaRPr lang="en-US" dirty="0"/>
          </a:p>
        </p:txBody>
      </p:sp>
    </p:spTree>
    <p:extLst>
      <p:ext uri="{BB962C8B-B14F-4D97-AF65-F5344CB8AC3E}">
        <p14:creationId xmlns:p14="http://schemas.microsoft.com/office/powerpoint/2010/main" val="2561182224"/>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2E118E1-F31F-445C-9B7A-941BE74A6544}" type="datetime1">
              <a:rPr lang="en-US"/>
              <a:pPr>
                <a:defRPr/>
              </a:pPr>
              <a:t>10/14/2015</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DBD2180D-787F-4FAB-BA41-AC4026138F71}" type="slidenum">
              <a:rPr lang="en-US"/>
              <a:pPr>
                <a:defRPr/>
              </a:pPr>
              <a:t>‹#›</a:t>
            </a:fld>
            <a:endParaRPr lang="en-US" dirty="0"/>
          </a:p>
        </p:txBody>
      </p:sp>
    </p:spTree>
    <p:extLst>
      <p:ext uri="{BB962C8B-B14F-4D97-AF65-F5344CB8AC3E}">
        <p14:creationId xmlns:p14="http://schemas.microsoft.com/office/powerpoint/2010/main" val="1220737628"/>
      </p:ext>
    </p:extLst>
  </p:cSld>
  <p:clrMapOvr>
    <a:masterClrMapping/>
  </p:clrMapOvr>
  <p:transition spd="med">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Top Right">
    <p:spTree>
      <p:nvGrpSpPr>
        <p:cNvPr id="1" name=""/>
        <p:cNvGrpSpPr/>
        <p:nvPr/>
      </p:nvGrpSpPr>
      <p:grpSpPr>
        <a:xfrm>
          <a:off x="0" y="0"/>
          <a:ext cx="0" cy="0"/>
          <a:chOff x="0" y="0"/>
          <a:chExt cx="0" cy="0"/>
        </a:xfrm>
      </p:grpSpPr>
      <p:sp>
        <p:nvSpPr>
          <p:cNvPr id="2" name="Title 1"/>
          <p:cNvSpPr>
            <a:spLocks noGrp="1"/>
          </p:cNvSpPr>
          <p:nvPr>
            <p:ph type="title"/>
          </p:nvPr>
        </p:nvSpPr>
        <p:spPr>
          <a:xfrm>
            <a:off x="3352800" y="152400"/>
            <a:ext cx="5334000" cy="838200"/>
          </a:xfrm>
        </p:spPr>
        <p:txBody>
          <a:bodyPr>
            <a:normAutofit/>
          </a:bodyPr>
          <a:lstStyle>
            <a:lvl1pPr algn="r">
              <a:defRPr sz="3000"/>
            </a:lvl1pPr>
          </a:lstStyle>
          <a:p>
            <a:r>
              <a:rPr lang="en-US" dirty="0"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D3B5FCC5-C63F-401A-BD9D-B669F3A82322}" type="datetime1">
              <a:rPr lang="en-US"/>
              <a:pPr>
                <a:defRPr/>
              </a:pPr>
              <a:t>10/14/2015</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836A125E-DC6A-4D0B-A2B9-C176AF270FC5}" type="slidenum">
              <a:rPr lang="en-US"/>
              <a:pPr>
                <a:defRPr/>
              </a:pPr>
              <a:t>‹#›</a:t>
            </a:fld>
            <a:endParaRPr lang="en-US" dirty="0"/>
          </a:p>
        </p:txBody>
      </p:sp>
    </p:spTree>
    <p:extLst>
      <p:ext uri="{BB962C8B-B14F-4D97-AF65-F5344CB8AC3E}">
        <p14:creationId xmlns:p14="http://schemas.microsoft.com/office/powerpoint/2010/main" val="3806224826"/>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EA52439-2762-466D-9673-D4A568E173DE}" type="datetime1">
              <a:rPr lang="en-US"/>
              <a:pPr>
                <a:defRPr/>
              </a:pPr>
              <a:t>10/14/2015</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23A6FD9F-BD41-47FF-B651-144D8DA95677}" type="slidenum">
              <a:rPr lang="en-US"/>
              <a:pPr>
                <a:defRPr/>
              </a:pPr>
              <a:t>‹#›</a:t>
            </a:fld>
            <a:endParaRPr lang="en-US" dirty="0"/>
          </a:p>
        </p:txBody>
      </p:sp>
    </p:spTree>
    <p:extLst>
      <p:ext uri="{BB962C8B-B14F-4D97-AF65-F5344CB8AC3E}">
        <p14:creationId xmlns:p14="http://schemas.microsoft.com/office/powerpoint/2010/main" val="2201562822"/>
      </p:ext>
    </p:extLst>
  </p:cSld>
  <p:clrMapOvr>
    <a:masterClrMapping/>
  </p:clrMapOvr>
  <p:transition spd="med">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hyperlink" Target="http://www.publichealthontario.ca/"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143000"/>
            <a:ext cx="8229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gray">
          <a:xfrm>
            <a:off x="457200" y="19050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2209800" y="6443663"/>
            <a:ext cx="990600" cy="234950"/>
          </a:xfrm>
          <a:prstGeom prst="rect">
            <a:avLst/>
          </a:prstGeom>
        </p:spPr>
        <p:txBody>
          <a:bodyPr vert="horz" lIns="91440" tIns="45720" rIns="91440" bIns="45720" rtlCol="0" anchor="ctr"/>
          <a:lstStyle>
            <a:lvl1pPr algn="l" fontAlgn="auto">
              <a:spcBef>
                <a:spcPts val="0"/>
              </a:spcBef>
              <a:spcAft>
                <a:spcPts val="0"/>
              </a:spcAft>
              <a:defRPr sz="1050" smtClean="0">
                <a:solidFill>
                  <a:schemeClr val="tx1"/>
                </a:solidFill>
                <a:latin typeface="+mn-lt"/>
                <a:cs typeface="+mn-cs"/>
              </a:defRPr>
            </a:lvl1pPr>
          </a:lstStyle>
          <a:p>
            <a:pPr>
              <a:defRPr/>
            </a:pPr>
            <a:fld id="{17BA12E7-1306-498D-85E5-4ACB8A96D4F1}" type="datetime1">
              <a:rPr lang="en-US"/>
              <a:pPr>
                <a:defRPr/>
              </a:pPr>
              <a:t>10/14/2015</a:t>
            </a:fld>
            <a:endParaRPr lang="en-US" dirty="0"/>
          </a:p>
        </p:txBody>
      </p:sp>
      <p:sp>
        <p:nvSpPr>
          <p:cNvPr id="5" name="Footer Placeholder 4"/>
          <p:cNvSpPr>
            <a:spLocks noGrp="1"/>
          </p:cNvSpPr>
          <p:nvPr>
            <p:ph type="ftr" sz="quarter" idx="3"/>
          </p:nvPr>
        </p:nvSpPr>
        <p:spPr>
          <a:xfrm>
            <a:off x="3276600" y="6443663"/>
            <a:ext cx="4495800" cy="234950"/>
          </a:xfrm>
          <a:prstGeom prst="rect">
            <a:avLst/>
          </a:prstGeom>
        </p:spPr>
        <p:txBody>
          <a:bodyPr vert="horz" lIns="91440" tIns="45720" rIns="91440" bIns="45720" rtlCol="0" anchor="ctr"/>
          <a:lstStyle>
            <a:lvl1pPr algn="ctr" fontAlgn="auto">
              <a:spcBef>
                <a:spcPts val="0"/>
              </a:spcBef>
              <a:spcAft>
                <a:spcPts val="0"/>
              </a:spcAft>
              <a:defRPr sz="1050">
                <a:solidFill>
                  <a:schemeClr val="tx1"/>
                </a:solidFill>
                <a:latin typeface="+mn-lt"/>
                <a:cs typeface="+mn-cs"/>
              </a:defRPr>
            </a:lvl1pPr>
          </a:lstStyle>
          <a:p>
            <a:pPr>
              <a:defRPr/>
            </a:pPr>
            <a:endParaRPr lang="en-US" dirty="0"/>
          </a:p>
        </p:txBody>
      </p:sp>
      <p:sp>
        <p:nvSpPr>
          <p:cNvPr id="6" name="Slide Number Placeholder 5"/>
          <p:cNvSpPr>
            <a:spLocks noGrp="1"/>
          </p:cNvSpPr>
          <p:nvPr>
            <p:ph type="sldNum" sz="quarter" idx="4"/>
          </p:nvPr>
        </p:nvSpPr>
        <p:spPr>
          <a:xfrm>
            <a:off x="7848600" y="6443663"/>
            <a:ext cx="838200" cy="234950"/>
          </a:xfrm>
          <a:prstGeom prst="rect">
            <a:avLst/>
          </a:prstGeom>
        </p:spPr>
        <p:txBody>
          <a:bodyPr vert="horz" lIns="91440" tIns="45720" rIns="91440" bIns="45720" rtlCol="0" anchor="ctr"/>
          <a:lstStyle>
            <a:lvl1pPr algn="r" fontAlgn="auto">
              <a:spcBef>
                <a:spcPts val="0"/>
              </a:spcBef>
              <a:spcAft>
                <a:spcPts val="0"/>
              </a:spcAft>
              <a:defRPr sz="1050" b="1" smtClean="0">
                <a:solidFill>
                  <a:schemeClr val="tx1"/>
                </a:solidFill>
                <a:latin typeface="+mn-lt"/>
                <a:cs typeface="+mn-cs"/>
              </a:defRPr>
            </a:lvl1pPr>
          </a:lstStyle>
          <a:p>
            <a:pPr>
              <a:defRPr/>
            </a:pPr>
            <a:fld id="{DFA73D98-DD5D-43D0-A496-65C2077B2BAE}" type="slidenum">
              <a:rPr lang="en-US"/>
              <a:pPr>
                <a:defRPr/>
              </a:pPr>
              <a:t>‹#›</a:t>
            </a:fld>
            <a:endParaRPr lang="en-US" dirty="0"/>
          </a:p>
        </p:txBody>
      </p:sp>
      <p:pic>
        <p:nvPicPr>
          <p:cNvPr id="1031" name="Picture 2"/>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228600" y="228600"/>
            <a:ext cx="2971800" cy="7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hlinkClick r:id="rId18"/>
          </p:cNvPr>
          <p:cNvSpPr txBox="1"/>
          <p:nvPr userDrawn="1"/>
        </p:nvSpPr>
        <p:spPr>
          <a:xfrm>
            <a:off x="381000" y="6425244"/>
            <a:ext cx="1503938" cy="261610"/>
          </a:xfrm>
          <a:prstGeom prst="rect">
            <a:avLst/>
          </a:prstGeom>
          <a:noFill/>
        </p:spPr>
        <p:txBody>
          <a:bodyPr wrap="none" rtlCol="0">
            <a:spAutoFit/>
          </a:bodyPr>
          <a:lstStyle/>
          <a:p>
            <a:r>
              <a:rPr lang="en-CA" sz="1100" dirty="0" smtClean="0"/>
              <a:t>PublicHealthOntario.ca</a:t>
            </a:r>
          </a:p>
        </p:txBody>
      </p:sp>
    </p:spTree>
  </p:cSld>
  <p:clrMap bg1="lt1" tx1="dk1" bg2="lt2" tx2="dk2" accent1="accent1" accent2="accent2" accent3="accent3" accent4="accent4" accent5="accent5" accent6="accent6" hlink="hlink" folHlink="folHlink"/>
  <p:sldLayoutIdLst>
    <p:sldLayoutId id="2147483679"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 id="2147483677" r:id="rId14"/>
    <p:sldLayoutId id="2147483678" r:id="rId15"/>
  </p:sldLayoutIdLst>
  <p:transition spd="med">
    <p:fade/>
  </p:transition>
  <p:timing>
    <p:tnLst>
      <p:par>
        <p:cTn id="1" dur="indefinite" restart="never" nodeType="tmRoot"/>
      </p:par>
    </p:tnLst>
  </p:timing>
  <p:hf hdr="0" ftr="0" dt="0"/>
  <p:txStyles>
    <p:titleStyle>
      <a:lvl1pPr algn="l" rtl="0" fontAlgn="base">
        <a:spcBef>
          <a:spcPct val="0"/>
        </a:spcBef>
        <a:spcAft>
          <a:spcPct val="0"/>
        </a:spcAft>
        <a:defRPr sz="3200" kern="1200">
          <a:solidFill>
            <a:schemeClr val="tx1"/>
          </a:solidFill>
          <a:latin typeface="+mj-lt"/>
          <a:ea typeface="+mj-ea"/>
          <a:cs typeface="+mj-cs"/>
        </a:defRPr>
      </a:lvl1pPr>
      <a:lvl2pPr algn="l" rtl="0" fontAlgn="base">
        <a:spcBef>
          <a:spcPct val="0"/>
        </a:spcBef>
        <a:spcAft>
          <a:spcPct val="0"/>
        </a:spcAft>
        <a:defRPr sz="3200">
          <a:solidFill>
            <a:schemeClr val="tx1"/>
          </a:solidFill>
          <a:latin typeface="Calibri" pitchFamily="34" charset="0"/>
        </a:defRPr>
      </a:lvl2pPr>
      <a:lvl3pPr algn="l" rtl="0" fontAlgn="base">
        <a:spcBef>
          <a:spcPct val="0"/>
        </a:spcBef>
        <a:spcAft>
          <a:spcPct val="0"/>
        </a:spcAft>
        <a:defRPr sz="3200">
          <a:solidFill>
            <a:schemeClr val="tx1"/>
          </a:solidFill>
          <a:latin typeface="Calibri" pitchFamily="34" charset="0"/>
        </a:defRPr>
      </a:lvl3pPr>
      <a:lvl4pPr algn="l" rtl="0" fontAlgn="base">
        <a:spcBef>
          <a:spcPct val="0"/>
        </a:spcBef>
        <a:spcAft>
          <a:spcPct val="0"/>
        </a:spcAft>
        <a:defRPr sz="3200">
          <a:solidFill>
            <a:schemeClr val="tx1"/>
          </a:solidFill>
          <a:latin typeface="Calibri" pitchFamily="34" charset="0"/>
        </a:defRPr>
      </a:lvl4pPr>
      <a:lvl5pPr algn="l" rtl="0" fontAlgn="base">
        <a:spcBef>
          <a:spcPct val="0"/>
        </a:spcBef>
        <a:spcAft>
          <a:spcPct val="0"/>
        </a:spcAft>
        <a:defRPr sz="3200">
          <a:solidFill>
            <a:schemeClr val="tx1"/>
          </a:solidFill>
          <a:latin typeface="Calibri" pitchFamily="34" charset="0"/>
        </a:defRPr>
      </a:lvl5pPr>
      <a:lvl6pPr marL="457200" algn="l" rtl="0" fontAlgn="base">
        <a:spcBef>
          <a:spcPct val="0"/>
        </a:spcBef>
        <a:spcAft>
          <a:spcPct val="0"/>
        </a:spcAft>
        <a:defRPr sz="3200">
          <a:solidFill>
            <a:schemeClr val="tx1"/>
          </a:solidFill>
          <a:latin typeface="Calibri" pitchFamily="34" charset="0"/>
        </a:defRPr>
      </a:lvl6pPr>
      <a:lvl7pPr marL="914400" algn="l" rtl="0" fontAlgn="base">
        <a:spcBef>
          <a:spcPct val="0"/>
        </a:spcBef>
        <a:spcAft>
          <a:spcPct val="0"/>
        </a:spcAft>
        <a:defRPr sz="3200">
          <a:solidFill>
            <a:schemeClr val="tx1"/>
          </a:solidFill>
          <a:latin typeface="Calibri" pitchFamily="34" charset="0"/>
        </a:defRPr>
      </a:lvl7pPr>
      <a:lvl8pPr marL="1371600" algn="l" rtl="0" fontAlgn="base">
        <a:spcBef>
          <a:spcPct val="0"/>
        </a:spcBef>
        <a:spcAft>
          <a:spcPct val="0"/>
        </a:spcAft>
        <a:defRPr sz="3200">
          <a:solidFill>
            <a:schemeClr val="tx1"/>
          </a:solidFill>
          <a:latin typeface="Calibri" pitchFamily="34" charset="0"/>
        </a:defRPr>
      </a:lvl8pPr>
      <a:lvl9pPr marL="1828800" algn="l" rtl="0" fontAlgn="base">
        <a:spcBef>
          <a:spcPct val="0"/>
        </a:spcBef>
        <a:spcAft>
          <a:spcPct val="0"/>
        </a:spcAft>
        <a:defRPr sz="3200">
          <a:solidFill>
            <a:schemeClr val="tx1"/>
          </a:solidFill>
          <a:latin typeface="Calibri" pitchFamily="34" charset="0"/>
        </a:defRPr>
      </a:lvl9pPr>
    </p:titleStyle>
    <p:bodyStyle>
      <a:lvl1pPr marL="282575" indent="-282575" algn="l" rtl="0" fontAlgn="base">
        <a:spcBef>
          <a:spcPts val="1200"/>
        </a:spcBef>
        <a:spcAft>
          <a:spcPct val="0"/>
        </a:spcAft>
        <a:buClr>
          <a:schemeClr val="accent2"/>
        </a:buClr>
        <a:buFont typeface="Arial" charset="0"/>
        <a:buChar char="•"/>
        <a:defRPr sz="2400" kern="1200">
          <a:solidFill>
            <a:schemeClr val="tx1"/>
          </a:solidFill>
          <a:latin typeface="+mn-lt"/>
          <a:ea typeface="+mn-ea"/>
          <a:cs typeface="+mn-cs"/>
        </a:defRPr>
      </a:lvl1pPr>
      <a:lvl2pPr marL="579438" indent="-285750" algn="l" rtl="0" fontAlgn="base">
        <a:spcBef>
          <a:spcPct val="20000"/>
        </a:spcBef>
        <a:spcAft>
          <a:spcPct val="0"/>
        </a:spcAft>
        <a:buClr>
          <a:srgbClr val="80A3B7"/>
        </a:buClr>
        <a:buFont typeface="Arial" charset="0"/>
        <a:buChar char="•"/>
        <a:defRPr sz="2000" kern="1200">
          <a:solidFill>
            <a:schemeClr val="tx1"/>
          </a:solidFill>
          <a:latin typeface="+mn-lt"/>
          <a:ea typeface="+mn-ea"/>
          <a:cs typeface="+mn-cs"/>
        </a:defRPr>
      </a:lvl2pPr>
      <a:lvl3pPr marL="804863" indent="-228600" algn="l" rtl="0" fontAlgn="base">
        <a:spcBef>
          <a:spcPct val="20000"/>
        </a:spcBef>
        <a:spcAft>
          <a:spcPct val="0"/>
        </a:spcAft>
        <a:buClr>
          <a:srgbClr val="80A3B7"/>
        </a:buClr>
        <a:buFont typeface="Arial" charset="0"/>
        <a:buChar char="•"/>
        <a:defRPr kern="1200">
          <a:solidFill>
            <a:schemeClr val="tx1"/>
          </a:solidFill>
          <a:latin typeface="+mn-lt"/>
          <a:ea typeface="+mn-ea"/>
          <a:cs typeface="+mn-cs"/>
        </a:defRPr>
      </a:lvl3pPr>
      <a:lvl4pPr marL="1033463" indent="-228600" algn="l" rtl="0" fontAlgn="base">
        <a:spcBef>
          <a:spcPct val="20000"/>
        </a:spcBef>
        <a:spcAft>
          <a:spcPct val="0"/>
        </a:spcAft>
        <a:buFont typeface="Arial" charset="0"/>
        <a:buChar char="•"/>
        <a:defRPr sz="1600" kern="1200">
          <a:solidFill>
            <a:schemeClr val="tx1"/>
          </a:solidFill>
          <a:latin typeface="+mn-lt"/>
          <a:ea typeface="+mn-ea"/>
          <a:cs typeface="+mn-cs"/>
        </a:defRPr>
      </a:lvl4pPr>
      <a:lvl5pPr marL="1262063" indent="-228600" algn="l" rtl="0" fontAlgn="base">
        <a:spcBef>
          <a:spcPct val="20000"/>
        </a:spcBef>
        <a:spcAft>
          <a:spcPct val="0"/>
        </a:spcAft>
        <a:buFont typeface="Arial"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3.JP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4.JP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hyperlink" Target="http://health.gov.on.ca/english/providers/program/ltc_redev/renewalstrategy/pdf/home_design_manual.pdf" TargetMode="External"/><Relationship Id="rId2" Type="http://schemas.openxmlformats.org/officeDocument/2006/relationships/hyperlink" Target="mailto:HealthCapitalInvestmentBranch@ontario.ca" TargetMode="External"/><Relationship Id="rId1" Type="http://schemas.openxmlformats.org/officeDocument/2006/relationships/slideLayout" Target="../slideLayouts/slideLayout2.xml"/><Relationship Id="rId4" Type="http://schemas.openxmlformats.org/officeDocument/2006/relationships/hyperlink" Target="http://www.collectionscanada.gc.ca/webarchives/20071126081137/http:/www.phac-aspc.gc.ca/publicat/ccdr-rmtc/01pdf/27s2e.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533400" y="1828800"/>
            <a:ext cx="8001000" cy="1165225"/>
          </a:xfrm>
        </p:spPr>
        <p:txBody>
          <a:bodyPr/>
          <a:lstStyle/>
          <a:p>
            <a:r>
              <a:rPr lang="en-US" sz="2800" b="1" dirty="0" smtClean="0"/>
              <a:t>Construction, Renovation, Maintenance and Design</a:t>
            </a:r>
            <a:r>
              <a:rPr lang="en-US" b="1" dirty="0" smtClean="0"/>
              <a:t>	</a:t>
            </a:r>
          </a:p>
        </p:txBody>
      </p:sp>
      <p:sp>
        <p:nvSpPr>
          <p:cNvPr id="5" name="Text Box 2"/>
          <p:cNvSpPr txBox="1">
            <a:spLocks noChangeArrowheads="1"/>
          </p:cNvSpPr>
          <p:nvPr/>
        </p:nvSpPr>
        <p:spPr bwMode="auto">
          <a:xfrm>
            <a:off x="685800" y="2667000"/>
            <a:ext cx="7543800" cy="381000"/>
          </a:xfrm>
          <a:prstGeom prst="rect">
            <a:avLst/>
          </a:prstGeom>
          <a:solidFill>
            <a:srgbClr val="0099CB"/>
          </a:solidFill>
          <a:ln w="9525">
            <a:noFill/>
            <a:miter lim="800000"/>
            <a:headEnd/>
            <a:tailEnd/>
          </a:ln>
        </p:spPr>
        <p:txBody>
          <a:bodyPr rot="0" vert="horz" wrap="square" lIns="45720" tIns="0" rIns="45720" bIns="0" anchor="t" anchorCtr="0">
            <a:noAutofit/>
          </a:bodyPr>
          <a:lstStyle/>
          <a:p>
            <a:pPr algn="ctr">
              <a:spcAft>
                <a:spcPts val="0"/>
              </a:spcAft>
            </a:pPr>
            <a:r>
              <a:rPr lang="en-CA" sz="2400" b="1" dirty="0">
                <a:solidFill>
                  <a:srgbClr val="FFFFFF"/>
                </a:solidFill>
                <a:effectLst/>
                <a:latin typeface="Calibri"/>
                <a:ea typeface="Calibri"/>
                <a:cs typeface="Times New Roman"/>
              </a:rPr>
              <a:t>Planning phase</a:t>
            </a:r>
            <a:endParaRPr lang="en-US" sz="2400" dirty="0">
              <a:effectLst/>
              <a:latin typeface="Calibri"/>
              <a:ea typeface="Calibri"/>
              <a:cs typeface="Times New Roman"/>
            </a:endParaRPr>
          </a:p>
        </p:txBody>
      </p:sp>
    </p:spTree>
    <p:custDataLst>
      <p:tags r:id="rId1"/>
    </p:custDataLst>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b="1" dirty="0" smtClean="0"/>
              <a:t>Design Considerations </a:t>
            </a:r>
            <a:endParaRPr lang="en-US" b="1" dirty="0"/>
          </a:p>
        </p:txBody>
      </p:sp>
      <p:sp>
        <p:nvSpPr>
          <p:cNvPr id="3" name="Content Placeholder 2"/>
          <p:cNvSpPr>
            <a:spLocks noGrp="1"/>
          </p:cNvSpPr>
          <p:nvPr>
            <p:ph idx="1"/>
          </p:nvPr>
        </p:nvSpPr>
        <p:spPr>
          <a:xfrm>
            <a:off x="457200" y="1981200"/>
            <a:ext cx="8229600" cy="4724400"/>
          </a:xfrm>
        </p:spPr>
        <p:txBody>
          <a:bodyPr>
            <a:normAutofit/>
          </a:bodyPr>
          <a:lstStyle/>
          <a:p>
            <a:r>
              <a:rPr lang="en-CA" dirty="0" smtClean="0"/>
              <a:t>Population affected and or served </a:t>
            </a:r>
          </a:p>
          <a:p>
            <a:r>
              <a:rPr lang="en-CA" dirty="0" smtClean="0"/>
              <a:t>Numbers</a:t>
            </a:r>
            <a:r>
              <a:rPr lang="en-CA" dirty="0"/>
              <a:t>, </a:t>
            </a:r>
            <a:r>
              <a:rPr lang="en-CA" dirty="0" smtClean="0"/>
              <a:t>location </a:t>
            </a:r>
            <a:r>
              <a:rPr lang="en-CA" dirty="0"/>
              <a:t>and types of </a:t>
            </a:r>
            <a:r>
              <a:rPr lang="en-CA" dirty="0" smtClean="0"/>
              <a:t>airborne isolation and </a:t>
            </a:r>
            <a:r>
              <a:rPr lang="en-CA" dirty="0"/>
              <a:t>protective environment </a:t>
            </a:r>
            <a:r>
              <a:rPr lang="en-CA" dirty="0" smtClean="0"/>
              <a:t>rooms</a:t>
            </a:r>
            <a:endParaRPr lang="en-CA" dirty="0"/>
          </a:p>
          <a:p>
            <a:r>
              <a:rPr lang="en-CA" dirty="0"/>
              <a:t>Location of special ventilation and filtration of HVAC</a:t>
            </a:r>
          </a:p>
          <a:p>
            <a:r>
              <a:rPr lang="en-CA" dirty="0" smtClean="0"/>
              <a:t>Air-handling </a:t>
            </a:r>
            <a:r>
              <a:rPr lang="en-CA" dirty="0"/>
              <a:t>and ventilation requirements in areas with special needs</a:t>
            </a:r>
          </a:p>
          <a:p>
            <a:r>
              <a:rPr lang="en-CA" dirty="0"/>
              <a:t>Water systems to limit </a:t>
            </a:r>
            <a:r>
              <a:rPr lang="en-CA" i="1" dirty="0"/>
              <a:t>Legionella spp</a:t>
            </a:r>
            <a:r>
              <a:rPr lang="en-CA" dirty="0"/>
              <a:t>. and other waterborne opportunistic pathogens</a:t>
            </a:r>
          </a:p>
          <a:p>
            <a:endParaRPr lang="en-US" dirty="0"/>
          </a:p>
        </p:txBody>
      </p:sp>
      <p:sp>
        <p:nvSpPr>
          <p:cNvPr id="4" name="Slide Number Placeholder 3"/>
          <p:cNvSpPr>
            <a:spLocks noGrp="1"/>
          </p:cNvSpPr>
          <p:nvPr>
            <p:ph type="sldNum" sz="quarter" idx="12"/>
          </p:nvPr>
        </p:nvSpPr>
        <p:spPr/>
        <p:txBody>
          <a:bodyPr/>
          <a:lstStyle/>
          <a:p>
            <a:pPr>
              <a:defRPr/>
            </a:pPr>
            <a:fld id="{00099687-D148-4205-97FB-BAB44A73AD86}" type="slidenum">
              <a:rPr lang="en-US"/>
              <a:pPr>
                <a:defRPr/>
              </a:pPr>
              <a:t>10</a:t>
            </a:fld>
            <a:endParaRPr lang="en-US" dirty="0"/>
          </a:p>
        </p:txBody>
      </p:sp>
    </p:spTree>
    <p:extLst>
      <p:ext uri="{BB962C8B-B14F-4D97-AF65-F5344CB8AC3E}">
        <p14:creationId xmlns:p14="http://schemas.microsoft.com/office/powerpoint/2010/main" val="3156074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b="1" dirty="0" smtClean="0"/>
              <a:t>Design Considerations</a:t>
            </a:r>
            <a:endParaRPr lang="en-US" b="1" dirty="0"/>
          </a:p>
        </p:txBody>
      </p:sp>
      <p:sp>
        <p:nvSpPr>
          <p:cNvPr id="3" name="Content Placeholder 2"/>
          <p:cNvSpPr>
            <a:spLocks noGrp="1"/>
          </p:cNvSpPr>
          <p:nvPr>
            <p:ph idx="1"/>
          </p:nvPr>
        </p:nvSpPr>
        <p:spPr/>
        <p:txBody>
          <a:bodyPr>
            <a:normAutofit/>
          </a:bodyPr>
          <a:lstStyle/>
          <a:p>
            <a:r>
              <a:rPr lang="en-CA" dirty="0" smtClean="0"/>
              <a:t>Number and location of</a:t>
            </a:r>
          </a:p>
          <a:p>
            <a:pPr lvl="1"/>
            <a:r>
              <a:rPr lang="en-CA" dirty="0" smtClean="0"/>
              <a:t>Plumbed hand wash sink</a:t>
            </a:r>
          </a:p>
          <a:p>
            <a:pPr lvl="1"/>
            <a:r>
              <a:rPr lang="en-CA" dirty="0" smtClean="0"/>
              <a:t>ABHR dispensers</a:t>
            </a:r>
          </a:p>
          <a:p>
            <a:r>
              <a:rPr lang="en-CA" dirty="0" smtClean="0"/>
              <a:t>Requirements for reprocessing area</a:t>
            </a:r>
          </a:p>
          <a:p>
            <a:r>
              <a:rPr lang="en-CA" dirty="0" smtClean="0"/>
              <a:t>Locations for emergency eye-wash stations </a:t>
            </a:r>
          </a:p>
          <a:p>
            <a:r>
              <a:rPr lang="en-CA" dirty="0" smtClean="0"/>
              <a:t>Number and location of storage </a:t>
            </a:r>
            <a:r>
              <a:rPr lang="en-CA" dirty="0" smtClean="0"/>
              <a:t>areas</a:t>
            </a:r>
          </a:p>
          <a:p>
            <a:r>
              <a:rPr lang="en-CA" dirty="0" smtClean="0"/>
              <a:t>Clear separation </a:t>
            </a:r>
            <a:r>
              <a:rPr lang="en-CA" dirty="0"/>
              <a:t>between clean and dirty areas</a:t>
            </a:r>
          </a:p>
          <a:p>
            <a:pPr marL="0" indent="0">
              <a:buNone/>
            </a:pPr>
            <a:endParaRPr lang="en-CA" dirty="0"/>
          </a:p>
          <a:p>
            <a:endParaRPr lang="en-CA" dirty="0" smtClean="0"/>
          </a:p>
          <a:p>
            <a:endParaRPr lang="en-CA" dirty="0" smtClean="0"/>
          </a:p>
          <a:p>
            <a:endParaRPr lang="en-US" dirty="0"/>
          </a:p>
        </p:txBody>
      </p:sp>
      <p:sp>
        <p:nvSpPr>
          <p:cNvPr id="4" name="Slide Number Placeholder 3"/>
          <p:cNvSpPr>
            <a:spLocks noGrp="1"/>
          </p:cNvSpPr>
          <p:nvPr>
            <p:ph type="sldNum" sz="quarter" idx="12"/>
          </p:nvPr>
        </p:nvSpPr>
        <p:spPr/>
        <p:txBody>
          <a:bodyPr/>
          <a:lstStyle/>
          <a:p>
            <a:pPr>
              <a:defRPr/>
            </a:pPr>
            <a:fld id="{00099687-D148-4205-97FB-BAB44A73AD86}" type="slidenum">
              <a:rPr lang="en-US"/>
              <a:pPr>
                <a:defRPr/>
              </a:pPr>
              <a:t>11</a:t>
            </a:fld>
            <a:endParaRPr lang="en-US" dirty="0"/>
          </a:p>
        </p:txBody>
      </p:sp>
    </p:spTree>
    <p:extLst>
      <p:ext uri="{BB962C8B-B14F-4D97-AF65-F5344CB8AC3E}">
        <p14:creationId xmlns:p14="http://schemas.microsoft.com/office/powerpoint/2010/main" val="1692455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Design Considerations</a:t>
            </a:r>
            <a:endParaRPr lang="en-US" b="1" dirty="0"/>
          </a:p>
        </p:txBody>
      </p:sp>
      <p:sp>
        <p:nvSpPr>
          <p:cNvPr id="3" name="Content Placeholder 2"/>
          <p:cNvSpPr>
            <a:spLocks noGrp="1"/>
          </p:cNvSpPr>
          <p:nvPr>
            <p:ph idx="1"/>
          </p:nvPr>
        </p:nvSpPr>
        <p:spPr>
          <a:xfrm>
            <a:off x="457200" y="1905000"/>
            <a:ext cx="8382000" cy="4419600"/>
          </a:xfrm>
        </p:spPr>
        <p:txBody>
          <a:bodyPr/>
          <a:lstStyle/>
          <a:p>
            <a:pPr>
              <a:spcBef>
                <a:spcPts val="600"/>
              </a:spcBef>
            </a:pPr>
            <a:r>
              <a:rPr lang="en-CA" dirty="0" smtClean="0"/>
              <a:t>Placement </a:t>
            </a:r>
            <a:r>
              <a:rPr lang="en-CA" dirty="0"/>
              <a:t>of personal protective </a:t>
            </a:r>
            <a:r>
              <a:rPr lang="en-CA" dirty="0" smtClean="0"/>
              <a:t>equipment for </a:t>
            </a:r>
            <a:r>
              <a:rPr lang="en-CA" dirty="0"/>
              <a:t>use in delivery of care </a:t>
            </a:r>
            <a:endParaRPr lang="en-CA" dirty="0" smtClean="0"/>
          </a:p>
          <a:p>
            <a:pPr>
              <a:spcBef>
                <a:spcPts val="600"/>
              </a:spcBef>
            </a:pPr>
            <a:r>
              <a:rPr lang="en-CA" dirty="0" smtClean="0"/>
              <a:t>Sufficient </a:t>
            </a:r>
            <a:r>
              <a:rPr lang="en-CA" dirty="0"/>
              <a:t>space and </a:t>
            </a:r>
            <a:r>
              <a:rPr lang="en-CA" dirty="0" smtClean="0"/>
              <a:t>number of </a:t>
            </a:r>
            <a:r>
              <a:rPr lang="en-CA" dirty="0"/>
              <a:t>rooms to allow the placement of patients based on mode of </a:t>
            </a:r>
            <a:r>
              <a:rPr lang="en-CA" dirty="0" smtClean="0"/>
              <a:t>transmission</a:t>
            </a:r>
          </a:p>
          <a:p>
            <a:pPr>
              <a:spcBef>
                <a:spcPts val="600"/>
              </a:spcBef>
            </a:pPr>
            <a:r>
              <a:rPr lang="en-CA" dirty="0"/>
              <a:t>Number of </a:t>
            </a:r>
            <a:r>
              <a:rPr lang="en-CA" dirty="0" smtClean="0"/>
              <a:t>inpatient </a:t>
            </a:r>
            <a:r>
              <a:rPr lang="en-CA" dirty="0"/>
              <a:t>bedrooms designated as single </a:t>
            </a:r>
            <a:r>
              <a:rPr lang="en-CA" dirty="0" smtClean="0"/>
              <a:t>bed </a:t>
            </a:r>
            <a:r>
              <a:rPr lang="en-CA" dirty="0"/>
              <a:t>rooms </a:t>
            </a:r>
          </a:p>
          <a:p>
            <a:pPr>
              <a:spcBef>
                <a:spcPts val="600"/>
              </a:spcBef>
            </a:pPr>
            <a:r>
              <a:rPr lang="en-US" dirty="0"/>
              <a:t>Patient treatment places, (inpatient or outpatient), </a:t>
            </a:r>
            <a:r>
              <a:rPr lang="en-US" dirty="0" smtClean="0"/>
              <a:t>single occupancy</a:t>
            </a:r>
          </a:p>
          <a:p>
            <a:pPr>
              <a:spcBef>
                <a:spcPts val="600"/>
              </a:spcBef>
            </a:pPr>
            <a:r>
              <a:rPr lang="en-CA" dirty="0" smtClean="0"/>
              <a:t>Human waste management systems </a:t>
            </a:r>
          </a:p>
          <a:p>
            <a:pPr>
              <a:spcBef>
                <a:spcPts val="600"/>
              </a:spcBef>
            </a:pPr>
            <a:r>
              <a:rPr lang="en-CA" dirty="0"/>
              <a:t>Finishes, furnishing and surfaces</a:t>
            </a:r>
          </a:p>
          <a:p>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5F7E4929-6676-4E33-9258-CADBEA89F675}" type="slidenum">
              <a:rPr lang="en-US" smtClean="0"/>
              <a:pPr/>
              <a:t>12</a:t>
            </a:fld>
            <a:endParaRPr lang="en-US" dirty="0"/>
          </a:p>
        </p:txBody>
      </p:sp>
    </p:spTree>
    <p:extLst>
      <p:ext uri="{BB962C8B-B14F-4D97-AF65-F5344CB8AC3E}">
        <p14:creationId xmlns:p14="http://schemas.microsoft.com/office/powerpoint/2010/main" val="17065857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Design Considerations</a:t>
            </a:r>
            <a:endParaRPr lang="en-US" b="1" dirty="0"/>
          </a:p>
        </p:txBody>
      </p:sp>
      <p:sp>
        <p:nvSpPr>
          <p:cNvPr id="3" name="Content Placeholder 2"/>
          <p:cNvSpPr>
            <a:spLocks noGrp="1"/>
          </p:cNvSpPr>
          <p:nvPr>
            <p:ph idx="1"/>
          </p:nvPr>
        </p:nvSpPr>
        <p:spPr>
          <a:xfrm>
            <a:off x="381000" y="1905000"/>
            <a:ext cx="8229600" cy="4103712"/>
          </a:xfrm>
        </p:spPr>
        <p:txBody>
          <a:bodyPr>
            <a:normAutofit/>
          </a:bodyPr>
          <a:lstStyle/>
          <a:p>
            <a:pPr>
              <a:lnSpc>
                <a:spcPct val="120000"/>
              </a:lnSpc>
              <a:spcBef>
                <a:spcPts val="0"/>
              </a:spcBef>
            </a:pPr>
            <a:r>
              <a:rPr lang="en-CA" dirty="0" smtClean="0"/>
              <a:t>Impact on patients / residents and employees </a:t>
            </a:r>
          </a:p>
          <a:p>
            <a:pPr>
              <a:lnSpc>
                <a:spcPct val="120000"/>
              </a:lnSpc>
              <a:spcBef>
                <a:spcPts val="0"/>
              </a:spcBef>
            </a:pPr>
            <a:r>
              <a:rPr lang="en-CA" dirty="0" smtClean="0"/>
              <a:t>Determination of the specific hazards </a:t>
            </a:r>
          </a:p>
          <a:p>
            <a:pPr>
              <a:lnSpc>
                <a:spcPct val="120000"/>
              </a:lnSpc>
              <a:spcBef>
                <a:spcPts val="0"/>
              </a:spcBef>
            </a:pPr>
            <a:r>
              <a:rPr lang="en-CA" dirty="0" smtClean="0"/>
              <a:t>Location of patients / residents (susceptibility to infection) </a:t>
            </a:r>
          </a:p>
          <a:p>
            <a:pPr>
              <a:lnSpc>
                <a:spcPct val="120000"/>
              </a:lnSpc>
              <a:spcBef>
                <a:spcPts val="0"/>
              </a:spcBef>
            </a:pPr>
            <a:r>
              <a:rPr lang="en-CA" dirty="0" smtClean="0"/>
              <a:t>Impact on patients / residents during planned or unplanned outages, movement of debris, traffic flow, cleanup, testing and certification</a:t>
            </a:r>
          </a:p>
        </p:txBody>
      </p:sp>
      <p:sp>
        <p:nvSpPr>
          <p:cNvPr id="4" name="Slide Number Placeholder 3"/>
          <p:cNvSpPr>
            <a:spLocks noGrp="1"/>
          </p:cNvSpPr>
          <p:nvPr>
            <p:ph type="sldNum" sz="quarter" idx="12"/>
          </p:nvPr>
        </p:nvSpPr>
        <p:spPr/>
        <p:txBody>
          <a:bodyPr/>
          <a:lstStyle/>
          <a:p>
            <a:pPr>
              <a:defRPr/>
            </a:pPr>
            <a:fld id="{00099687-D148-4205-97FB-BAB44A73AD86}" type="slidenum">
              <a:rPr lang="en-US"/>
              <a:pPr>
                <a:defRPr/>
              </a:pPr>
              <a:t>13</a:t>
            </a:fld>
            <a:endParaRPr lang="en-US" dirty="0"/>
          </a:p>
        </p:txBody>
      </p:sp>
    </p:spTree>
    <p:extLst>
      <p:ext uri="{BB962C8B-B14F-4D97-AF65-F5344CB8AC3E}">
        <p14:creationId xmlns:p14="http://schemas.microsoft.com/office/powerpoint/2010/main" val="2736789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CA" b="1" dirty="0" smtClean="0"/>
              <a:t>Design and Planning Tool - example</a:t>
            </a:r>
            <a:endParaRPr lang="en-US" b="1" dirty="0"/>
          </a:p>
        </p:txBody>
      </p:sp>
      <p:sp>
        <p:nvSpPr>
          <p:cNvPr id="4" name="Slide Number Placeholder 3"/>
          <p:cNvSpPr>
            <a:spLocks noGrp="1"/>
          </p:cNvSpPr>
          <p:nvPr>
            <p:ph type="sldNum" sz="quarter" idx="12"/>
          </p:nvPr>
        </p:nvSpPr>
        <p:spPr/>
        <p:txBody>
          <a:bodyPr/>
          <a:lstStyle/>
          <a:p>
            <a:fld id="{5F7E4929-6676-4E33-9258-CADBEA89F675}" type="slidenum">
              <a:rPr lang="en-US" smtClean="0"/>
              <a:pPr/>
              <a:t>14</a:t>
            </a:fld>
            <a:endParaRPr lang="en-US" dirty="0"/>
          </a:p>
        </p:txBody>
      </p:sp>
      <p:pic>
        <p:nvPicPr>
          <p:cNvPr id="6" name="Picture 2"/>
          <p:cNvPicPr>
            <a:picLocks noGrp="1" noSelect="1" noRot="1" noMove="1" noResize="1" noEditPoints="1" noAdjustHandles="1" noChangeArrowheads="1" noChangeShapeType="1"/>
          </p:cNvPicPr>
          <p:nvPr>
            <p:custDataLst>
              <p:tags r:id="rId1"/>
            </p:custDataLst>
          </p:nvPr>
        </p:nvPicPr>
        <p:blipFill rotWithShape="1">
          <a:blip r:embed="rId4">
            <a:extLst>
              <a:ext uri="{28A0092B-C50C-407E-A947-70E740481C1C}">
                <a14:useLocalDpi xmlns:a14="http://schemas.microsoft.com/office/drawing/2010/main" val="0"/>
              </a:ext>
            </a:extLst>
          </a:blip>
          <a:srcRect l="2850" b="3363"/>
          <a:stretch/>
        </p:blipFill>
        <p:spPr bwMode="auto">
          <a:xfrm>
            <a:off x="2133600" y="2209800"/>
            <a:ext cx="6021232" cy="3463473"/>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p:cNvSpPr txBox="1"/>
          <p:nvPr/>
        </p:nvSpPr>
        <p:spPr>
          <a:xfrm>
            <a:off x="5175108" y="5728156"/>
            <a:ext cx="2979724" cy="215444"/>
          </a:xfrm>
          <a:prstGeom prst="rect">
            <a:avLst/>
          </a:prstGeom>
          <a:noFill/>
        </p:spPr>
        <p:txBody>
          <a:bodyPr wrap="square" rtlCol="0">
            <a:spAutoFit/>
          </a:bodyPr>
          <a:lstStyle/>
          <a:p>
            <a:pPr algn="r"/>
            <a:r>
              <a:rPr lang="en-CA" sz="800" i="1" dirty="0" smtClean="0">
                <a:solidFill>
                  <a:schemeClr val="bg1">
                    <a:lumMod val="50000"/>
                  </a:schemeClr>
                </a:solidFill>
              </a:rPr>
              <a:t>Image Source: Public Health Ontario, 2015</a:t>
            </a:r>
            <a:endParaRPr lang="en-US" sz="800" i="1" dirty="0">
              <a:solidFill>
                <a:schemeClr val="bg1">
                  <a:lumMod val="50000"/>
                </a:schemeClr>
              </a:solidFill>
            </a:endParaRPr>
          </a:p>
        </p:txBody>
      </p:sp>
    </p:spTree>
    <p:extLst>
      <p:ext uri="{BB962C8B-B14F-4D97-AF65-F5344CB8AC3E}">
        <p14:creationId xmlns:p14="http://schemas.microsoft.com/office/powerpoint/2010/main" val="36691201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Key Functional Planning Considerations</a:t>
            </a:r>
            <a:endParaRPr lang="en-CA" b="1" dirty="0"/>
          </a:p>
        </p:txBody>
      </p:sp>
      <p:sp>
        <p:nvSpPr>
          <p:cNvPr id="3" name="Content Placeholder 2"/>
          <p:cNvSpPr>
            <a:spLocks noGrp="1"/>
          </p:cNvSpPr>
          <p:nvPr>
            <p:ph idx="1"/>
          </p:nvPr>
        </p:nvSpPr>
        <p:spPr/>
        <p:txBody>
          <a:bodyPr/>
          <a:lstStyle/>
          <a:p>
            <a:r>
              <a:rPr lang="en-CA" dirty="0" smtClean="0"/>
              <a:t>Storage</a:t>
            </a:r>
          </a:p>
          <a:p>
            <a:pPr lvl="1"/>
            <a:r>
              <a:rPr lang="en-CA" dirty="0" smtClean="0"/>
              <a:t>Consider equipment used in the areas </a:t>
            </a:r>
          </a:p>
          <a:p>
            <a:pPr lvl="1"/>
            <a:r>
              <a:rPr lang="en-CA" dirty="0" smtClean="0"/>
              <a:t>Clean supply room designs</a:t>
            </a:r>
          </a:p>
          <a:p>
            <a:pPr lvl="1"/>
            <a:r>
              <a:rPr lang="en-CA" dirty="0" smtClean="0"/>
              <a:t>Additional equipment storage</a:t>
            </a:r>
          </a:p>
          <a:p>
            <a:pPr lvl="1"/>
            <a:r>
              <a:rPr lang="en-CA" dirty="0" smtClean="0"/>
              <a:t>Proper shelving</a:t>
            </a:r>
          </a:p>
          <a:p>
            <a:r>
              <a:rPr lang="en-CA" dirty="0" smtClean="0"/>
              <a:t>Needs </a:t>
            </a:r>
            <a:r>
              <a:rPr lang="en-CA" dirty="0"/>
              <a:t>of Patient/Client/Resident</a:t>
            </a:r>
          </a:p>
          <a:p>
            <a:pPr lvl="1"/>
            <a:r>
              <a:rPr lang="en-CA" dirty="0"/>
              <a:t>Hand-hygiene facilities</a:t>
            </a:r>
          </a:p>
          <a:p>
            <a:pPr lvl="1"/>
            <a:r>
              <a:rPr lang="en-CA" dirty="0"/>
              <a:t>Toileting facilities</a:t>
            </a:r>
          </a:p>
          <a:p>
            <a:pPr lvl="1"/>
            <a:r>
              <a:rPr lang="en-CA" dirty="0"/>
              <a:t>Shower/bathtub </a:t>
            </a:r>
          </a:p>
          <a:p>
            <a:pPr lvl="1"/>
            <a:r>
              <a:rPr lang="en-CA" dirty="0"/>
              <a:t>Storing personal supplies</a:t>
            </a:r>
          </a:p>
          <a:p>
            <a:pPr lvl="1"/>
            <a:endParaRPr lang="en-CA" dirty="0" smtClean="0"/>
          </a:p>
          <a:p>
            <a:endParaRPr lang="en-CA" dirty="0"/>
          </a:p>
        </p:txBody>
      </p:sp>
      <p:sp>
        <p:nvSpPr>
          <p:cNvPr id="4" name="Slide Number Placeholder 3"/>
          <p:cNvSpPr>
            <a:spLocks noGrp="1"/>
          </p:cNvSpPr>
          <p:nvPr>
            <p:ph type="sldNum" sz="quarter" idx="12"/>
          </p:nvPr>
        </p:nvSpPr>
        <p:spPr/>
        <p:txBody>
          <a:bodyPr/>
          <a:lstStyle/>
          <a:p>
            <a:pPr>
              <a:defRPr/>
            </a:pPr>
            <a:fld id="{2FBEB88E-7A48-4311-8253-79E1F5AA80A5}" type="slidenum">
              <a:rPr lang="en-US" smtClean="0"/>
              <a:pPr>
                <a:defRPr/>
              </a:pPr>
              <a:t>15</a:t>
            </a:fld>
            <a:endParaRPr lang="en-US" dirty="0"/>
          </a:p>
        </p:txBody>
      </p:sp>
    </p:spTree>
    <p:extLst>
      <p:ext uri="{BB962C8B-B14F-4D97-AF65-F5344CB8AC3E}">
        <p14:creationId xmlns:p14="http://schemas.microsoft.com/office/powerpoint/2010/main" val="3387260765"/>
      </p:ext>
    </p:extLst>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Key Functional Planning Considerations</a:t>
            </a:r>
            <a:endParaRPr lang="en-CA" b="1" dirty="0"/>
          </a:p>
        </p:txBody>
      </p:sp>
      <p:sp>
        <p:nvSpPr>
          <p:cNvPr id="3" name="Content Placeholder 2"/>
          <p:cNvSpPr>
            <a:spLocks noGrp="1"/>
          </p:cNvSpPr>
          <p:nvPr>
            <p:ph idx="1"/>
          </p:nvPr>
        </p:nvSpPr>
        <p:spPr/>
        <p:txBody>
          <a:bodyPr/>
          <a:lstStyle/>
          <a:p>
            <a:r>
              <a:rPr lang="en-CA" dirty="0" smtClean="0"/>
              <a:t>Linen/laundry</a:t>
            </a:r>
          </a:p>
          <a:p>
            <a:pPr lvl="1"/>
            <a:r>
              <a:rPr lang="en-CA" dirty="0" smtClean="0"/>
              <a:t>Process for management</a:t>
            </a:r>
          </a:p>
          <a:p>
            <a:pPr lvl="1"/>
            <a:r>
              <a:rPr lang="en-CA" dirty="0" smtClean="0"/>
              <a:t>Storage requirements </a:t>
            </a:r>
          </a:p>
          <a:p>
            <a:r>
              <a:rPr lang="en-CA" dirty="0" smtClean="0"/>
              <a:t>Waste management</a:t>
            </a:r>
          </a:p>
          <a:p>
            <a:pPr lvl="1"/>
            <a:r>
              <a:rPr lang="en-CA" dirty="0" smtClean="0"/>
              <a:t>All </a:t>
            </a:r>
            <a:r>
              <a:rPr lang="en-CA" dirty="0"/>
              <a:t>streams of waste </a:t>
            </a:r>
            <a:r>
              <a:rPr lang="en-CA" dirty="0" smtClean="0"/>
              <a:t>considered</a:t>
            </a:r>
            <a:endParaRPr lang="en-CA" dirty="0"/>
          </a:p>
          <a:p>
            <a:pPr lvl="1"/>
            <a:r>
              <a:rPr lang="en-CA" dirty="0"/>
              <a:t>Process for </a:t>
            </a:r>
            <a:r>
              <a:rPr lang="en-CA" dirty="0" smtClean="0"/>
              <a:t>managing human waste</a:t>
            </a:r>
          </a:p>
          <a:p>
            <a:pPr lvl="1"/>
            <a:r>
              <a:rPr lang="en-CA" dirty="0" smtClean="0"/>
              <a:t>Design of dirty utility </a:t>
            </a:r>
            <a:r>
              <a:rPr lang="en-CA" dirty="0" smtClean="0"/>
              <a:t>room</a:t>
            </a:r>
            <a:endParaRPr lang="en-CA" dirty="0"/>
          </a:p>
        </p:txBody>
      </p:sp>
      <p:sp>
        <p:nvSpPr>
          <p:cNvPr id="4" name="Slide Number Placeholder 3"/>
          <p:cNvSpPr>
            <a:spLocks noGrp="1"/>
          </p:cNvSpPr>
          <p:nvPr>
            <p:ph type="sldNum" sz="quarter" idx="12"/>
          </p:nvPr>
        </p:nvSpPr>
        <p:spPr/>
        <p:txBody>
          <a:bodyPr/>
          <a:lstStyle/>
          <a:p>
            <a:pPr>
              <a:defRPr/>
            </a:pPr>
            <a:fld id="{2FBEB88E-7A48-4311-8253-79E1F5AA80A5}" type="slidenum">
              <a:rPr lang="en-US" smtClean="0"/>
              <a:pPr>
                <a:defRPr/>
              </a:pPr>
              <a:t>16</a:t>
            </a:fld>
            <a:endParaRPr lang="en-US" dirty="0"/>
          </a:p>
        </p:txBody>
      </p:sp>
    </p:spTree>
    <p:extLst>
      <p:ext uri="{BB962C8B-B14F-4D97-AF65-F5344CB8AC3E}">
        <p14:creationId xmlns:p14="http://schemas.microsoft.com/office/powerpoint/2010/main" val="1728991851"/>
      </p:ext>
    </p:extLst>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Key Functional Planning Considerations</a:t>
            </a:r>
            <a:endParaRPr lang="en-CA" b="1" dirty="0"/>
          </a:p>
        </p:txBody>
      </p:sp>
      <p:sp>
        <p:nvSpPr>
          <p:cNvPr id="3" name="Content Placeholder 2"/>
          <p:cNvSpPr>
            <a:spLocks noGrp="1"/>
          </p:cNvSpPr>
          <p:nvPr>
            <p:ph idx="1"/>
          </p:nvPr>
        </p:nvSpPr>
        <p:spPr/>
        <p:txBody>
          <a:bodyPr/>
          <a:lstStyle/>
          <a:p>
            <a:r>
              <a:rPr lang="en-CA" dirty="0" smtClean="0"/>
              <a:t>Airborne Isolation Rooms (AIRs)</a:t>
            </a:r>
          </a:p>
          <a:p>
            <a:pPr lvl="1"/>
            <a:r>
              <a:rPr lang="en-CA" dirty="0" smtClean="0"/>
              <a:t>Ensure negative pressure airflow</a:t>
            </a:r>
          </a:p>
          <a:p>
            <a:pPr lvl="2"/>
            <a:r>
              <a:rPr lang="en-CA" dirty="0" smtClean="0"/>
              <a:t>Sufficient differential  between supply and exhaust  to maintain a pressure of 7.5PA between room and corridor</a:t>
            </a:r>
          </a:p>
          <a:p>
            <a:pPr lvl="1"/>
            <a:r>
              <a:rPr lang="en-CA" dirty="0" smtClean="0"/>
              <a:t>Include audible and visual alarms at room and nurses’ station</a:t>
            </a:r>
          </a:p>
          <a:p>
            <a:pPr lvl="1"/>
            <a:r>
              <a:rPr lang="en-CA" dirty="0" smtClean="0"/>
              <a:t>Exhaust system design is important</a:t>
            </a:r>
          </a:p>
          <a:p>
            <a:pPr lvl="2"/>
            <a:r>
              <a:rPr lang="en-CA" dirty="0" smtClean="0"/>
              <a:t>To maintain negative pressurization </a:t>
            </a:r>
          </a:p>
          <a:p>
            <a:pPr lvl="2"/>
            <a:r>
              <a:rPr lang="en-CA" dirty="0" smtClean="0"/>
              <a:t>Include back-up during maintenance or fan failure</a:t>
            </a:r>
          </a:p>
          <a:p>
            <a:pPr lvl="1"/>
            <a:endParaRPr lang="en-CA" dirty="0" smtClean="0"/>
          </a:p>
          <a:p>
            <a:pPr lvl="1"/>
            <a:endParaRPr lang="en-CA" dirty="0" smtClean="0"/>
          </a:p>
          <a:p>
            <a:endParaRPr lang="en-CA" dirty="0"/>
          </a:p>
        </p:txBody>
      </p:sp>
      <p:sp>
        <p:nvSpPr>
          <p:cNvPr id="4" name="Slide Number Placeholder 3"/>
          <p:cNvSpPr>
            <a:spLocks noGrp="1"/>
          </p:cNvSpPr>
          <p:nvPr>
            <p:ph type="sldNum" sz="quarter" idx="12"/>
          </p:nvPr>
        </p:nvSpPr>
        <p:spPr/>
        <p:txBody>
          <a:bodyPr/>
          <a:lstStyle/>
          <a:p>
            <a:pPr>
              <a:defRPr/>
            </a:pPr>
            <a:fld id="{2FBEB88E-7A48-4311-8253-79E1F5AA80A5}" type="slidenum">
              <a:rPr lang="en-US" smtClean="0"/>
              <a:pPr>
                <a:defRPr/>
              </a:pPr>
              <a:t>17</a:t>
            </a:fld>
            <a:endParaRPr lang="en-US" dirty="0"/>
          </a:p>
        </p:txBody>
      </p:sp>
    </p:spTree>
    <p:extLst>
      <p:ext uri="{BB962C8B-B14F-4D97-AF65-F5344CB8AC3E}">
        <p14:creationId xmlns:p14="http://schemas.microsoft.com/office/powerpoint/2010/main" val="1412314236"/>
      </p:ext>
    </p:extLst>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Guide for Space Planning </a:t>
            </a:r>
            <a:endParaRPr lang="en-CA" b="1" dirty="0"/>
          </a:p>
        </p:txBody>
      </p:sp>
      <p:sp>
        <p:nvSpPr>
          <p:cNvPr id="3" name="Content Placeholder 2"/>
          <p:cNvSpPr>
            <a:spLocks noGrp="1"/>
          </p:cNvSpPr>
          <p:nvPr>
            <p:ph idx="1"/>
          </p:nvPr>
        </p:nvSpPr>
        <p:spPr>
          <a:xfrm>
            <a:off x="533400" y="1791032"/>
            <a:ext cx="8077200" cy="1942768"/>
          </a:xfrm>
        </p:spPr>
        <p:txBody>
          <a:bodyPr/>
          <a:lstStyle/>
          <a:p>
            <a:r>
              <a:rPr lang="en-CA" dirty="0" smtClean="0"/>
              <a:t>Provides guidance for spaces</a:t>
            </a:r>
          </a:p>
          <a:p>
            <a:pPr lvl="1"/>
            <a:r>
              <a:rPr lang="en-CA" dirty="0" smtClean="0"/>
              <a:t>Listed by type of space </a:t>
            </a:r>
          </a:p>
          <a:p>
            <a:r>
              <a:rPr lang="en-CA" dirty="0" smtClean="0"/>
              <a:t>Consider if space is in your facility </a:t>
            </a:r>
          </a:p>
          <a:p>
            <a:pPr lvl="1"/>
            <a:r>
              <a:rPr lang="en-CA" dirty="0" smtClean="0"/>
              <a:t>Do requirements apply?</a:t>
            </a:r>
          </a:p>
          <a:p>
            <a:pPr marL="0" indent="0">
              <a:buNone/>
            </a:pPr>
            <a:endParaRPr lang="en-CA" dirty="0"/>
          </a:p>
        </p:txBody>
      </p:sp>
      <p:sp>
        <p:nvSpPr>
          <p:cNvPr id="4" name="Slide Number Placeholder 3"/>
          <p:cNvSpPr>
            <a:spLocks noGrp="1"/>
          </p:cNvSpPr>
          <p:nvPr>
            <p:ph type="sldNum" sz="quarter" idx="12"/>
          </p:nvPr>
        </p:nvSpPr>
        <p:spPr/>
        <p:txBody>
          <a:bodyPr/>
          <a:lstStyle/>
          <a:p>
            <a:pPr>
              <a:defRPr/>
            </a:pPr>
            <a:fld id="{2FBEB88E-7A48-4311-8253-79E1F5AA80A5}" type="slidenum">
              <a:rPr lang="en-US" smtClean="0"/>
              <a:pPr>
                <a:defRPr/>
              </a:pPr>
              <a:t>18</a:t>
            </a:fld>
            <a:endParaRPr lang="en-US" dirty="0"/>
          </a:p>
        </p:txBody>
      </p:sp>
      <p:pic>
        <p:nvPicPr>
          <p:cNvPr id="2050" name="Picture 2"/>
          <p:cNvPicPr>
            <a:picLocks noGrp="1" noSelect="1" noRot="1" noMove="1" noResize="1" noEditPoints="1" noAdjustHandles="1" noChangeArrowheads="1" noChangeShapeType="1"/>
          </p:cNvPicPr>
          <p:nvPr>
            <p:custDataLst>
              <p:tags r:id="rId1"/>
            </p:custDataLst>
          </p:nvPr>
        </p:nvPicPr>
        <p:blipFill rotWithShape="1">
          <a:blip r:embed="rId4">
            <a:extLst>
              <a:ext uri="{28A0092B-C50C-407E-A947-70E740481C1C}">
                <a14:useLocalDpi xmlns:a14="http://schemas.microsoft.com/office/drawing/2010/main" val="0"/>
              </a:ext>
            </a:extLst>
          </a:blip>
          <a:srcRect l="-6639"/>
          <a:stretch/>
        </p:blipFill>
        <p:spPr bwMode="auto">
          <a:xfrm>
            <a:off x="1091822" y="3695368"/>
            <a:ext cx="6624114" cy="2500716"/>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4736212" y="6196084"/>
            <a:ext cx="2979724" cy="215444"/>
          </a:xfrm>
          <a:prstGeom prst="rect">
            <a:avLst/>
          </a:prstGeom>
          <a:noFill/>
        </p:spPr>
        <p:txBody>
          <a:bodyPr wrap="square" rtlCol="0">
            <a:spAutoFit/>
          </a:bodyPr>
          <a:lstStyle/>
          <a:p>
            <a:pPr algn="r"/>
            <a:r>
              <a:rPr lang="en-CA" sz="800" i="1" dirty="0" smtClean="0">
                <a:solidFill>
                  <a:schemeClr val="bg1">
                    <a:lumMod val="50000"/>
                  </a:schemeClr>
                </a:solidFill>
              </a:rPr>
              <a:t>Image Source: Public Health Ontario, 2015</a:t>
            </a:r>
            <a:endParaRPr lang="en-US" sz="800" i="1" dirty="0">
              <a:solidFill>
                <a:schemeClr val="bg1">
                  <a:lumMod val="50000"/>
                </a:schemeClr>
              </a:solidFill>
            </a:endParaRPr>
          </a:p>
        </p:txBody>
      </p:sp>
    </p:spTree>
    <p:extLst>
      <p:ext uri="{BB962C8B-B14F-4D97-AF65-F5344CB8AC3E}">
        <p14:creationId xmlns:p14="http://schemas.microsoft.com/office/powerpoint/2010/main" val="3115954703"/>
      </p:ext>
    </p:extLst>
  </p:cSld>
  <p:clrMapOvr>
    <a:masterClrMapping/>
  </p:clrMapOvr>
  <p:transition spd="med">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Sources</a:t>
            </a:r>
            <a:endParaRPr lang="en-US" dirty="0"/>
          </a:p>
        </p:txBody>
      </p:sp>
      <p:sp>
        <p:nvSpPr>
          <p:cNvPr id="3" name="Content Placeholder 2"/>
          <p:cNvSpPr>
            <a:spLocks noGrp="1"/>
          </p:cNvSpPr>
          <p:nvPr>
            <p:ph idx="1"/>
          </p:nvPr>
        </p:nvSpPr>
        <p:spPr>
          <a:xfrm>
            <a:off x="457200" y="1905000"/>
            <a:ext cx="8229600" cy="3657600"/>
          </a:xfrm>
        </p:spPr>
        <p:txBody>
          <a:bodyPr/>
          <a:lstStyle/>
          <a:p>
            <a:pPr marL="342900" indent="-342900">
              <a:spcBef>
                <a:spcPts val="600"/>
              </a:spcBef>
              <a:buFont typeface="+mj-lt"/>
              <a:buAutoNum type="arabicPeriod"/>
            </a:pPr>
            <a:r>
              <a:rPr lang="en-CA" sz="1400" dirty="0"/>
              <a:t>Association for Professionals in Infection Control and Epidemiology; APIC Infection Control Tool Kit Series, Construction and Renovation, Second edition, May 2002</a:t>
            </a:r>
          </a:p>
          <a:p>
            <a:pPr marL="342900" indent="-342900">
              <a:spcBef>
                <a:spcPts val="600"/>
              </a:spcBef>
              <a:buFont typeface="+mj-lt"/>
              <a:buAutoNum type="arabicPeriod"/>
            </a:pPr>
            <a:r>
              <a:rPr lang="en-CA" sz="1400" dirty="0" smtClean="0"/>
              <a:t>Association </a:t>
            </a:r>
            <a:r>
              <a:rPr lang="en-CA" sz="1400" dirty="0"/>
              <a:t>for Professionals in Infection Control and Epidemiology; APIC State-of-the-Art Report: The role of infection control during construction in health care facilities.  </a:t>
            </a:r>
            <a:r>
              <a:rPr lang="en-CA" sz="1400" dirty="0" err="1"/>
              <a:t>Judene</a:t>
            </a:r>
            <a:r>
              <a:rPr lang="en-CA" sz="1400" dirty="0"/>
              <a:t> Mueller Bartley, MS, MPH, CIC; The 1997, 1998, and 1999 APIC Guidelines </a:t>
            </a:r>
            <a:r>
              <a:rPr lang="en-CA" sz="1400" dirty="0" smtClean="0"/>
              <a:t>Committees</a:t>
            </a:r>
          </a:p>
          <a:p>
            <a:pPr marL="342900" lvl="0" indent="-342900">
              <a:spcBef>
                <a:spcPts val="600"/>
              </a:spcBef>
              <a:buFont typeface="+mj-lt"/>
              <a:buAutoNum type="arabicPeriod"/>
            </a:pPr>
            <a:r>
              <a:rPr lang="en-US" sz="1400" dirty="0"/>
              <a:t>CSA Group. CSA Z317.13-12: Infection control during construction, renovation, and maintenance of health care facilities. Toronto, ON: CSA Group; 2012</a:t>
            </a:r>
            <a:r>
              <a:rPr lang="en-US" sz="1400" dirty="0" smtClean="0"/>
              <a:t>.</a:t>
            </a:r>
            <a:endParaRPr lang="en-CA" sz="1400" dirty="0"/>
          </a:p>
          <a:p>
            <a:pPr marL="342900" indent="-342900">
              <a:spcBef>
                <a:spcPts val="600"/>
              </a:spcBef>
              <a:buFont typeface="+mj-lt"/>
              <a:buAutoNum type="arabicPeriod"/>
            </a:pPr>
            <a:r>
              <a:rPr lang="en-CA" sz="1400" dirty="0"/>
              <a:t>CSA Group. CSA Z8000-11: Canadian health care facilities. Toronto, ON: CSA Group; 2011</a:t>
            </a:r>
            <a:r>
              <a:rPr lang="en-CA" sz="1400" dirty="0" smtClean="0"/>
              <a:t>.</a:t>
            </a:r>
          </a:p>
          <a:p>
            <a:pPr marL="342900" indent="-342900">
              <a:spcBef>
                <a:spcPts val="600"/>
              </a:spcBef>
              <a:buFont typeface="+mj-lt"/>
              <a:buAutoNum type="arabicPeriod"/>
            </a:pPr>
            <a:r>
              <a:rPr lang="en-CA" sz="1400" dirty="0" err="1" smtClean="0"/>
              <a:t>Judene</a:t>
            </a:r>
            <a:r>
              <a:rPr lang="en-CA" sz="1400" dirty="0" smtClean="0"/>
              <a:t> </a:t>
            </a:r>
            <a:r>
              <a:rPr lang="en-CA" sz="1400" dirty="0"/>
              <a:t>B, editor. Infection control toolkit series. construction and renovation. 2</a:t>
            </a:r>
            <a:r>
              <a:rPr lang="en-CA" sz="1400" baseline="30000" dirty="0"/>
              <a:t>nd</a:t>
            </a:r>
            <a:r>
              <a:rPr lang="en-CA" sz="1400" dirty="0"/>
              <a:t> ed. Washington, DC: Association for Professionals in Infection Control and Epidemiology;2002.</a:t>
            </a:r>
          </a:p>
          <a:p>
            <a:pPr marL="342900" indent="-342900">
              <a:spcBef>
                <a:spcPts val="600"/>
              </a:spcBef>
              <a:buFont typeface="+mj-lt"/>
              <a:buAutoNum type="arabicPeriod"/>
            </a:pPr>
            <a:r>
              <a:rPr lang="en-CA" sz="1400" dirty="0" err="1" smtClean="0"/>
              <a:t>Krasinski,K</a:t>
            </a:r>
            <a:r>
              <a:rPr lang="en-CA" sz="1400" dirty="0" smtClean="0"/>
              <a:t>, et al  Nosocomial fungal infection during hospital renovation. </a:t>
            </a:r>
            <a:r>
              <a:rPr lang="en-CA" sz="1400" i="1" dirty="0" smtClean="0"/>
              <a:t>Infection Control </a:t>
            </a:r>
            <a:r>
              <a:rPr lang="en-CA" sz="1400" dirty="0" smtClean="0"/>
              <a:t>Vol. 6, No. 7 (Jul., 1985), pp. 278-282</a:t>
            </a:r>
          </a:p>
          <a:p>
            <a:pPr marL="342900" indent="-342900">
              <a:spcBef>
                <a:spcPts val="600"/>
              </a:spcBef>
              <a:buFont typeface="+mj-lt"/>
              <a:buAutoNum type="arabicPeriod"/>
            </a:pPr>
            <a:r>
              <a:rPr lang="en-CA" sz="1400" dirty="0" smtClean="0"/>
              <a:t>Ministry </a:t>
            </a:r>
            <a:r>
              <a:rPr lang="en-CA" sz="1400" dirty="0"/>
              <a:t>of Health and Long-Term Care, Infection Prevention and Control Planning and Design Guidelines for the Construction and Renovation of Community Health Centre, Version 1, July </a:t>
            </a:r>
            <a:r>
              <a:rPr lang="en-CA" sz="1400" dirty="0" smtClean="0"/>
              <a:t>2013</a:t>
            </a:r>
          </a:p>
          <a:p>
            <a:pPr marL="0" indent="0">
              <a:spcBef>
                <a:spcPts val="600"/>
              </a:spcBef>
              <a:buNone/>
            </a:pPr>
            <a:endParaRPr lang="en-CA" sz="1400" dirty="0"/>
          </a:p>
          <a:p>
            <a:endParaRPr lang="en-US" sz="2800" dirty="0"/>
          </a:p>
        </p:txBody>
      </p:sp>
      <p:sp>
        <p:nvSpPr>
          <p:cNvPr id="4" name="Slide Number Placeholder 3"/>
          <p:cNvSpPr>
            <a:spLocks noGrp="1"/>
          </p:cNvSpPr>
          <p:nvPr>
            <p:ph type="sldNum" sz="quarter" idx="12"/>
          </p:nvPr>
        </p:nvSpPr>
        <p:spPr/>
        <p:txBody>
          <a:bodyPr/>
          <a:lstStyle/>
          <a:p>
            <a:fld id="{5F7E4929-6676-4E33-9258-CADBEA89F675}" type="slidenum">
              <a:rPr lang="en-US" smtClean="0"/>
              <a:pPr/>
              <a:t>19</a:t>
            </a:fld>
            <a:endParaRPr lang="en-US" dirty="0"/>
          </a:p>
        </p:txBody>
      </p:sp>
    </p:spTree>
    <p:extLst>
      <p:ext uri="{BB962C8B-B14F-4D97-AF65-F5344CB8AC3E}">
        <p14:creationId xmlns:p14="http://schemas.microsoft.com/office/powerpoint/2010/main" val="60919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7"/>
          <p:cNvSpPr>
            <a:spLocks noGrp="1"/>
          </p:cNvSpPr>
          <p:nvPr>
            <p:ph type="title"/>
          </p:nvPr>
        </p:nvSpPr>
        <p:spPr/>
        <p:txBody>
          <a:bodyPr/>
          <a:lstStyle/>
          <a:p>
            <a:r>
              <a:rPr lang="en-US" b="1" dirty="0" smtClean="0"/>
              <a:t>Objectives</a:t>
            </a:r>
          </a:p>
        </p:txBody>
      </p:sp>
      <p:sp>
        <p:nvSpPr>
          <p:cNvPr id="4099" name="Content Placeholder 8"/>
          <p:cNvSpPr>
            <a:spLocks noGrp="1"/>
          </p:cNvSpPr>
          <p:nvPr>
            <p:ph idx="1"/>
          </p:nvPr>
        </p:nvSpPr>
        <p:spPr/>
        <p:txBody>
          <a:bodyPr/>
          <a:lstStyle/>
          <a:p>
            <a:r>
              <a:rPr lang="en-US" dirty="0" smtClean="0"/>
              <a:t>Identify the components of the planning phase</a:t>
            </a:r>
          </a:p>
          <a:p>
            <a:r>
              <a:rPr lang="en-US" dirty="0" smtClean="0"/>
              <a:t>Provide information on each component</a:t>
            </a:r>
          </a:p>
        </p:txBody>
      </p:sp>
      <p:sp>
        <p:nvSpPr>
          <p:cNvPr id="4" name="Slide Number Placeholder 3"/>
          <p:cNvSpPr>
            <a:spLocks noGrp="1"/>
          </p:cNvSpPr>
          <p:nvPr>
            <p:ph type="sldNum" sz="quarter" idx="12"/>
          </p:nvPr>
        </p:nvSpPr>
        <p:spPr/>
        <p:txBody>
          <a:bodyPr/>
          <a:lstStyle/>
          <a:p>
            <a:pPr>
              <a:defRPr/>
            </a:pPr>
            <a:fld id="{00099687-D148-4205-97FB-BAB44A73AD86}" type="slidenum">
              <a:rPr lang="en-US"/>
              <a:pPr>
                <a:defRPr/>
              </a:pPr>
              <a:t>2</a:t>
            </a:fld>
            <a:endParaRPr lang="en-US" dirty="0"/>
          </a:p>
        </p:txBody>
      </p:sp>
    </p:spTree>
    <p:custDataLst>
      <p:tags r:id="rId1"/>
    </p:custDataLst>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Sources</a:t>
            </a:r>
            <a:endParaRPr lang="en-CA" dirty="0"/>
          </a:p>
        </p:txBody>
      </p:sp>
      <p:sp>
        <p:nvSpPr>
          <p:cNvPr id="3" name="Content Placeholder 2"/>
          <p:cNvSpPr>
            <a:spLocks noGrp="1"/>
          </p:cNvSpPr>
          <p:nvPr>
            <p:ph idx="1"/>
          </p:nvPr>
        </p:nvSpPr>
        <p:spPr>
          <a:xfrm>
            <a:off x="457200" y="1905000"/>
            <a:ext cx="8229600" cy="4191000"/>
          </a:xfrm>
        </p:spPr>
        <p:txBody>
          <a:bodyPr/>
          <a:lstStyle/>
          <a:p>
            <a:pPr marL="342900" lvl="0" indent="-342900">
              <a:spcBef>
                <a:spcPts val="600"/>
              </a:spcBef>
              <a:buFont typeface="+mj-lt"/>
              <a:buAutoNum type="arabicPeriod" startAt="8"/>
            </a:pPr>
            <a:r>
              <a:rPr lang="en-CA" sz="1400" dirty="0"/>
              <a:t>Ontario. Ministry of Health and Long-Term Care. Space planning guide for community health care facilities. Toronto, ON: Queen’s Printer for Ontario; 2015. Available upon request from: </a:t>
            </a:r>
            <a:r>
              <a:rPr lang="en-CA" sz="1400" u="sng" dirty="0">
                <a:hlinkClick r:id="rId2"/>
              </a:rPr>
              <a:t>HealthCapitalInvestmentBranch@ontario.ca</a:t>
            </a:r>
            <a:endParaRPr lang="en-CA" sz="1400" dirty="0"/>
          </a:p>
          <a:p>
            <a:pPr marL="342900" indent="-342900">
              <a:spcBef>
                <a:spcPts val="600"/>
              </a:spcBef>
              <a:buFont typeface="+mj-lt"/>
              <a:buAutoNum type="arabicPeriod" startAt="8"/>
            </a:pPr>
            <a:r>
              <a:rPr lang="en-CA" sz="1400" dirty="0" smtClean="0"/>
              <a:t>Ontario </a:t>
            </a:r>
            <a:r>
              <a:rPr lang="en-CA" sz="1400" dirty="0"/>
              <a:t>Ministry of Health and Long-Term Care.  Long Term Care Home Design Manual 2009 </a:t>
            </a:r>
            <a:r>
              <a:rPr lang="en-CA" sz="1400" dirty="0">
                <a:hlinkClick r:id="rId3"/>
              </a:rPr>
              <a:t>http://health.gov.on.ca/english/providers/program/ltc_redev/renewalstrategy/pdf/home_design_manual.pdf</a:t>
            </a:r>
            <a:endParaRPr lang="en-CA" sz="1400" dirty="0"/>
          </a:p>
          <a:p>
            <a:pPr marL="342900" indent="-342900">
              <a:spcBef>
                <a:spcPts val="600"/>
              </a:spcBef>
              <a:buFont typeface="+mj-lt"/>
              <a:buAutoNum type="arabicPeriod" startAt="8"/>
            </a:pPr>
            <a:r>
              <a:rPr lang="en-US" sz="1400" dirty="0"/>
              <a:t>Health Canada. Construction-related nosocomial infections in patients in health care facilities. Decreasing the risk of </a:t>
            </a:r>
            <a:r>
              <a:rPr lang="en-US" sz="1400" i="1" dirty="0" err="1"/>
              <a:t>Aspergillus</a:t>
            </a:r>
            <a:r>
              <a:rPr lang="en-US" sz="1400" i="1" dirty="0"/>
              <a:t>, Legionella</a:t>
            </a:r>
            <a:r>
              <a:rPr lang="en-US" sz="1400" dirty="0"/>
              <a:t> and other infections. Can </a:t>
            </a:r>
            <a:r>
              <a:rPr lang="en-US" sz="1400" dirty="0" err="1"/>
              <a:t>Commun</a:t>
            </a:r>
            <a:r>
              <a:rPr lang="en-US" sz="1400" dirty="0"/>
              <a:t> Dis Rep. 2001;27S2:i-x, 1-42, </a:t>
            </a:r>
            <a:r>
              <a:rPr lang="en-US" sz="1400" dirty="0" err="1"/>
              <a:t>i</a:t>
            </a:r>
            <a:r>
              <a:rPr lang="en-US" sz="1400" dirty="0"/>
              <a:t>-x, 1-46. Available from: </a:t>
            </a:r>
            <a:r>
              <a:rPr lang="en-US" sz="1400" u="sng" dirty="0">
                <a:hlinkClick r:id="rId4"/>
              </a:rPr>
              <a:t>http://www.collectionscanada.gc.ca/webarchives/20071126081137/http://www.phac-aspc.gc.ca/publicat/ccdr-rmtc/01pdf/27s2e.pdf</a:t>
            </a:r>
            <a:r>
              <a:rPr lang="en-US" sz="1400" dirty="0"/>
              <a:t> </a:t>
            </a:r>
          </a:p>
          <a:p>
            <a:pPr marL="342900" indent="-342900">
              <a:spcBef>
                <a:spcPts val="600"/>
              </a:spcBef>
              <a:buFont typeface="+mj-lt"/>
              <a:buAutoNum type="arabicPeriod" startAt="8"/>
            </a:pPr>
            <a:r>
              <a:rPr lang="en-CA" sz="1400" dirty="0" smtClean="0"/>
              <a:t>Stout </a:t>
            </a:r>
            <a:r>
              <a:rPr lang="en-CA" sz="1400" dirty="0"/>
              <a:t>JE, Brennen C, </a:t>
            </a:r>
            <a:r>
              <a:rPr lang="en-CA" sz="1400" dirty="0" err="1"/>
              <a:t>Muder</a:t>
            </a:r>
            <a:r>
              <a:rPr lang="en-CA" sz="1400" dirty="0"/>
              <a:t> RR. Legionnaires' disease in a newly constructed long-term care facility. J Am </a:t>
            </a:r>
            <a:r>
              <a:rPr lang="en-CA" sz="1400" dirty="0" err="1"/>
              <a:t>Geriatr</a:t>
            </a:r>
            <a:r>
              <a:rPr lang="en-CA" sz="1400" dirty="0"/>
              <a:t> Soc. 2000 Dec;48(12):1589-92. PubMed PMID: </a:t>
            </a:r>
            <a:r>
              <a:rPr lang="en-CA" sz="1400" dirty="0" smtClean="0"/>
              <a:t>11129747</a:t>
            </a:r>
          </a:p>
        </p:txBody>
      </p:sp>
      <p:sp>
        <p:nvSpPr>
          <p:cNvPr id="4" name="Slide Number Placeholder 3"/>
          <p:cNvSpPr>
            <a:spLocks noGrp="1"/>
          </p:cNvSpPr>
          <p:nvPr>
            <p:ph type="sldNum" sz="quarter" idx="12"/>
          </p:nvPr>
        </p:nvSpPr>
        <p:spPr/>
        <p:txBody>
          <a:bodyPr/>
          <a:lstStyle/>
          <a:p>
            <a:pPr>
              <a:defRPr/>
            </a:pPr>
            <a:fld id="{2FBEB88E-7A48-4311-8253-79E1F5AA80A5}" type="slidenum">
              <a:rPr lang="en-US" smtClean="0"/>
              <a:pPr>
                <a:defRPr/>
              </a:pPr>
              <a:t>20</a:t>
            </a:fld>
            <a:endParaRPr lang="en-US" dirty="0"/>
          </a:p>
        </p:txBody>
      </p:sp>
    </p:spTree>
    <p:extLst>
      <p:ext uri="{BB962C8B-B14F-4D97-AF65-F5344CB8AC3E}">
        <p14:creationId xmlns:p14="http://schemas.microsoft.com/office/powerpoint/2010/main" val="3116648746"/>
      </p:ext>
    </p:extLst>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Importance of IPAC </a:t>
            </a:r>
            <a:r>
              <a:rPr lang="en-CA" b="1" dirty="0"/>
              <a:t>d</a:t>
            </a:r>
            <a:r>
              <a:rPr lang="en-CA" b="1" dirty="0" smtClean="0"/>
              <a:t>uring CRMD</a:t>
            </a:r>
            <a:endParaRPr lang="en-CA" b="1" dirty="0"/>
          </a:p>
        </p:txBody>
      </p:sp>
      <p:sp>
        <p:nvSpPr>
          <p:cNvPr id="3" name="Content Placeholder 2"/>
          <p:cNvSpPr>
            <a:spLocks noGrp="1"/>
          </p:cNvSpPr>
          <p:nvPr>
            <p:ph idx="1"/>
          </p:nvPr>
        </p:nvSpPr>
        <p:spPr/>
        <p:txBody>
          <a:bodyPr>
            <a:normAutofit/>
          </a:bodyPr>
          <a:lstStyle/>
          <a:p>
            <a:r>
              <a:rPr lang="en-CA" dirty="0" smtClean="0"/>
              <a:t>Healthcare-associated infections (HAIs) have been attributed to construction, renovation, maintenance of health care facilities</a:t>
            </a:r>
          </a:p>
          <a:p>
            <a:r>
              <a:rPr lang="en-CA" dirty="0" smtClean="0"/>
              <a:t>Examples of HAIs associated with CRMD are legionnaires’ disease and invasive aspergillosis</a:t>
            </a:r>
            <a:endParaRPr lang="en-US" sz="1500" dirty="0"/>
          </a:p>
          <a:p>
            <a:pPr marL="457200" lvl="1" indent="0">
              <a:buNone/>
            </a:pPr>
            <a:endParaRPr lang="en-CA" sz="2000" dirty="0"/>
          </a:p>
          <a:p>
            <a:pPr marL="117475" indent="0">
              <a:buNone/>
            </a:pPr>
            <a:endParaRPr lang="en-CA" sz="1900" dirty="0" smtClean="0"/>
          </a:p>
          <a:p>
            <a:pPr marL="800100" lvl="1" indent="-342900">
              <a:buAutoNum type="arabicPeriod"/>
            </a:pPr>
            <a:endParaRPr lang="en-CA" sz="1500" baseline="30000" dirty="0"/>
          </a:p>
        </p:txBody>
      </p:sp>
      <p:sp>
        <p:nvSpPr>
          <p:cNvPr id="4" name="Slide Number Placeholder 3"/>
          <p:cNvSpPr>
            <a:spLocks noGrp="1"/>
          </p:cNvSpPr>
          <p:nvPr>
            <p:ph type="sldNum" sz="quarter" idx="12"/>
          </p:nvPr>
        </p:nvSpPr>
        <p:spPr/>
        <p:txBody>
          <a:bodyPr/>
          <a:lstStyle/>
          <a:p>
            <a:pPr>
              <a:defRPr/>
            </a:pPr>
            <a:fld id="{00099687-D148-4205-97FB-BAB44A73AD86}" type="slidenum">
              <a:rPr lang="en-US"/>
              <a:pPr>
                <a:defRPr/>
              </a:pPr>
              <a:t>3</a:t>
            </a:fld>
            <a:endParaRPr lang="en-US" dirty="0"/>
          </a:p>
        </p:txBody>
      </p:sp>
    </p:spTree>
    <p:extLst>
      <p:ext uri="{BB962C8B-B14F-4D97-AF65-F5344CB8AC3E}">
        <p14:creationId xmlns:p14="http://schemas.microsoft.com/office/powerpoint/2010/main" val="343176590"/>
      </p:ext>
    </p:extLst>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Planning Project</a:t>
            </a:r>
            <a:endParaRPr lang="en-CA" b="1" dirty="0"/>
          </a:p>
        </p:txBody>
      </p:sp>
      <p:sp>
        <p:nvSpPr>
          <p:cNvPr id="3" name="Content Placeholder 2"/>
          <p:cNvSpPr>
            <a:spLocks noGrp="1"/>
          </p:cNvSpPr>
          <p:nvPr>
            <p:ph idx="1"/>
          </p:nvPr>
        </p:nvSpPr>
        <p:spPr>
          <a:xfrm>
            <a:off x="484496" y="1905000"/>
            <a:ext cx="8229600" cy="4419600"/>
          </a:xfrm>
        </p:spPr>
        <p:txBody>
          <a:bodyPr>
            <a:noAutofit/>
          </a:bodyPr>
          <a:lstStyle/>
          <a:p>
            <a:pPr marL="0" indent="0">
              <a:buNone/>
            </a:pPr>
            <a:r>
              <a:rPr lang="en-CA" b="1" cap="all" dirty="0" smtClean="0"/>
              <a:t>ICP role</a:t>
            </a:r>
          </a:p>
          <a:p>
            <a:pPr>
              <a:spcBef>
                <a:spcPts val="600"/>
              </a:spcBef>
            </a:pPr>
            <a:r>
              <a:rPr lang="en-CA" dirty="0"/>
              <a:t>Perform Infection Control Risk Assessment (ICRA)</a:t>
            </a:r>
          </a:p>
          <a:p>
            <a:pPr>
              <a:spcBef>
                <a:spcPts val="600"/>
              </a:spcBef>
            </a:pPr>
            <a:r>
              <a:rPr lang="en-CA" dirty="0" smtClean="0"/>
              <a:t>Review current guidelines and Ministry requirements</a:t>
            </a:r>
          </a:p>
          <a:p>
            <a:pPr lvl="2"/>
            <a:r>
              <a:rPr lang="en-CA" sz="2000" dirty="0" smtClean="0"/>
              <a:t>Determine IPAC requirements </a:t>
            </a:r>
          </a:p>
          <a:p>
            <a:pPr lvl="2"/>
            <a:r>
              <a:rPr lang="en-CA" sz="2000" dirty="0" smtClean="0"/>
              <a:t>Interpret IPAC guidelines for the team </a:t>
            </a:r>
            <a:endParaRPr lang="en-CA" sz="2000" dirty="0"/>
          </a:p>
          <a:p>
            <a:pPr>
              <a:spcBef>
                <a:spcPts val="600"/>
              </a:spcBef>
            </a:pPr>
            <a:r>
              <a:rPr lang="en-CA" dirty="0"/>
              <a:t>Provide ongoing input into functional program</a:t>
            </a:r>
          </a:p>
          <a:p>
            <a:pPr>
              <a:spcBef>
                <a:spcPts val="600"/>
              </a:spcBef>
            </a:pPr>
            <a:r>
              <a:rPr lang="en-CA" dirty="0" smtClean="0"/>
              <a:t>Serve </a:t>
            </a:r>
            <a:r>
              <a:rPr lang="en-CA" dirty="0"/>
              <a:t>as member of </a:t>
            </a:r>
            <a:r>
              <a:rPr lang="en-CA" dirty="0" smtClean="0"/>
              <a:t>project team </a:t>
            </a:r>
          </a:p>
          <a:p>
            <a:pPr>
              <a:spcBef>
                <a:spcPts val="600"/>
              </a:spcBef>
            </a:pPr>
            <a:r>
              <a:rPr lang="en-CA" dirty="0" smtClean="0"/>
              <a:t>Consult with experts</a:t>
            </a:r>
          </a:p>
          <a:p>
            <a:pPr>
              <a:spcBef>
                <a:spcPts val="600"/>
              </a:spcBef>
            </a:pPr>
            <a:r>
              <a:rPr lang="en-CA" dirty="0" smtClean="0"/>
              <a:t>Review and sign off on technical drawings and plans </a:t>
            </a:r>
          </a:p>
          <a:p>
            <a:pPr lvl="1"/>
            <a:endParaRPr lang="en-CA" sz="1800" dirty="0" smtClean="0"/>
          </a:p>
        </p:txBody>
      </p:sp>
      <p:sp>
        <p:nvSpPr>
          <p:cNvPr id="4" name="Slide Number Placeholder 3"/>
          <p:cNvSpPr>
            <a:spLocks noGrp="1"/>
          </p:cNvSpPr>
          <p:nvPr>
            <p:ph type="sldNum" sz="quarter" idx="12"/>
          </p:nvPr>
        </p:nvSpPr>
        <p:spPr/>
        <p:txBody>
          <a:bodyPr/>
          <a:lstStyle/>
          <a:p>
            <a:pPr>
              <a:defRPr/>
            </a:pPr>
            <a:fld id="{00099687-D148-4205-97FB-BAB44A73AD86}" type="slidenum">
              <a:rPr lang="en-US"/>
              <a:pPr>
                <a:defRPr/>
              </a:pPr>
              <a:t>4</a:t>
            </a:fld>
            <a:endParaRPr lang="en-US" dirty="0"/>
          </a:p>
        </p:txBody>
      </p:sp>
    </p:spTree>
    <p:extLst>
      <p:ext uri="{BB962C8B-B14F-4D97-AF65-F5344CB8AC3E}">
        <p14:creationId xmlns:p14="http://schemas.microsoft.com/office/powerpoint/2010/main" val="441200875"/>
      </p:ext>
    </p:extLst>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Reviewing Design</a:t>
            </a:r>
            <a:endParaRPr lang="en-CA" b="1" dirty="0"/>
          </a:p>
        </p:txBody>
      </p:sp>
      <p:sp>
        <p:nvSpPr>
          <p:cNvPr id="3" name="Content Placeholder 2"/>
          <p:cNvSpPr>
            <a:spLocks noGrp="1"/>
          </p:cNvSpPr>
          <p:nvPr>
            <p:ph idx="1"/>
          </p:nvPr>
        </p:nvSpPr>
        <p:spPr>
          <a:xfrm>
            <a:off x="484496" y="1905000"/>
            <a:ext cx="8229600" cy="4419600"/>
          </a:xfrm>
        </p:spPr>
        <p:txBody>
          <a:bodyPr>
            <a:normAutofit/>
          </a:bodyPr>
          <a:lstStyle/>
          <a:p>
            <a:pPr marL="0" indent="0">
              <a:buNone/>
            </a:pPr>
            <a:r>
              <a:rPr lang="en-CA" b="1" cap="all" dirty="0"/>
              <a:t>ICP </a:t>
            </a:r>
            <a:r>
              <a:rPr lang="en-CA" b="1" cap="all" dirty="0" smtClean="0"/>
              <a:t>role</a:t>
            </a:r>
            <a:endParaRPr lang="en-CA" b="1" cap="all" dirty="0"/>
          </a:p>
          <a:p>
            <a:r>
              <a:rPr lang="en-CA" dirty="0" smtClean="0"/>
              <a:t>Ongoing review of technical drawings </a:t>
            </a:r>
            <a:r>
              <a:rPr lang="en-CA" dirty="0"/>
              <a:t>for </a:t>
            </a:r>
            <a:r>
              <a:rPr lang="en-CA" dirty="0" smtClean="0"/>
              <a:t>IPAC considerations</a:t>
            </a:r>
            <a:endParaRPr lang="en-CA" dirty="0"/>
          </a:p>
          <a:p>
            <a:pPr lvl="1"/>
            <a:r>
              <a:rPr lang="en-CA" dirty="0" smtClean="0"/>
              <a:t>Hand </a:t>
            </a:r>
            <a:r>
              <a:rPr lang="en-CA" dirty="0"/>
              <a:t>hygiene sinks, traffic flow, clean and </a:t>
            </a:r>
            <a:r>
              <a:rPr lang="en-CA" dirty="0" smtClean="0"/>
              <a:t>soiled </a:t>
            </a:r>
            <a:r>
              <a:rPr lang="en-CA" dirty="0"/>
              <a:t>storage areas, heating\ventilation and air conditioning (HVAC), airborne isolation rooms, sterile </a:t>
            </a:r>
            <a:r>
              <a:rPr lang="en-CA" dirty="0" smtClean="0"/>
              <a:t>storage</a:t>
            </a:r>
          </a:p>
          <a:p>
            <a:pPr lvl="1"/>
            <a:r>
              <a:rPr lang="en-CA" dirty="0" smtClean="0"/>
              <a:t>Review and provide feedback on choices of fixtures, finishes </a:t>
            </a:r>
            <a:r>
              <a:rPr lang="en-CA" dirty="0"/>
              <a:t>and decorative </a:t>
            </a:r>
            <a:r>
              <a:rPr lang="en-CA" dirty="0" smtClean="0"/>
              <a:t>features</a:t>
            </a:r>
          </a:p>
          <a:p>
            <a:pPr marL="0" indent="0">
              <a:buNone/>
            </a:pPr>
            <a:endParaRPr lang="en-CA" dirty="0" smtClean="0"/>
          </a:p>
          <a:p>
            <a:pPr marL="576263" lvl="2" indent="0">
              <a:buNone/>
            </a:pPr>
            <a:endParaRPr lang="en-CA" dirty="0" smtClean="0"/>
          </a:p>
          <a:p>
            <a:pPr lvl="2"/>
            <a:endParaRPr lang="en-CA" dirty="0"/>
          </a:p>
        </p:txBody>
      </p:sp>
      <p:sp>
        <p:nvSpPr>
          <p:cNvPr id="4" name="Slide Number Placeholder 3"/>
          <p:cNvSpPr>
            <a:spLocks noGrp="1"/>
          </p:cNvSpPr>
          <p:nvPr>
            <p:ph type="sldNum" sz="quarter" idx="12"/>
          </p:nvPr>
        </p:nvSpPr>
        <p:spPr/>
        <p:txBody>
          <a:bodyPr/>
          <a:lstStyle/>
          <a:p>
            <a:pPr>
              <a:defRPr/>
            </a:pPr>
            <a:fld id="{00099687-D148-4205-97FB-BAB44A73AD86}" type="slidenum">
              <a:rPr lang="en-US"/>
              <a:pPr>
                <a:defRPr/>
              </a:pPr>
              <a:t>5</a:t>
            </a:fld>
            <a:endParaRPr lang="en-US" dirty="0"/>
          </a:p>
        </p:txBody>
      </p:sp>
    </p:spTree>
    <p:extLst>
      <p:ext uri="{BB962C8B-B14F-4D97-AF65-F5344CB8AC3E}">
        <p14:creationId xmlns:p14="http://schemas.microsoft.com/office/powerpoint/2010/main" val="2917881667"/>
      </p:ext>
    </p:extLst>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838200"/>
          </a:xfrm>
        </p:spPr>
        <p:txBody>
          <a:bodyPr>
            <a:noAutofit/>
          </a:bodyPr>
          <a:lstStyle/>
          <a:p>
            <a:r>
              <a:rPr lang="en-CA" b="1" dirty="0" smtClean="0"/>
              <a:t>Implementing CRMD Project</a:t>
            </a:r>
            <a:endParaRPr lang="en-CA" b="1" dirty="0"/>
          </a:p>
        </p:txBody>
      </p:sp>
      <p:sp>
        <p:nvSpPr>
          <p:cNvPr id="3" name="Content Placeholder 2"/>
          <p:cNvSpPr>
            <a:spLocks noGrp="1"/>
          </p:cNvSpPr>
          <p:nvPr>
            <p:ph idx="1"/>
          </p:nvPr>
        </p:nvSpPr>
        <p:spPr>
          <a:xfrm>
            <a:off x="470848" y="2133600"/>
            <a:ext cx="8229600" cy="4114800"/>
          </a:xfrm>
        </p:spPr>
        <p:txBody>
          <a:bodyPr/>
          <a:lstStyle/>
          <a:p>
            <a:pPr marL="0" indent="0">
              <a:buNone/>
            </a:pPr>
            <a:r>
              <a:rPr lang="en-CA" b="1" cap="all" dirty="0"/>
              <a:t>ICP </a:t>
            </a:r>
            <a:r>
              <a:rPr lang="en-CA" b="1" cap="all" dirty="0" smtClean="0"/>
              <a:t>role</a:t>
            </a:r>
            <a:endParaRPr lang="en-CA" b="1" cap="all" dirty="0"/>
          </a:p>
          <a:p>
            <a:r>
              <a:rPr lang="en-CA" dirty="0" smtClean="0"/>
              <a:t>Ensure contractor and workers have IPAC knowledge and education</a:t>
            </a:r>
          </a:p>
          <a:p>
            <a:r>
              <a:rPr lang="en-CA" dirty="0" smtClean="0"/>
              <a:t>Assist with IPAC education as needed for contractor, workers, healthcare providers and project team</a:t>
            </a:r>
          </a:p>
          <a:p>
            <a:r>
              <a:rPr lang="en-CA" dirty="0" smtClean="0"/>
              <a:t>Participate in review of schedules, activities and or CRMD meetings</a:t>
            </a:r>
            <a:endParaRPr lang="en-CA" dirty="0"/>
          </a:p>
        </p:txBody>
      </p:sp>
      <p:sp>
        <p:nvSpPr>
          <p:cNvPr id="4" name="Slide Number Placeholder 3"/>
          <p:cNvSpPr>
            <a:spLocks noGrp="1"/>
          </p:cNvSpPr>
          <p:nvPr>
            <p:ph type="sldNum" sz="quarter" idx="12"/>
          </p:nvPr>
        </p:nvSpPr>
        <p:spPr/>
        <p:txBody>
          <a:bodyPr/>
          <a:lstStyle/>
          <a:p>
            <a:pPr>
              <a:defRPr/>
            </a:pPr>
            <a:fld id="{00099687-D148-4205-97FB-BAB44A73AD86}" type="slidenum">
              <a:rPr lang="en-US"/>
              <a:pPr>
                <a:defRPr/>
              </a:pPr>
              <a:t>6</a:t>
            </a:fld>
            <a:endParaRPr lang="en-US" dirty="0"/>
          </a:p>
        </p:txBody>
      </p:sp>
    </p:spTree>
    <p:extLst>
      <p:ext uri="{BB962C8B-B14F-4D97-AF65-F5344CB8AC3E}">
        <p14:creationId xmlns:p14="http://schemas.microsoft.com/office/powerpoint/2010/main" val="826273664"/>
      </p:ext>
    </p:extLst>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Infection Control Risk Assessment (ICRA)</a:t>
            </a:r>
            <a:endParaRPr lang="en-CA" dirty="0"/>
          </a:p>
        </p:txBody>
      </p:sp>
      <p:sp>
        <p:nvSpPr>
          <p:cNvPr id="4" name="Slide Number Placeholder 3"/>
          <p:cNvSpPr>
            <a:spLocks noGrp="1"/>
          </p:cNvSpPr>
          <p:nvPr>
            <p:ph type="sldNum" sz="quarter" idx="12"/>
          </p:nvPr>
        </p:nvSpPr>
        <p:spPr/>
        <p:txBody>
          <a:bodyPr/>
          <a:lstStyle/>
          <a:p>
            <a:pPr>
              <a:defRPr/>
            </a:pPr>
            <a:fld id="{07E40759-DD23-4818-AB63-4BB3EAC90736}" type="slidenum">
              <a:rPr lang="en-US" smtClean="0"/>
              <a:pPr>
                <a:defRPr/>
              </a:pPr>
              <a:t>7</a:t>
            </a:fld>
            <a:endParaRPr lang="en-US" dirty="0"/>
          </a:p>
        </p:txBody>
      </p:sp>
    </p:spTree>
    <p:extLst>
      <p:ext uri="{BB962C8B-B14F-4D97-AF65-F5344CB8AC3E}">
        <p14:creationId xmlns:p14="http://schemas.microsoft.com/office/powerpoint/2010/main" val="1712902808"/>
      </p:ext>
    </p:extLst>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914400"/>
          </a:xfrm>
        </p:spPr>
        <p:txBody>
          <a:bodyPr/>
          <a:lstStyle/>
          <a:p>
            <a:r>
              <a:rPr lang="en-US" b="1" dirty="0" smtClean="0"/>
              <a:t>Purpose</a:t>
            </a:r>
            <a:endParaRPr lang="en-US" b="1" dirty="0"/>
          </a:p>
        </p:txBody>
      </p:sp>
      <p:sp>
        <p:nvSpPr>
          <p:cNvPr id="3" name="Content Placeholder 2"/>
          <p:cNvSpPr>
            <a:spLocks noGrp="1"/>
          </p:cNvSpPr>
          <p:nvPr>
            <p:ph idx="1"/>
          </p:nvPr>
        </p:nvSpPr>
        <p:spPr>
          <a:xfrm>
            <a:off x="457200" y="2209800"/>
            <a:ext cx="8229600" cy="3886200"/>
          </a:xfrm>
        </p:spPr>
        <p:txBody>
          <a:bodyPr>
            <a:normAutofit/>
          </a:bodyPr>
          <a:lstStyle/>
          <a:p>
            <a:r>
              <a:rPr lang="en-CA" dirty="0" smtClean="0"/>
              <a:t>Identify </a:t>
            </a:r>
            <a:r>
              <a:rPr lang="en-CA" dirty="0"/>
              <a:t>critical planning and design features </a:t>
            </a:r>
            <a:r>
              <a:rPr lang="en-CA" dirty="0" smtClean="0"/>
              <a:t>needed </a:t>
            </a:r>
            <a:r>
              <a:rPr lang="en-CA" dirty="0"/>
              <a:t>to reduce potential </a:t>
            </a:r>
            <a:r>
              <a:rPr lang="en-CA" dirty="0" smtClean="0"/>
              <a:t>risks</a:t>
            </a:r>
          </a:p>
          <a:p>
            <a:r>
              <a:rPr lang="en-CA" dirty="0" smtClean="0"/>
              <a:t>Prevent </a:t>
            </a:r>
            <a:r>
              <a:rPr lang="en-CA" dirty="0"/>
              <a:t>infectious disease transmission </a:t>
            </a:r>
            <a:r>
              <a:rPr lang="en-CA" dirty="0" smtClean="0"/>
              <a:t>through the construction, renovation and  </a:t>
            </a:r>
            <a:r>
              <a:rPr lang="en-CA" dirty="0"/>
              <a:t>architectural design of a </a:t>
            </a:r>
            <a:r>
              <a:rPr lang="en-CA" dirty="0" smtClean="0"/>
              <a:t>facility </a:t>
            </a:r>
            <a:endParaRPr lang="en-CA" dirty="0"/>
          </a:p>
          <a:p>
            <a:endParaRPr lang="en-US" dirty="0"/>
          </a:p>
        </p:txBody>
      </p:sp>
      <p:sp>
        <p:nvSpPr>
          <p:cNvPr id="4" name="Slide Number Placeholder 3"/>
          <p:cNvSpPr>
            <a:spLocks noGrp="1"/>
          </p:cNvSpPr>
          <p:nvPr>
            <p:ph type="sldNum" sz="quarter" idx="12"/>
          </p:nvPr>
        </p:nvSpPr>
        <p:spPr/>
        <p:txBody>
          <a:bodyPr/>
          <a:lstStyle/>
          <a:p>
            <a:pPr>
              <a:defRPr/>
            </a:pPr>
            <a:fld id="{00099687-D148-4205-97FB-BAB44A73AD86}" type="slidenum">
              <a:rPr lang="en-US"/>
              <a:pPr>
                <a:defRPr/>
              </a:pPr>
              <a:t>8</a:t>
            </a:fld>
            <a:endParaRPr lang="en-US" dirty="0"/>
          </a:p>
        </p:txBody>
      </p:sp>
    </p:spTree>
    <p:extLst>
      <p:ext uri="{BB962C8B-B14F-4D97-AF65-F5344CB8AC3E}">
        <p14:creationId xmlns:p14="http://schemas.microsoft.com/office/powerpoint/2010/main" val="2585018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b="1" dirty="0" smtClean="0"/>
              <a:t>Approach</a:t>
            </a:r>
            <a:endParaRPr lang="en-US" b="1" dirty="0"/>
          </a:p>
        </p:txBody>
      </p:sp>
      <p:sp>
        <p:nvSpPr>
          <p:cNvPr id="3" name="Content Placeholder 2"/>
          <p:cNvSpPr>
            <a:spLocks noGrp="1"/>
          </p:cNvSpPr>
          <p:nvPr>
            <p:ph idx="1"/>
          </p:nvPr>
        </p:nvSpPr>
        <p:spPr/>
        <p:txBody>
          <a:bodyPr>
            <a:normAutofit/>
          </a:bodyPr>
          <a:lstStyle/>
          <a:p>
            <a:r>
              <a:rPr lang="en-CA" dirty="0" smtClean="0"/>
              <a:t>Complete before the end of the design phase</a:t>
            </a:r>
          </a:p>
          <a:p>
            <a:r>
              <a:rPr lang="en-CA" dirty="0" smtClean="0"/>
              <a:t>Incorporate results into functional program and </a:t>
            </a:r>
          </a:p>
          <a:p>
            <a:pPr marL="293688" lvl="1" indent="0">
              <a:buNone/>
            </a:pPr>
            <a:r>
              <a:rPr lang="en-CA" sz="2400" dirty="0" smtClean="0"/>
              <a:t>facility design</a:t>
            </a:r>
          </a:p>
          <a:p>
            <a:r>
              <a:rPr lang="en-CA" dirty="0" smtClean="0"/>
              <a:t>Update improvement recommendations throughout the planning, design, construction and commissioning phases</a:t>
            </a:r>
          </a:p>
          <a:p>
            <a:r>
              <a:rPr lang="en-CA" dirty="0" smtClean="0"/>
              <a:t>Address requirements for each building affected by the construction or renovation</a:t>
            </a:r>
          </a:p>
          <a:p>
            <a:endParaRPr lang="en-US" dirty="0"/>
          </a:p>
        </p:txBody>
      </p:sp>
      <p:sp>
        <p:nvSpPr>
          <p:cNvPr id="4" name="Slide Number Placeholder 3"/>
          <p:cNvSpPr>
            <a:spLocks noGrp="1"/>
          </p:cNvSpPr>
          <p:nvPr>
            <p:ph type="sldNum" sz="quarter" idx="12"/>
          </p:nvPr>
        </p:nvSpPr>
        <p:spPr/>
        <p:txBody>
          <a:bodyPr/>
          <a:lstStyle/>
          <a:p>
            <a:pPr>
              <a:defRPr/>
            </a:pPr>
            <a:fld id="{00099687-D148-4205-97FB-BAB44A73AD86}" type="slidenum">
              <a:rPr lang="en-US"/>
              <a:pPr>
                <a:defRPr/>
              </a:pPr>
              <a:t>9</a:t>
            </a:fld>
            <a:endParaRPr lang="en-US" dirty="0"/>
          </a:p>
        </p:txBody>
      </p:sp>
    </p:spTree>
    <p:extLst>
      <p:ext uri="{BB962C8B-B14F-4D97-AF65-F5344CB8AC3E}">
        <p14:creationId xmlns:p14="http://schemas.microsoft.com/office/powerpoint/2010/main" val="1440571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36"/>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SHAPE_LOCKS" val="1983"/>
</p:tagLst>
</file>

<file path=ppt/tags/tag5.xml><?xml version="1.0" encoding="utf-8"?>
<p:tagLst xmlns:a="http://schemas.openxmlformats.org/drawingml/2006/main" xmlns:r="http://schemas.openxmlformats.org/officeDocument/2006/relationships" xmlns:p="http://schemas.openxmlformats.org/presentationml/2006/main">
  <p:tag name="SHAPE_LOCKS" val="1983"/>
</p:tagLst>
</file>

<file path=ppt/theme/theme1.xml><?xml version="1.0" encoding="utf-8"?>
<a:theme xmlns:a="http://schemas.openxmlformats.org/drawingml/2006/main" name="Office Theme">
  <a:themeElements>
    <a:clrScheme name="PHO">
      <a:dk1>
        <a:sysClr val="windowText" lastClr="000000"/>
      </a:dk1>
      <a:lt1>
        <a:sysClr val="window" lastClr="FFFFFF"/>
      </a:lt1>
      <a:dk2>
        <a:srgbClr val="ACB6AB"/>
      </a:dk2>
      <a:lt2>
        <a:srgbClr val="C3D4DE"/>
      </a:lt2>
      <a:accent1>
        <a:srgbClr val="6EB43F"/>
      </a:accent1>
      <a:accent2>
        <a:srgbClr val="00BCE4"/>
      </a:accent2>
      <a:accent3>
        <a:srgbClr val="80A3B7"/>
      </a:accent3>
      <a:accent4>
        <a:srgbClr val="5A9A98"/>
      </a:accent4>
      <a:accent5>
        <a:srgbClr val="7B2B83"/>
      </a:accent5>
      <a:accent6>
        <a:srgbClr val="E8A713"/>
      </a:accent6>
      <a:hlink>
        <a:srgbClr val="6EB43F"/>
      </a:hlink>
      <a:folHlink>
        <a:srgbClr val="ACC4D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bg1">
              <a:lumMod val="65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LongProperties xmlns="http://schemas.microsoft.com/office/2006/metadata/longProperties">
  <LongProp xmlns="" name="OAHPPLocationTaxHTField0"><![CDATA[ALL|9a2671d7-c4d2-4a5e-95f7-b27107612865;Head Office|602d3fbf-925e-485a-a5b0-47981dae1253;PHL|ec98a33f-c22a-4877-9027-f70b81412b51;RICN|6ea63de3-ce01-4f6e-b01c-b53902978101;1075 Bay Street|516f4638-d9ff-4d03-8ffc-028db6e39066;480 University Avenue|96e84714-4c49-4e8b-9a26-df8291d12c4a;All|e4e26f8d-580b-4e1d-9cd1-688ec0f9c5a9;ALL|8bd18b8f-fd4d-44f5-950b-f67ae48186c0;Hamilton|691925e1-35b0-4788-a250-10d4c484d987;Kingston|8f5d76a6-b0b6-43e1-b5cf-8f5586f9ce7d;London|e67bd978-5dc9-4f6b-82ab-76da3fe8b7a1;Orillia|b8a724b7-9139-48e1-bd5d-763635e58979;Ottawa|95a6538a-6ba2-4be6-b74c-ed79773a9a6e;Peterborough|f186f995-adb4-4b24-8802-abbb7868f291;Sault Ste Marie|b8926c8e-982e-4642-9f67-4c8eadb80b17;Sudbury|9e7b06e5-8b9f-413d-b491-2f5135873405;Thunder Bay|e43220e7-f470-4bcb-a9af-fb21f87d62b1;Timmins|564f757d-aefe-4788-92e1-a57322d27545;Toronto|86337a21-f33f-4cc7-b185-12edb0b2be69;ALL|7043ba9b-1efb-465f-90fd-a5ccbb039413;CEICN|87791ad2-3c37-4005-8db8-c803279c879d;CICN|82f3db01-9a24-4a34-8101-b26ed27192a7;CRICN|dc60da81-99bb-4d84-a006-1332e616373f;CSICN|007469c0-8ac0-40bc-b905-bc570f25ee58;CWICN|48c2184a-b6c7-4a82-ad54-70e05e842508;ESCICN|e15ab312-4513-4c6f-9d46-d08f0a44a237;MHICN|32f43c42-b91d-4a31-926a-a0ed4e3ab625;NEOICN|5c7b8e9f-c323-4328-a73a-30f9e116988a;NSMICN|42c5f2fe-385d-4a6e-87fb-3ed1094985d5;NWOICN|092a4148-cc72-43bb-b1e3-733b51aa639a;SEOICN|ec0fe43d-fc64-4f6f-8c6a-8d4c5d6089da;SWOICN|76da14b8-83d8-4da7-be3c-146d21cc137d;TCICN|ed46aaac-eb22-47b5-92b5-837f8e95a05e;WWICN|a586fd9c-e7ba-45d6-a7a6-025f542d4a0a]]></LongProp>
  <LongProp xmlns="" name="TaxCatchAll"><![CDATA[2124;#;#1893;#;#1880;#;#1879;#;#1878;#;#1877;#;#1876;#;#1979;#;#1978;#;#1977;#;#1976;#;#1975;#;#1974;#;#1973;#;#1972;#;#1971;#;#579;#;#1969;#;#1968;#;#1967;#;#1966;#;#1954;#;#1953;#;#1952;#;#1951;#;#1950;#;#1949;#;#2156;#;#2155;#;#2154;#;#2152;#;#1930;#;#1929;#;#1928;#;#1970;#]]></LongProp>
</LongProperti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ntns:customXsn xmlns:ntns="http://schemas.microsoft.com/office/2006/metadata/customXsn">
  <ntns:xsnLocation>https://goto.oahpp.ca/areas/ricn/teamsite/ApprovalRequests/Forms/IPAC Approval Request/b204697443ba5f4ccustomXsn.xsn</ntns:xsnLocation>
  <ntns:cached>False</ntns:cached>
  <ntns:openByDefault>True</ntns:openByDefault>
  <ntns:xsnScope>https://goto.oahpp.ca/areas/ricn/teamsite/ApprovalRequests</ntns:xsnScope>
</ntns:customXsn>
</file>

<file path=customXml/item5.xml><?xml version="1.0" encoding="utf-8"?>
<ct:contentTypeSchema xmlns:ct="http://schemas.microsoft.com/office/2006/metadata/contentType" xmlns:ma="http://schemas.microsoft.com/office/2006/metadata/properties/metaAttributes" ct:_="" ma:_="" ma:contentTypeName="Document" ma:contentTypeID="0x01010067B650D5DBB2304786CA2C77A67ECCDF" ma:contentTypeVersion="4" ma:contentTypeDescription="Create a new document." ma:contentTypeScope="" ma:versionID="c90caf5ee09525efc63d45d4c61219d0">
  <xsd:schema xmlns:xsd="http://www.w3.org/2001/XMLSchema" xmlns:xs="http://www.w3.org/2001/XMLSchema" xmlns:p="http://schemas.microsoft.com/office/2006/metadata/properties" xmlns:ns2="ddd86614-e075-45fd-ad75-7be4b83b486d" targetNamespace="http://schemas.microsoft.com/office/2006/metadata/properties" ma:root="true" ma:fieldsID="0d5952d3730e44bb7b599fd25b7a60a4" ns2:_="">
    <xsd:import namespace="ddd86614-e075-45fd-ad75-7be4b83b486d"/>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d86614-e075-45fd-ad75-7be4b83b486d"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6.xml><?xml version="1.0" encoding="utf-8"?>
<ct:contentTypeSchema xmlns:ct="http://schemas.microsoft.com/office/2006/metadata/contentType" xmlns:ma="http://schemas.microsoft.com/office/2006/metadata/properties/metaAttributes" ct:_="" ma:_="" ma:contentTypeName="Document" ma:contentTypeID="0x010100C724802788C06548B1BC37A1F4DAC312" ma:contentTypeVersion="1" ma:contentTypeDescription="Create a new document." ma:contentTypeScope="" ma:versionID="7891575bd452f4c678d5a69c37801004">
  <xsd:schema xmlns:xsd="http://www.w3.org/2001/XMLSchema" xmlns:xs="http://www.w3.org/2001/XMLSchema" xmlns:p="http://schemas.microsoft.com/office/2006/metadata/properties" xmlns:ns1="http://schemas.microsoft.com/sharepoint/v3" targetNamespace="http://schemas.microsoft.com/office/2006/metadata/properties" ma:root="true" ma:fieldsID="a447206dab0015f8b9f8924535193e8c"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165C6F6-72CB-4791-8806-C1B1702AAC2F}"/>
</file>

<file path=customXml/itemProps2.xml><?xml version="1.0" encoding="utf-8"?>
<ds:datastoreItem xmlns:ds="http://schemas.openxmlformats.org/officeDocument/2006/customXml" ds:itemID="{8B4F8BC1-8E60-48D3-B9B5-BAA8901EAE80}"/>
</file>

<file path=customXml/itemProps3.xml><?xml version="1.0" encoding="utf-8"?>
<ds:datastoreItem xmlns:ds="http://schemas.openxmlformats.org/officeDocument/2006/customXml" ds:itemID="{793EF2CD-0E42-4320-B03A-E110151C5DFC}"/>
</file>

<file path=customXml/itemProps4.xml><?xml version="1.0" encoding="utf-8"?>
<ds:datastoreItem xmlns:ds="http://schemas.openxmlformats.org/officeDocument/2006/customXml" ds:itemID="{32D77908-4488-4837-86AA-D9E44B616EC7}">
  <ds:schemaRefs>
    <ds:schemaRef ds:uri="http://schemas.microsoft.com/office/2006/metadata/customXsn"/>
  </ds:schemaRefs>
</ds:datastoreItem>
</file>

<file path=customXml/itemProps5.xml><?xml version="1.0" encoding="utf-8"?>
<ds:datastoreItem xmlns:ds="http://schemas.openxmlformats.org/officeDocument/2006/customXml" ds:itemID="{4BD23D6A-15B4-4B7D-A4B9-2F8AECF3D6A7}"/>
</file>

<file path=customXml/itemProps6.xml><?xml version="1.0" encoding="utf-8"?>
<ds:datastoreItem xmlns:ds="http://schemas.openxmlformats.org/officeDocument/2006/customXml" ds:itemID="{948A1831-A827-421B-B641-27BDBDEB40B7}"/>
</file>

<file path=docProps/app.xml><?xml version="1.0" encoding="utf-8"?>
<Properties xmlns="http://schemas.openxmlformats.org/officeDocument/2006/extended-properties" xmlns:vt="http://schemas.openxmlformats.org/officeDocument/2006/docPropsVTypes">
  <Template/>
  <TotalTime>2214</TotalTime>
  <Words>3172</Words>
  <Application>Microsoft Office PowerPoint</Application>
  <PresentationFormat>On-screen Show (4:3)</PresentationFormat>
  <Paragraphs>255</Paragraphs>
  <Slides>20</Slides>
  <Notes>18</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Construction, Renovation, Maintenance and Design </vt:lpstr>
      <vt:lpstr>Objectives</vt:lpstr>
      <vt:lpstr>Importance of IPAC during CRMD</vt:lpstr>
      <vt:lpstr>Planning Project</vt:lpstr>
      <vt:lpstr>Reviewing Design</vt:lpstr>
      <vt:lpstr>Implementing CRMD Project</vt:lpstr>
      <vt:lpstr>Infection Control Risk Assessment (ICRA)</vt:lpstr>
      <vt:lpstr>Purpose</vt:lpstr>
      <vt:lpstr>Approach</vt:lpstr>
      <vt:lpstr>Design Considerations </vt:lpstr>
      <vt:lpstr>Design Considerations</vt:lpstr>
      <vt:lpstr>Design Considerations</vt:lpstr>
      <vt:lpstr>Design Considerations</vt:lpstr>
      <vt:lpstr>Design and Planning Tool - example</vt:lpstr>
      <vt:lpstr>Key Functional Planning Considerations</vt:lpstr>
      <vt:lpstr>Key Functional Planning Considerations</vt:lpstr>
      <vt:lpstr>Key Functional Planning Considerations</vt:lpstr>
      <vt:lpstr>Guide for Space Planning </vt:lpstr>
      <vt:lpstr>Sources</vt:lpstr>
      <vt:lpstr>Sources</vt:lpstr>
    </vt:vector>
  </TitlesOfParts>
  <Company>inpower.ca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Steven Janovsky</dc:creator>
  <cp:lastModifiedBy>Liz McCreight</cp:lastModifiedBy>
  <cp:revision>267</cp:revision>
  <dcterms:created xsi:type="dcterms:W3CDTF">2011-05-26T13:37:07Z</dcterms:created>
  <dcterms:modified xsi:type="dcterms:W3CDTF">2015-10-14T18:02:20Z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AHPPLocation">
    <vt:lpwstr>2152;#ALL|9a2671d7-c4d2-4a5e-95f7-b27107612865;#1878;#Head Office|602d3fbf-925e-485a-a5b0-47981dae1253;#1880;#PHL|ec98a33f-c22a-4877-9027-f70b81412b51;#1879;#RICN|6ea63de3-ce01-4f6e-b01c-b53902978101;#2124;#480 University Avenue|96e84714-4c49-4e8b-9a26-df</vt:lpwstr>
  </property>
  <property fmtid="{D5CDD505-2E9C-101B-9397-08002B2CF9AE}" pid="3" name="LocationMMTaxHTField0">
    <vt:lpwstr>Head Office|b5e52ff0-5b56-42f2-ab6d-c6fb6d7ecf23</vt:lpwstr>
  </property>
  <property fmtid="{D5CDD505-2E9C-101B-9397-08002B2CF9AE}" pid="4" name="LocationMM">
    <vt:lpwstr>422;#Head Office|b5e52ff0-5b56-42f2-ab6d-c6fb6d7ecf23</vt:lpwstr>
  </property>
  <property fmtid="{D5CDD505-2E9C-101B-9397-08002B2CF9AE}" pid="5" name="ContentTypeId">
    <vt:lpwstr>0x010100C724802788C06548B1BC37A1F4DAC312</vt:lpwstr>
  </property>
  <property fmtid="{D5CDD505-2E9C-101B-9397-08002B2CF9AE}" pid="6" name="ResourceCategory">
    <vt:lpwstr>579;#Templates|8b9833f7-6ddd-4a9e-82ef-b4e6b12e4151</vt:lpwstr>
  </property>
  <property fmtid="{D5CDD505-2E9C-101B-9397-08002B2CF9AE}" pid="7" name="PolicyIDMM">
    <vt:lpwstr/>
  </property>
  <property fmtid="{D5CDD505-2E9C-101B-9397-08002B2CF9AE}" pid="8" name="Order">
    <vt:r8>24000</vt:r8>
  </property>
  <property fmtid="{D5CDD505-2E9C-101B-9397-08002B2CF9AE}" pid="9" name="ArticulateGUID">
    <vt:lpwstr>A412551C-32FC-4B19-B106-9866F68E4CF0</vt:lpwstr>
  </property>
  <property fmtid="{D5CDD505-2E9C-101B-9397-08002B2CF9AE}" pid="10" name="ArticulatePath">
    <vt:lpwstr>https://goto.oahpp.ca/areas/ipcr/teamsite/CRMD%20Project/Final%20Draft%20Documents/Final/Design%20Modifications/CRMD_Planning_Phase_2015</vt:lpwstr>
  </property>
  <property fmtid="{D5CDD505-2E9C-101B-9397-08002B2CF9AE}" pid="11" name="_dlc_DocIdItemGuid">
    <vt:lpwstr>19b0d28a-3be7-4376-8664-8b5265fc86de</vt:lpwstr>
  </property>
</Properties>
</file>