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slides/slide1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notesSlides/notesSlide20.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Layouts/slideLayout14.xml" ContentType="application/vnd.openxmlformats-officedocument.presentationml.slideLayout+xml"/>
  <Override PartName="/ppt/slideLayouts/slideLayout8.xml" ContentType="application/vnd.openxmlformats-officedocument.presentationml.slideLayout+xml"/>
  <Override PartName="/ppt/notesSlides/notesSlide7.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1.xml" ContentType="application/vnd.openxmlformats-officedocument.customXmlProperties+xml"/>
  <Override PartName="/ppt/tags/tag29.xml" ContentType="application/vnd.openxmlformats-officedocument.presentationml.tags+xml"/>
  <Override PartName="/ppt/tags/tag8.xml" ContentType="application/vnd.openxmlformats-officedocument.presentationml.tags+xml"/>
  <Override PartName="/customXml/itemProps2.xml" ContentType="application/vnd.openxmlformats-officedocument.customXmlProperties+xml"/>
  <Override PartName="/ppt/tags/tag6.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7.xml" ContentType="application/vnd.openxmlformats-officedocument.presentationml.tags+xml"/>
  <Override PartName="/ppt/tags/tag28.xml" ContentType="application/vnd.openxmlformats-officedocument.presentationml.tags+xml"/>
  <Override PartName="/customXml/itemProps3.xml" ContentType="application/vnd.openxmlformats-officedocument.customXmlProperties+xml"/>
  <Override PartName="/ppt/tags/tag38.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27.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26.xml" ContentType="application/vnd.openxmlformats-officedocument.presentationml.tags+xml"/>
  <Override PartName="/docProps/app.xml" ContentType="application/vnd.openxmlformats-officedocument.extended-properties+xml"/>
  <Override PartName="/docProps/custom.xml" ContentType="application/vnd.openxmlformats-officedocument.custom-properties+xml"/>
  <Override PartName="/ppt/tags/tag20.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customXml/itemProps4.xml" ContentType="application/vnd.openxmlformats-officedocument.customXmlPropertie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26"/>
  </p:notesMasterIdLst>
  <p:handoutMasterIdLst>
    <p:handoutMasterId r:id="rId27"/>
  </p:handoutMasterIdLst>
  <p:sldIdLst>
    <p:sldId id="269" r:id="rId6"/>
    <p:sldId id="271" r:id="rId7"/>
    <p:sldId id="308" r:id="rId8"/>
    <p:sldId id="338" r:id="rId9"/>
    <p:sldId id="312" r:id="rId10"/>
    <p:sldId id="313" r:id="rId11"/>
    <p:sldId id="315" r:id="rId12"/>
    <p:sldId id="276" r:id="rId13"/>
    <p:sldId id="277" r:id="rId14"/>
    <p:sldId id="278" r:id="rId15"/>
    <p:sldId id="279" r:id="rId16"/>
    <p:sldId id="280" r:id="rId17"/>
    <p:sldId id="282" r:id="rId18"/>
    <p:sldId id="339" r:id="rId19"/>
    <p:sldId id="301" r:id="rId20"/>
    <p:sldId id="302" r:id="rId21"/>
    <p:sldId id="304" r:id="rId22"/>
    <p:sldId id="341" r:id="rId23"/>
    <p:sldId id="293" r:id="rId24"/>
    <p:sldId id="306"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4" clrIdx="0"/>
  <p:cmAuthor id="1" name="DEBORAH DAVIS" initials="DL" lastIdx="8" clrIdx="1"/>
  <p:cmAuthor id="2" name="Liz McCreight" initials="LM" lastIdx="2"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4B9"/>
    <a:srgbClr val="E49CA3"/>
    <a:srgbClr val="DB7B84"/>
    <a:srgbClr val="B5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074" autoAdjust="0"/>
    <p:restoredTop sz="92308" autoAdjust="0"/>
  </p:normalViewPr>
  <p:slideViewPr>
    <p:cSldViewPr>
      <p:cViewPr>
        <p:scale>
          <a:sx n="100" d="100"/>
          <a:sy n="100" d="100"/>
        </p:scale>
        <p:origin x="-1956" y="-288"/>
      </p:cViewPr>
      <p:guideLst>
        <p:guide orient="horz" pos="2256"/>
        <p:guide pos="283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66" d="100"/>
          <a:sy n="166" d="100"/>
        </p:scale>
        <p:origin x="-213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ustomXml" Target="../customXml/item5.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30" Type="http://schemas.openxmlformats.org/officeDocument/2006/relationships/presProps" Target="presProp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939126-C51C-462A-8DB4-BAE629E9D5DC}" type="datetimeFigureOut">
              <a:rPr lang="en-CA" smtClean="0"/>
              <a:t>15/12/2015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A6F1F0-2473-416E-ABB2-54273873661E}" type="slidenum">
              <a:rPr lang="en-CA" smtClean="0"/>
              <a:t>‹#›</a:t>
            </a:fld>
            <a:endParaRPr lang="en-CA"/>
          </a:p>
        </p:txBody>
      </p:sp>
    </p:spTree>
    <p:extLst>
      <p:ext uri="{BB962C8B-B14F-4D97-AF65-F5344CB8AC3E}">
        <p14:creationId xmlns:p14="http://schemas.microsoft.com/office/powerpoint/2010/main" val="19645300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990E1D2-32BC-48BA-A8ED-17B09F55C431}" type="datetimeFigureOut">
              <a:rPr lang="en-US"/>
              <a:pPr>
                <a:defRPr/>
              </a:pPr>
              <a:t>12/15/2015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825E8E9-99ED-4478-A2EE-814BBFEC56BD}" type="slidenum">
              <a:rPr lang="en-US"/>
              <a:pPr>
                <a:defRPr/>
              </a:pPr>
              <a:t>‹#›</a:t>
            </a:fld>
            <a:endParaRPr lang="en-US" dirty="0"/>
          </a:p>
        </p:txBody>
      </p:sp>
    </p:spTree>
    <p:extLst>
      <p:ext uri="{BB962C8B-B14F-4D97-AF65-F5344CB8AC3E}">
        <p14:creationId xmlns:p14="http://schemas.microsoft.com/office/powerpoint/2010/main" val="690898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a:t>
            </a:fld>
            <a:endParaRPr lang="en-US" dirty="0"/>
          </a:p>
        </p:txBody>
      </p:sp>
    </p:spTree>
    <p:extLst>
      <p:ext uri="{BB962C8B-B14F-4D97-AF65-F5344CB8AC3E}">
        <p14:creationId xmlns:p14="http://schemas.microsoft.com/office/powerpoint/2010/main" val="1058481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57200" y="4343400"/>
            <a:ext cx="5867400" cy="4114800"/>
          </a:xfrm>
        </p:spPr>
        <p:txBody>
          <a:bodyPr/>
          <a:lstStyle/>
          <a:p>
            <a:r>
              <a:rPr lang="fr-CA" noProof="0" dirty="0" smtClean="0"/>
              <a:t>Durant la phase de conception</a:t>
            </a:r>
            <a:r>
              <a:rPr lang="fr-CA" baseline="0" noProof="0" dirty="0" smtClean="0"/>
              <a:t>, les recommandations en matière de PCI doivent être déterminées et incluses dans l’ÉRI afin d’être intégrées au programme fonctionnel. L’ÉRI ne vise pas à identifier les problèmes de PCI, mais doit fournir des solutions concrètes aux problèmes identifiés aux fins de la planification et répondre aux besoins des patients</a:t>
            </a:r>
            <a:r>
              <a:rPr lang="fr-CA" noProof="0" dirty="0" smtClean="0"/>
              <a:t> </a:t>
            </a:r>
            <a:r>
              <a:rPr lang="fr-CA" baseline="0" noProof="0" dirty="0" smtClean="0"/>
              <a:t>.</a:t>
            </a:r>
            <a:endParaRPr lang="fr-CA" noProof="0" dirty="0" smtClean="0"/>
          </a:p>
          <a:p>
            <a:endParaRPr lang="fr-CA" noProof="0" dirty="0" smtClean="0"/>
          </a:p>
          <a:p>
            <a:r>
              <a:rPr lang="fr-CA" noProof="0" dirty="0" smtClean="0"/>
              <a:t>Les éléments essentiels d’une ÉRI relatifs aux caractéristiques du</a:t>
            </a:r>
            <a:r>
              <a:rPr lang="fr-CA" baseline="0" noProof="0" dirty="0" smtClean="0"/>
              <a:t> bâtiment incluent :</a:t>
            </a:r>
            <a:endParaRPr lang="fr-CA" noProof="0" dirty="0" smtClean="0"/>
          </a:p>
          <a:p>
            <a:endParaRPr lang="fr-CA" noProof="0" dirty="0" smtClean="0"/>
          </a:p>
          <a:p>
            <a:pPr marL="228600" indent="-228600">
              <a:buAutoNum type="arabicPeriod"/>
            </a:pPr>
            <a:r>
              <a:rPr lang="fr-CA" noProof="0" dirty="0" smtClean="0"/>
              <a:t>Nombre, emplacement et types de </a:t>
            </a:r>
            <a:r>
              <a:rPr lang="fr-CA" dirty="0"/>
              <a:t>chambres d’isolement des </a:t>
            </a:r>
            <a:r>
              <a:rPr lang="fr-CA" dirty="0" smtClean="0"/>
              <a:t>infections transmises </a:t>
            </a:r>
            <a:r>
              <a:rPr lang="fr-CA" dirty="0"/>
              <a:t>par voie aérienne </a:t>
            </a:r>
            <a:r>
              <a:rPr lang="fr-CA" noProof="0" dirty="0" smtClean="0"/>
              <a:t>(p. ex., tuberculose, salles </a:t>
            </a:r>
            <a:r>
              <a:rPr lang="fr-CA" baseline="0" noProof="0" dirty="0" smtClean="0"/>
              <a:t>de bronchoscopie, greffe de moelle osseuse) et chambres d’isolement protecteur (p. ex., greffe de moelle osseuse)</a:t>
            </a:r>
          </a:p>
          <a:p>
            <a:pPr marL="228600" indent="-228600">
              <a:buAutoNum type="arabicPeriod"/>
            </a:pPr>
            <a:r>
              <a:rPr lang="fr-CA" noProof="0" dirty="0" smtClean="0"/>
              <a:t>Emplacement des dispositifs</a:t>
            </a:r>
            <a:r>
              <a:rPr lang="fr-CA" baseline="0" noProof="0" dirty="0" smtClean="0"/>
              <a:t> spéciaux de ventilation et de filtration du système CVC dans les aires telles que les salles de triage des urgences, les salles d’attente et les zones d’admission</a:t>
            </a:r>
          </a:p>
          <a:p>
            <a:pPr marL="228600" indent="-228600">
              <a:buAutoNum type="arabicPeriod"/>
            </a:pPr>
            <a:r>
              <a:rPr lang="fr-CA" baseline="0" noProof="0" dirty="0" smtClean="0"/>
              <a:t>Besoins en matière de traitement de l’air et de ventilation dans les unités chirurgicales, laboratoires, systèmes locaux d’évacuation des agents et produits chimiques dangereux et autres aires spéciales telles qu’identifiées par l’établissement de soins de santé</a:t>
            </a:r>
          </a:p>
          <a:p>
            <a:pPr marL="228600" indent="-228600">
              <a:buAutoNum type="arabicPeriod"/>
            </a:pPr>
            <a:r>
              <a:rPr lang="fr-CA" baseline="0" noProof="0" dirty="0" smtClean="0"/>
              <a:t>Systèmes d’alimentation</a:t>
            </a:r>
            <a:r>
              <a:rPr lang="fr-CA" noProof="0" dirty="0" smtClean="0"/>
              <a:t> en </a:t>
            </a:r>
            <a:r>
              <a:rPr lang="fr-CA" baseline="0" noProof="0" dirty="0" smtClean="0"/>
              <a:t>eau qui inhibent la croissance de pathogènes opportunistes transmissibles par l’eau comme la légionellose</a:t>
            </a:r>
          </a:p>
          <a:p>
            <a:pPr marL="228600" indent="-228600">
              <a:buAutoNum type="arabicPeriod"/>
            </a:pPr>
            <a:r>
              <a:rPr lang="fr-CA" baseline="0" noProof="0" dirty="0" smtClean="0"/>
              <a:t>Identification des finitions, des surfaces et du mobilier adéquats</a:t>
            </a:r>
          </a:p>
        </p:txBody>
      </p:sp>
      <p:sp>
        <p:nvSpPr>
          <p:cNvPr id="4" name="Slide Number Placeholder 3"/>
          <p:cNvSpPr>
            <a:spLocks noGrp="1"/>
          </p:cNvSpPr>
          <p:nvPr>
            <p:ph type="sldNum" sz="quarter" idx="10"/>
          </p:nvPr>
        </p:nvSpPr>
        <p:spPr/>
        <p:txBody>
          <a:bodyPr/>
          <a:lstStyle/>
          <a:p>
            <a:fld id="{E4B8C1CC-1D28-4DA6-83F1-C6E54E70CA6C}" type="slidenum">
              <a:rPr lang="en-US" smtClean="0"/>
              <a:t>10</a:t>
            </a:fld>
            <a:endParaRPr lang="en-US" dirty="0"/>
          </a:p>
        </p:txBody>
      </p:sp>
    </p:spTree>
    <p:extLst>
      <p:ext uri="{BB962C8B-B14F-4D97-AF65-F5344CB8AC3E}">
        <p14:creationId xmlns:p14="http://schemas.microsoft.com/office/powerpoint/2010/main" val="1960462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Autres éléments</a:t>
            </a:r>
            <a:r>
              <a:rPr lang="fr-CA" baseline="0" noProof="0" dirty="0" smtClean="0"/>
              <a:t> essentiels à inclure dans l’ÉRI pour la conception du bâtiment :</a:t>
            </a:r>
            <a:endParaRPr lang="fr-CA" noProof="0" dirty="0" smtClean="0"/>
          </a:p>
          <a:p>
            <a:r>
              <a:rPr lang="fr-CA" noProof="0" dirty="0" smtClean="0"/>
              <a:t>• Nombre et emplacement des lavabos réservés au lavage</a:t>
            </a:r>
            <a:r>
              <a:rPr lang="fr-CA" baseline="0" noProof="0" dirty="0" smtClean="0"/>
              <a:t> des mains et raccordés à une installation sanitaire, y compris les distributeurs de savon et de serviettes en papier</a:t>
            </a:r>
          </a:p>
          <a:p>
            <a:r>
              <a:rPr lang="fr-CA" noProof="0" dirty="0" smtClean="0"/>
              <a:t>• Nombre et emplacement des distributeurs de désinfectant pour les mains</a:t>
            </a:r>
            <a:r>
              <a:rPr lang="fr-CA" baseline="0" noProof="0" dirty="0" smtClean="0"/>
              <a:t> à base d’alcool (DMBA)</a:t>
            </a:r>
          </a:p>
          <a:p>
            <a:r>
              <a:rPr lang="fr-CA" noProof="0" dirty="0" smtClean="0"/>
              <a:t>• Exigences pour</a:t>
            </a:r>
            <a:r>
              <a:rPr lang="fr-CA" baseline="0" noProof="0" dirty="0" smtClean="0"/>
              <a:t> une aire de retraitement, y compris le nombre de drains au sol requis (selon le type d’installation)</a:t>
            </a:r>
            <a:endParaRPr lang="fr-CA" noProof="0" dirty="0" smtClean="0"/>
          </a:p>
          <a:p>
            <a:r>
              <a:rPr lang="fr-CA" noProof="0" dirty="0" smtClean="0"/>
              <a:t>• Exigences pour le matériel d’urgence/de premiers soins (bassins oculaires)</a:t>
            </a:r>
          </a:p>
          <a:p>
            <a:r>
              <a:rPr lang="fr-CA" noProof="0" dirty="0" smtClean="0"/>
              <a:t>• Nombre et emplacement des aires d’entreposage</a:t>
            </a:r>
          </a:p>
          <a:p>
            <a:endParaRPr lang="fr-CA" noProof="0" dirty="0"/>
          </a:p>
        </p:txBody>
      </p:sp>
      <p:sp>
        <p:nvSpPr>
          <p:cNvPr id="4" name="Slide Number Placeholder 3"/>
          <p:cNvSpPr>
            <a:spLocks noGrp="1"/>
          </p:cNvSpPr>
          <p:nvPr>
            <p:ph type="sldNum" sz="quarter" idx="10"/>
          </p:nvPr>
        </p:nvSpPr>
        <p:spPr/>
        <p:txBody>
          <a:bodyPr/>
          <a:lstStyle/>
          <a:p>
            <a:fld id="{E4B8C1CC-1D28-4DA6-83F1-C6E54E70CA6C}" type="slidenum">
              <a:rPr lang="en-US" smtClean="0"/>
              <a:t>11</a:t>
            </a:fld>
            <a:endParaRPr lang="en-US" dirty="0"/>
          </a:p>
        </p:txBody>
      </p:sp>
    </p:spTree>
    <p:extLst>
      <p:ext uri="{BB962C8B-B14F-4D97-AF65-F5344CB8AC3E}">
        <p14:creationId xmlns:p14="http://schemas.microsoft.com/office/powerpoint/2010/main" val="2753367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343400"/>
            <a:ext cx="5791200" cy="4114800"/>
          </a:xfrm>
        </p:spPr>
        <p:txBody>
          <a:bodyPr/>
          <a:lstStyle/>
          <a:p>
            <a:r>
              <a:rPr lang="fr-CA" noProof="0" dirty="0" smtClean="0"/>
              <a:t>Il est important de</a:t>
            </a:r>
            <a:r>
              <a:rPr lang="fr-CA" baseline="0" noProof="0" dirty="0" smtClean="0"/>
              <a:t> déterminer l’emplacement </a:t>
            </a:r>
            <a:r>
              <a:rPr lang="fr-CA" dirty="0" smtClean="0"/>
              <a:t>de l’équipement de protection individuelle utilisé dans la prestation de soins.</a:t>
            </a:r>
          </a:p>
          <a:p>
            <a:pPr>
              <a:spcBef>
                <a:spcPts val="600"/>
              </a:spcBef>
            </a:pPr>
            <a:endParaRPr lang="fr-CA" dirty="0" smtClean="0"/>
          </a:p>
          <a:p>
            <a:pPr>
              <a:spcBef>
                <a:spcPts val="600"/>
              </a:spcBef>
            </a:pPr>
            <a:r>
              <a:rPr lang="fr-CA" dirty="0" smtClean="0"/>
              <a:t>En collaboration avec l’équipe du projet, vous devrez</a:t>
            </a:r>
            <a:r>
              <a:rPr lang="fr-CA" baseline="0" dirty="0" smtClean="0"/>
              <a:t> déterminer le nombre de chambres dites individuelles, à moins que le programme fonctionnel n’exige des chambres à plusieurs lits. Le besoin de chambres de deux lits ou plus devra être documenté et justifié du point de vue clinique. S’il y a des chambres à plusieurs lits, il faut une salle de bains, avec toilette et lavabo, pour chaque patient.</a:t>
            </a:r>
            <a:endParaRPr lang="fr-CA" dirty="0" smtClean="0"/>
          </a:p>
          <a:p>
            <a:pPr>
              <a:spcBef>
                <a:spcPts val="600"/>
              </a:spcBef>
            </a:pPr>
            <a:endParaRPr lang="fr-CA" dirty="0" smtClean="0"/>
          </a:p>
          <a:p>
            <a:pPr>
              <a:spcBef>
                <a:spcPts val="600"/>
              </a:spcBef>
            </a:pPr>
            <a:r>
              <a:rPr lang="fr-CA" dirty="0" smtClean="0"/>
              <a:t>L’utilisation de chambres individuelles dans les autres établissements de soins de santé doit être conforme à</a:t>
            </a:r>
            <a:r>
              <a:rPr lang="fr-CA" baseline="0" dirty="0" smtClean="0"/>
              <a:t> leur programme fonctionnel respectif.</a:t>
            </a:r>
            <a:endParaRPr lang="fr-CA" dirty="0" smtClean="0"/>
          </a:p>
          <a:p>
            <a:pPr>
              <a:spcBef>
                <a:spcPts val="600"/>
              </a:spcBef>
            </a:pPr>
            <a:endParaRPr lang="fr-CA" dirty="0" smtClean="0"/>
          </a:p>
          <a:p>
            <a:pPr>
              <a:spcBef>
                <a:spcPts val="600"/>
              </a:spcBef>
            </a:pPr>
            <a:r>
              <a:rPr lang="fr-CA" dirty="0" smtClean="0"/>
              <a:t>Les salles de traitement (patients hospitalisés ou externes)</a:t>
            </a:r>
            <a:r>
              <a:rPr lang="fr-CA" baseline="0" dirty="0" smtClean="0"/>
              <a:t> sont de type individuel, sauf si une configuration multi-patients est prévue dans le programme fonctionnel.</a:t>
            </a:r>
          </a:p>
          <a:p>
            <a:pPr>
              <a:spcBef>
                <a:spcPts val="600"/>
              </a:spcBef>
            </a:pPr>
            <a:endParaRPr lang="fr-CA" baseline="0" dirty="0" smtClean="0"/>
          </a:p>
          <a:p>
            <a:pPr>
              <a:spcBef>
                <a:spcPts val="600"/>
              </a:spcBef>
            </a:pPr>
            <a:r>
              <a:rPr lang="fr-CA" baseline="0" dirty="0" smtClean="0"/>
              <a:t>Une chambre individuelle signifie que les patients disposent d’une séparation et d’une barrière physique suffisantes pour assurer leur intimité et leur protection contre la propagation d’une infection et procurer un espace adéquat aux fonctions cliniques.</a:t>
            </a:r>
          </a:p>
        </p:txBody>
      </p:sp>
      <p:sp>
        <p:nvSpPr>
          <p:cNvPr id="4" name="Slide Number Placeholder 3"/>
          <p:cNvSpPr>
            <a:spLocks noGrp="1"/>
          </p:cNvSpPr>
          <p:nvPr>
            <p:ph type="sldNum" sz="quarter" idx="10"/>
          </p:nvPr>
        </p:nvSpPr>
        <p:spPr/>
        <p:txBody>
          <a:bodyPr/>
          <a:lstStyle/>
          <a:p>
            <a:fld id="{98758B5E-A95E-4569-BB56-2C933416D6D5}" type="slidenum">
              <a:rPr lang="en-US" smtClean="0"/>
              <a:t>12</a:t>
            </a:fld>
            <a:endParaRPr lang="en-US" dirty="0"/>
          </a:p>
        </p:txBody>
      </p:sp>
    </p:spTree>
    <p:extLst>
      <p:ext uri="{BB962C8B-B14F-4D97-AF65-F5344CB8AC3E}">
        <p14:creationId xmlns:p14="http://schemas.microsoft.com/office/powerpoint/2010/main" val="1266664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smtClean="0"/>
              <a:t>Voici quelques-uns des éléments essentiels de l’ÉRI dans un bâtiment existant. Il est important de :</a:t>
            </a:r>
          </a:p>
          <a:p>
            <a:endParaRPr lang="fr-CA" noProof="0" dirty="0" smtClean="0"/>
          </a:p>
          <a:p>
            <a:pPr marL="228600" indent="-228600">
              <a:buAutoNum type="arabicPeriod"/>
            </a:pPr>
            <a:r>
              <a:rPr lang="fr-CA" noProof="0" dirty="0" smtClean="0"/>
              <a:t>Déterminer</a:t>
            </a:r>
            <a:r>
              <a:rPr lang="fr-CA" baseline="0" noProof="0" dirty="0" smtClean="0"/>
              <a:t> les répercussions qu’auront une perturbation des services essentiels sur les patients et les employés. Si des rénovations ont lieu dans un établissement de soins de santé occupé, ces perturbations peuvent inclure des arrêts du système d’alimentation en eau ou de ventilation qui pourraient exiger un déplacement des patients vers d’autres zones.</a:t>
            </a:r>
            <a:endParaRPr lang="fr-CA" noProof="0" dirty="0" smtClean="0"/>
          </a:p>
          <a:p>
            <a:pPr marL="228600" indent="-228600">
              <a:buAutoNum type="arabicPeriod"/>
            </a:pPr>
            <a:r>
              <a:rPr lang="fr-CA" noProof="0" dirty="0" smtClean="0"/>
              <a:t>Identifier les risques spécifiques et tout autre mesure de protection additionnelle qui pourrait être requise durant  les rénovations,</a:t>
            </a:r>
            <a:r>
              <a:rPr lang="fr-CA" baseline="0" noProof="0" dirty="0" smtClean="0"/>
              <a:t> par exemple le retrait d’amiante qui requiert des mesures de prévention d’un niveau plus élevé.</a:t>
            </a:r>
          </a:p>
          <a:p>
            <a:pPr marL="228600" indent="-228600">
              <a:buAutoNum type="arabicPeriod"/>
            </a:pPr>
            <a:r>
              <a:rPr lang="fr-CA" noProof="0" dirty="0" smtClean="0"/>
              <a:t>Identifier</a:t>
            </a:r>
            <a:r>
              <a:rPr lang="fr-CA" baseline="0" noProof="0" dirty="0" smtClean="0"/>
              <a:t> et éventuellement déplacer les patients en fonction de leur susceptibilité à l’infection et du risque, que l’on peut déterminer à l’aide d’une grille d’évaluation du risque permettant d’identifier le type de travaux effectués, les patients et les activités de construction.</a:t>
            </a:r>
          </a:p>
          <a:p>
            <a:pPr marL="228600" indent="-228600">
              <a:buAutoNum type="arabicPeriod"/>
            </a:pPr>
            <a:r>
              <a:rPr lang="fr-CA" baseline="0" noProof="0" dirty="0" smtClean="0"/>
              <a:t>Prendre en compte les répercussions du transport de débris, de la circulation et des activités de nettoyage sur les patients. L’établissement devra peut-être modifier le plan de circulation pour les patients, le personnel et les fournitures pour réduire l’exposition à la poussière et aux autres contaminants liés aux activités de construction.</a:t>
            </a:r>
          </a:p>
        </p:txBody>
      </p:sp>
      <p:sp>
        <p:nvSpPr>
          <p:cNvPr id="4" name="Slide Number Placeholder 3"/>
          <p:cNvSpPr>
            <a:spLocks noGrp="1"/>
          </p:cNvSpPr>
          <p:nvPr>
            <p:ph type="sldNum" sz="quarter" idx="10"/>
          </p:nvPr>
        </p:nvSpPr>
        <p:spPr/>
        <p:txBody>
          <a:bodyPr/>
          <a:lstStyle/>
          <a:p>
            <a:fld id="{E4B8C1CC-1D28-4DA6-83F1-C6E54E70CA6C}" type="slidenum">
              <a:rPr lang="en-US" smtClean="0"/>
              <a:t>13</a:t>
            </a:fld>
            <a:endParaRPr lang="en-US" dirty="0"/>
          </a:p>
        </p:txBody>
      </p:sp>
    </p:spTree>
    <p:extLst>
      <p:ext uri="{BB962C8B-B14F-4D97-AF65-F5344CB8AC3E}">
        <p14:creationId xmlns:p14="http://schemas.microsoft.com/office/powerpoint/2010/main" val="2701349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smtClean="0"/>
              <a:t>Voici quelques-uns des éléments essentiels de l’ÉRI dans un bâtiment existant. Il est important de :</a:t>
            </a:r>
          </a:p>
          <a:p>
            <a:endParaRPr lang="fr-CA" noProof="0" dirty="0" smtClean="0"/>
          </a:p>
          <a:p>
            <a:pPr marL="228600" indent="-228600">
              <a:buAutoNum type="arabicPeriod"/>
            </a:pPr>
            <a:r>
              <a:rPr lang="fr-CA" noProof="0" dirty="0" smtClean="0"/>
              <a:t>Déterminer</a:t>
            </a:r>
            <a:r>
              <a:rPr lang="fr-CA" baseline="0" noProof="0" dirty="0" smtClean="0"/>
              <a:t> les répercussions qu’auront une perturbation des services essentiels sur les patients et les employés. Si des rénovations ont lieu dans un établissement de soins de santé occupé, ces perturbations peuvent inclure des arrêts du système d’alimentation en eau ou de ventilation qui pourraient exiger un déplacement des patients vers d’autres zones.</a:t>
            </a:r>
            <a:endParaRPr lang="fr-CA" noProof="0" dirty="0" smtClean="0"/>
          </a:p>
          <a:p>
            <a:pPr marL="228600" indent="-228600">
              <a:buAutoNum type="arabicPeriod"/>
            </a:pPr>
            <a:r>
              <a:rPr lang="fr-CA" noProof="0" dirty="0" smtClean="0"/>
              <a:t>Identifier les risques spécifiques et tout autre mesure de protection additionnelle qui pourrait être requise durant  les rénovations,</a:t>
            </a:r>
            <a:r>
              <a:rPr lang="fr-CA" baseline="0" noProof="0" dirty="0" smtClean="0"/>
              <a:t> par exemple le retrait d’amiante qui requiert des mesures de prévention d’un niveau plus élevé.</a:t>
            </a:r>
          </a:p>
          <a:p>
            <a:pPr marL="228600" indent="-228600">
              <a:buAutoNum type="arabicPeriod"/>
            </a:pPr>
            <a:r>
              <a:rPr lang="fr-CA" noProof="0" dirty="0" smtClean="0"/>
              <a:t>Identifier</a:t>
            </a:r>
            <a:r>
              <a:rPr lang="fr-CA" baseline="0" noProof="0" dirty="0" smtClean="0"/>
              <a:t> et éventuellement déplacer les patients en fonction de leur susceptibilité à l’infection et du risque, que l’on peut déterminer à l’aide d’une grille d’évaluation du risque permettant d’identifier le type de travaux effectués, les patients et les activités de construction.</a:t>
            </a:r>
          </a:p>
          <a:p>
            <a:pPr marL="228600" indent="-228600">
              <a:buAutoNum type="arabicPeriod"/>
            </a:pPr>
            <a:r>
              <a:rPr lang="fr-CA" baseline="0" noProof="0" dirty="0" smtClean="0"/>
              <a:t>Prendre en compte les répercussions du transport de débris, de la circulation et des activités de nettoyage sur les patients. L’établissement devra peut-être modifier le plan de circulation pour les patients, le personnel et les fournitures pour réduire l’exposition à la poussière et aux autres contaminants liés aux activités de construction.</a:t>
            </a:r>
          </a:p>
        </p:txBody>
      </p:sp>
      <p:sp>
        <p:nvSpPr>
          <p:cNvPr id="4" name="Slide Number Placeholder 3"/>
          <p:cNvSpPr>
            <a:spLocks noGrp="1"/>
          </p:cNvSpPr>
          <p:nvPr>
            <p:ph type="sldNum" sz="quarter" idx="10"/>
          </p:nvPr>
        </p:nvSpPr>
        <p:spPr/>
        <p:txBody>
          <a:bodyPr/>
          <a:lstStyle/>
          <a:p>
            <a:fld id="{E4B8C1CC-1D28-4DA6-83F1-C6E54E70CA6C}" type="slidenum">
              <a:rPr lang="en-US" smtClean="0"/>
              <a:t>14</a:t>
            </a:fld>
            <a:endParaRPr lang="en-US" dirty="0"/>
          </a:p>
        </p:txBody>
      </p:sp>
    </p:spTree>
    <p:extLst>
      <p:ext uri="{BB962C8B-B14F-4D97-AF65-F5344CB8AC3E}">
        <p14:creationId xmlns:p14="http://schemas.microsoft.com/office/powerpoint/2010/main" val="27013490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CA" baseline="0" dirty="0" smtClean="0"/>
              <a:t>Il </a:t>
            </a:r>
            <a:r>
              <a:rPr lang="en-CA" baseline="0" dirty="0" err="1" smtClean="0"/>
              <a:t>existe</a:t>
            </a:r>
            <a:r>
              <a:rPr lang="en-CA" baseline="0" dirty="0" smtClean="0"/>
              <a:t> un grand </a:t>
            </a:r>
            <a:r>
              <a:rPr lang="en-CA" baseline="0" dirty="0" err="1" smtClean="0"/>
              <a:t>nombre</a:t>
            </a:r>
            <a:r>
              <a:rPr lang="en-CA" baseline="0" dirty="0" smtClean="0"/>
              <a:t> de </a:t>
            </a:r>
            <a:r>
              <a:rPr lang="en-CA" baseline="0" dirty="0" err="1" smtClean="0"/>
              <a:t>considérations</a:t>
            </a:r>
            <a:r>
              <a:rPr lang="en-CA" baseline="0" dirty="0" smtClean="0"/>
              <a:t> </a:t>
            </a:r>
            <a:r>
              <a:rPr lang="en-CA" baseline="0" dirty="0" err="1" smtClean="0"/>
              <a:t>dont</a:t>
            </a:r>
            <a:r>
              <a:rPr lang="en-CA" baseline="0" dirty="0" smtClean="0"/>
              <a:t> </a:t>
            </a:r>
            <a:r>
              <a:rPr lang="en-CA" baseline="0" dirty="0" err="1" smtClean="0"/>
              <a:t>il</a:t>
            </a:r>
            <a:r>
              <a:rPr lang="en-CA" baseline="0" dirty="0" smtClean="0"/>
              <a:t> </a:t>
            </a:r>
            <a:r>
              <a:rPr lang="en-CA" baseline="0" dirty="0" err="1" smtClean="0"/>
              <a:t>faut</a:t>
            </a:r>
            <a:r>
              <a:rPr lang="en-CA" baseline="0" dirty="0" smtClean="0"/>
              <a:t> </a:t>
            </a:r>
            <a:r>
              <a:rPr lang="en-CA" baseline="0" dirty="0" err="1" smtClean="0"/>
              <a:t>tenir</a:t>
            </a:r>
            <a:r>
              <a:rPr lang="en-CA" baseline="0" dirty="0" smtClean="0"/>
              <a:t> </a:t>
            </a:r>
            <a:r>
              <a:rPr lang="en-CA" baseline="0" dirty="0" err="1" smtClean="0"/>
              <a:t>compte</a:t>
            </a:r>
            <a:r>
              <a:rPr lang="en-CA" baseline="0" dirty="0" smtClean="0"/>
              <a:t> </a:t>
            </a:r>
            <a:r>
              <a:rPr lang="en-CA" baseline="0" dirty="0" err="1" smtClean="0"/>
              <a:t>dans</a:t>
            </a:r>
            <a:r>
              <a:rPr lang="en-CA" baseline="0" dirty="0" smtClean="0"/>
              <a:t> la </a:t>
            </a:r>
            <a:r>
              <a:rPr lang="en-CA" baseline="0" dirty="0" err="1" smtClean="0"/>
              <a:t>planification</a:t>
            </a:r>
            <a:r>
              <a:rPr lang="en-CA" baseline="0" dirty="0" smtClean="0"/>
              <a:t> </a:t>
            </a:r>
            <a:r>
              <a:rPr lang="en-CA" baseline="0" dirty="0" err="1" smtClean="0"/>
              <a:t>fonctionnelle</a:t>
            </a:r>
            <a:r>
              <a:rPr lang="en-CA" baseline="0" dirty="0" smtClean="0"/>
              <a:t>. </a:t>
            </a:r>
            <a:r>
              <a:rPr lang="en-CA" baseline="0" dirty="0" err="1" smtClean="0"/>
              <a:t>Référez-vous</a:t>
            </a:r>
            <a:r>
              <a:rPr lang="en-CA" baseline="0" dirty="0" smtClean="0"/>
              <a:t> à la </a:t>
            </a:r>
            <a:r>
              <a:rPr lang="en-CA" baseline="0" dirty="0" err="1" smtClean="0"/>
              <a:t>norme</a:t>
            </a:r>
            <a:r>
              <a:rPr lang="en-CA" baseline="0" dirty="0" smtClean="0"/>
              <a:t> CSA Z8000 et au guide du FGI pour plus de </a:t>
            </a:r>
            <a:r>
              <a:rPr lang="en-CA" baseline="0" dirty="0" err="1" smtClean="0"/>
              <a:t>détails</a:t>
            </a:r>
            <a:r>
              <a:rPr lang="en-CA" baseline="0" dirty="0" smtClean="0"/>
              <a:t>.</a:t>
            </a:r>
          </a:p>
          <a:p>
            <a:endParaRPr lang="fr-CA" baseline="0" noProof="0" dirty="0" smtClean="0"/>
          </a:p>
          <a:p>
            <a:r>
              <a:rPr lang="fr-CA" baseline="0" noProof="0" dirty="0" smtClean="0"/>
              <a:t>Prendre en compte quel équipement sera utilisé et comment il sera entreposé avant et après avoir été nettoyé et désinfecté. Veiller à disposer d’un espace adéquat.</a:t>
            </a:r>
          </a:p>
          <a:p>
            <a:endParaRPr lang="fr-CA" baseline="0" noProof="0" dirty="0" smtClean="0"/>
          </a:p>
          <a:p>
            <a:r>
              <a:rPr lang="fr-CA" baseline="0" noProof="0" dirty="0" smtClean="0"/>
              <a:t>Garder en tête les exigences spécifiques aux salles pour l’entreposage</a:t>
            </a:r>
            <a:r>
              <a:rPr lang="fr-CA" noProof="0" dirty="0" smtClean="0"/>
              <a:t> </a:t>
            </a:r>
            <a:r>
              <a:rPr lang="fr-CA" baseline="0" noProof="0" dirty="0" smtClean="0"/>
              <a:t>de fournitures propres, notamment :</a:t>
            </a:r>
          </a:p>
          <a:p>
            <a:pPr marL="171450" indent="-171450">
              <a:buFont typeface="Arial" panose="020B0604020202020204" pitchFamily="34" charset="0"/>
              <a:buChar char="•"/>
            </a:pPr>
            <a:r>
              <a:rPr lang="fr-CA" baseline="0" noProof="0" dirty="0" smtClean="0"/>
              <a:t>Des étagères adéquates – les fournitures ne doivent pas être entreposées sur le sol ni au même niveau que celui-ci.</a:t>
            </a:r>
          </a:p>
          <a:p>
            <a:pPr marL="171450" indent="-171450">
              <a:buFont typeface="Arial" panose="020B0604020202020204" pitchFamily="34" charset="0"/>
              <a:buChar char="•"/>
            </a:pPr>
            <a:r>
              <a:rPr lang="fr-CA" baseline="0" noProof="0" dirty="0" smtClean="0"/>
              <a:t>Le système CVC doit être conçu pour réduire la poussière et le taux d’humidité.</a:t>
            </a:r>
          </a:p>
          <a:p>
            <a:pPr marL="171450" indent="-171450">
              <a:buFont typeface="Arial" panose="020B0604020202020204" pitchFamily="34" charset="0"/>
              <a:buChar char="•"/>
            </a:pPr>
            <a:r>
              <a:rPr lang="fr-CA" baseline="0" noProof="0" dirty="0" smtClean="0"/>
              <a:t>L’accès est restreint pour des raisons de sécurité.</a:t>
            </a:r>
          </a:p>
          <a:p>
            <a:pPr marL="171450" indent="-171450">
              <a:buFont typeface="Arial" panose="020B0604020202020204" pitchFamily="34" charset="0"/>
              <a:buChar char="•"/>
            </a:pPr>
            <a:endParaRPr lang="fr-CA" baseline="0" noProof="0" dirty="0" smtClean="0"/>
          </a:p>
          <a:p>
            <a:pPr marL="0" indent="0">
              <a:buFont typeface="Arial" panose="020B0604020202020204" pitchFamily="34" charset="0"/>
              <a:buNone/>
            </a:pPr>
            <a:r>
              <a:rPr lang="fr-CA" baseline="0" noProof="0" dirty="0" smtClean="0"/>
              <a:t>Considérer les besoins des patients en ce qui a trait à la prévention et au contrôle des infections.</a:t>
            </a:r>
          </a:p>
          <a:p>
            <a:pPr marL="0" indent="0">
              <a:buFont typeface="Arial" panose="020B0604020202020204" pitchFamily="34" charset="0"/>
              <a:buNone/>
            </a:pPr>
            <a:endParaRPr lang="fr-CA" baseline="0" noProof="0" dirty="0" smtClean="0"/>
          </a:p>
          <a:p>
            <a:pPr marL="0" marR="0" indent="0" algn="l" defTabSz="914400" rtl="0" eaLnBrk="1" fontAlgn="base" latinLnBrk="0" hangingPunct="1">
              <a:lnSpc>
                <a:spcPct val="100000"/>
              </a:lnSpc>
              <a:spcBef>
                <a:spcPct val="30000"/>
              </a:spcBef>
              <a:spcAft>
                <a:spcPct val="0"/>
              </a:spcAft>
              <a:buClrTx/>
              <a:buSzTx/>
              <a:buFont typeface="Arial" panose="020B0604020202020204" pitchFamily="34" charset="0"/>
              <a:buNone/>
              <a:tabLst/>
              <a:defRPr/>
            </a:pPr>
            <a:r>
              <a:rPr lang="fr-CA" baseline="0" noProof="0" dirty="0" smtClean="0"/>
              <a:t>Prévoir des installations adéquates pour l’hygiène générale et celle des mains, ainsi que des espaces pour le rangement de quelques effets personnels dans les chambres et les salles de bains des patients.</a:t>
            </a:r>
            <a:endParaRPr lang="fr-CA" noProof="0" dirty="0" smtClean="0"/>
          </a:p>
          <a:p>
            <a:pPr marL="0" indent="0">
              <a:buFont typeface="Arial" panose="020B0604020202020204" pitchFamily="34" charset="0"/>
              <a:buNone/>
            </a:pPr>
            <a:endParaRPr lang="fr-CA" noProof="0"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15</a:t>
            </a:fld>
            <a:endParaRPr lang="en-US" dirty="0"/>
          </a:p>
        </p:txBody>
      </p:sp>
    </p:spTree>
    <p:extLst>
      <p:ext uri="{BB962C8B-B14F-4D97-AF65-F5344CB8AC3E}">
        <p14:creationId xmlns:p14="http://schemas.microsoft.com/office/powerpoint/2010/main" val="1174151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aseline="0" noProof="0" dirty="0" smtClean="0"/>
              <a:t>Penser à la gestion du lavage et à l’entreposage du linge. Le Comité consultatif provincial des maladies infectieuses (CCPMI) recommande de désigner une aire sur chaque étage occupé par les patients pour entreposer</a:t>
            </a:r>
            <a:r>
              <a:rPr lang="fr-CA" noProof="0" dirty="0" smtClean="0"/>
              <a:t> le linge propre</a:t>
            </a:r>
            <a:r>
              <a:rPr lang="fr-CA" baseline="0" noProof="0" dirty="0" smtClean="0"/>
              <a:t>. Si vous utilisez un système de chariots fermés, le linge propre peut être entreposé dans une alcôve. Prévoir un espace suffisant pour le linge propre et sale.</a:t>
            </a:r>
          </a:p>
          <a:p>
            <a:endParaRPr lang="fr-CA" baseline="0" noProof="0" dirty="0" smtClean="0"/>
          </a:p>
          <a:p>
            <a:r>
              <a:rPr lang="fr-CA" baseline="0" noProof="0" dirty="0" smtClean="0"/>
              <a:t>Penser aussi au processus de gestion des déchets et réservez des espaces suffisants pour les poubelles. N’oubliez pas qu’il existe plusieurs types de déchets : ordinaires, biomédicaux, chimiques, recyclables.</a:t>
            </a:r>
          </a:p>
          <a:p>
            <a:endParaRPr lang="fr-CA" baseline="0" noProof="0" dirty="0" smtClean="0"/>
          </a:p>
          <a:p>
            <a:r>
              <a:rPr lang="fr-CA" baseline="0" noProof="0" dirty="0" smtClean="0"/>
              <a:t>Utiliser les informations et les outils de cette trousse pour vous aider à </a:t>
            </a:r>
            <a:r>
              <a:rPr lang="fr-CA" noProof="0" dirty="0" smtClean="0"/>
              <a:t>planifier et à prendre des décisions.</a:t>
            </a:r>
            <a:endParaRPr lang="fr-CA" noProof="0"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16</a:t>
            </a:fld>
            <a:endParaRPr lang="en-US" dirty="0"/>
          </a:p>
        </p:txBody>
      </p:sp>
    </p:spTree>
    <p:extLst>
      <p:ext uri="{BB962C8B-B14F-4D97-AF65-F5344CB8AC3E}">
        <p14:creationId xmlns:p14="http://schemas.microsoft.com/office/powerpoint/2010/main" val="35824555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Effectuer une évaluation du risque pour déterminer la</a:t>
            </a:r>
            <a:r>
              <a:rPr lang="fr-CA" baseline="0" noProof="0" dirty="0" smtClean="0"/>
              <a:t> nécessité et l’emplacement idéal de chambres à pression négative ou </a:t>
            </a:r>
            <a:r>
              <a:rPr lang="fr-CA" dirty="0" smtClean="0"/>
              <a:t>d’isolement </a:t>
            </a:r>
            <a:r>
              <a:rPr lang="fr-CA" dirty="0"/>
              <a:t>des </a:t>
            </a:r>
            <a:r>
              <a:rPr lang="fr-CA" dirty="0" smtClean="0"/>
              <a:t>infections transmises </a:t>
            </a:r>
            <a:r>
              <a:rPr lang="fr-CA" dirty="0"/>
              <a:t>par voie </a:t>
            </a:r>
            <a:r>
              <a:rPr lang="fr-CA" dirty="0" smtClean="0"/>
              <a:t>aérienne.</a:t>
            </a:r>
          </a:p>
          <a:p>
            <a:endParaRPr lang="fr-CA" baseline="0" noProof="0" dirty="0" smtClean="0"/>
          </a:p>
          <a:p>
            <a:r>
              <a:rPr lang="fr-CA" baseline="0" noProof="0" dirty="0" smtClean="0"/>
              <a:t>Lors de la conception de la chambre, il est nécessaire d’avoir un flux d’air qui circule des aires ou couloirs adjacents vers la chambre. L’air doit aussi être expulsé vers l’extérieur et à distance de toute prise d’air. Le système de ventilation doit être muni d’un filtre HEPA dans les cas où l’air extrait n’est pas expulsé à distance des ouvertures du bâtiment ou si cet air risque d’être recyclé.</a:t>
            </a:r>
          </a:p>
          <a:p>
            <a:endParaRPr lang="fr-CA" baseline="0" noProof="0" dirty="0" smtClean="0"/>
          </a:p>
          <a:p>
            <a:r>
              <a:rPr lang="fr-CA" baseline="0" noProof="0" dirty="0" smtClean="0"/>
              <a:t>S’assurer qu’un système d’alarme préviendra le personnel si</a:t>
            </a:r>
            <a:r>
              <a:rPr lang="fr-CA" noProof="0" dirty="0" smtClean="0"/>
              <a:t> le différentiel de pression n’est pas maintenu dans</a:t>
            </a:r>
            <a:r>
              <a:rPr lang="fr-CA" baseline="0" noProof="0" dirty="0" smtClean="0"/>
              <a:t> la chambre.</a:t>
            </a:r>
          </a:p>
          <a:p>
            <a:endParaRPr lang="fr-CA" baseline="0" noProof="0" dirty="0" smtClean="0"/>
          </a:p>
          <a:p>
            <a:endParaRPr lang="fr-CA" baseline="0" noProof="0" dirty="0" smtClean="0"/>
          </a:p>
          <a:p>
            <a:endParaRPr lang="fr-CA" noProof="0"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17</a:t>
            </a:fld>
            <a:endParaRPr lang="en-US" dirty="0"/>
          </a:p>
        </p:txBody>
      </p:sp>
    </p:spTree>
    <p:extLst>
      <p:ext uri="{BB962C8B-B14F-4D97-AF65-F5344CB8AC3E}">
        <p14:creationId xmlns:p14="http://schemas.microsoft.com/office/powerpoint/2010/main" val="3220812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Effectuer une évaluation du risque pour déterminer la</a:t>
            </a:r>
            <a:r>
              <a:rPr lang="fr-CA" baseline="0" noProof="0" dirty="0" smtClean="0"/>
              <a:t> nécessité et l’emplacement idéal de chambres à pression négative ou </a:t>
            </a:r>
            <a:r>
              <a:rPr lang="fr-CA" dirty="0" smtClean="0"/>
              <a:t>d’isolement </a:t>
            </a:r>
            <a:r>
              <a:rPr lang="fr-CA" dirty="0"/>
              <a:t>des </a:t>
            </a:r>
            <a:r>
              <a:rPr lang="fr-CA" dirty="0" smtClean="0"/>
              <a:t>infections transmises </a:t>
            </a:r>
            <a:r>
              <a:rPr lang="fr-CA" dirty="0"/>
              <a:t>par voie </a:t>
            </a:r>
            <a:r>
              <a:rPr lang="fr-CA" dirty="0" smtClean="0"/>
              <a:t>aérienne.</a:t>
            </a:r>
          </a:p>
          <a:p>
            <a:endParaRPr lang="fr-CA" baseline="0" noProof="0" dirty="0" smtClean="0"/>
          </a:p>
          <a:p>
            <a:r>
              <a:rPr lang="fr-CA" baseline="0" noProof="0" dirty="0" smtClean="0"/>
              <a:t>Lors de la conception de la chambre, il est nécessaire d’avoir un flux d’air qui circule des aires ou couloirs adjacents vers la chambre. L’air doit aussi être expulsé vers l’extérieur et à distance de toute prise d’air. Le système de ventilation doit être muni d’un filtre HEPA dans les cas où l’air extrait n’est pas expulsé à distance des ouvertures du bâtiment ou si cet air risque d’être recyclé.</a:t>
            </a:r>
          </a:p>
          <a:p>
            <a:endParaRPr lang="fr-CA" baseline="0" noProof="0" dirty="0" smtClean="0"/>
          </a:p>
          <a:p>
            <a:r>
              <a:rPr lang="fr-CA" baseline="0" noProof="0" dirty="0" smtClean="0"/>
              <a:t>S’assurer qu’un système d’alarme préviendra le personnel si</a:t>
            </a:r>
            <a:r>
              <a:rPr lang="fr-CA" noProof="0" dirty="0" smtClean="0"/>
              <a:t> le différentiel de pression n’est pas maintenu dans</a:t>
            </a:r>
            <a:r>
              <a:rPr lang="fr-CA" baseline="0" noProof="0" dirty="0" smtClean="0"/>
              <a:t> la chambre.</a:t>
            </a:r>
          </a:p>
          <a:p>
            <a:endParaRPr lang="fr-CA" baseline="0" noProof="0" dirty="0" smtClean="0"/>
          </a:p>
          <a:p>
            <a:endParaRPr lang="fr-CA" baseline="0" noProof="0" dirty="0" smtClean="0"/>
          </a:p>
          <a:p>
            <a:endParaRPr lang="fr-CA" noProof="0"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18</a:t>
            </a:fld>
            <a:endParaRPr lang="en-US" dirty="0"/>
          </a:p>
        </p:txBody>
      </p:sp>
    </p:spTree>
    <p:extLst>
      <p:ext uri="{BB962C8B-B14F-4D97-AF65-F5344CB8AC3E}">
        <p14:creationId xmlns:p14="http://schemas.microsoft.com/office/powerpoint/2010/main" val="32208129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758B5E-A95E-4569-BB56-2C933416D6D5}" type="slidenum">
              <a:rPr lang="en-US" smtClean="0"/>
              <a:t>19</a:t>
            </a:fld>
            <a:endParaRPr lang="en-US" dirty="0"/>
          </a:p>
        </p:txBody>
      </p:sp>
    </p:spTree>
    <p:extLst>
      <p:ext uri="{BB962C8B-B14F-4D97-AF65-F5344CB8AC3E}">
        <p14:creationId xmlns:p14="http://schemas.microsoft.com/office/powerpoint/2010/main" val="3547254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a:t>
            </a:fld>
            <a:endParaRPr lang="en-US" dirty="0"/>
          </a:p>
        </p:txBody>
      </p:sp>
    </p:spTree>
    <p:extLst>
      <p:ext uri="{BB962C8B-B14F-4D97-AF65-F5344CB8AC3E}">
        <p14:creationId xmlns:p14="http://schemas.microsoft.com/office/powerpoint/2010/main" val="2010139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20</a:t>
            </a:fld>
            <a:endParaRPr lang="en-US" dirty="0"/>
          </a:p>
        </p:txBody>
      </p:sp>
    </p:spTree>
    <p:extLst>
      <p:ext uri="{BB962C8B-B14F-4D97-AF65-F5344CB8AC3E}">
        <p14:creationId xmlns:p14="http://schemas.microsoft.com/office/powerpoint/2010/main" val="185347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Il existe de nombreux</a:t>
            </a:r>
            <a:r>
              <a:rPr lang="fr-CA" baseline="0" noProof="0" dirty="0" smtClean="0"/>
              <a:t> exemples </a:t>
            </a:r>
            <a:r>
              <a:rPr lang="fr-CA" dirty="0" smtClean="0"/>
              <a:t>d’infections associées </a:t>
            </a:r>
            <a:r>
              <a:rPr lang="fr-CA" dirty="0"/>
              <a:t>aux soins de santé, </a:t>
            </a:r>
            <a:r>
              <a:rPr lang="fr-CA" baseline="0" noProof="0" dirty="0" smtClean="0"/>
              <a:t>telles que l’aspergillose et la maladie du légionnaire, qui sont liés aux activités de construction, de rénovation et d’entretien des établissements de soins de santé. Dans certains cas, les taux de morbidité et de mortalité étaient élevés. On peut prévenir ces infections grâce à des mesures de prévention et de contrôle telles que l’installation de palissades, d’appareils spéciaux de traitement de l’air et la gestion ou les restrictions de l’utilisation des installations</a:t>
            </a:r>
            <a:r>
              <a:rPr lang="fr-CA" noProof="0" dirty="0" smtClean="0"/>
              <a:t> et appareils sanitaires</a:t>
            </a:r>
            <a:r>
              <a:rPr lang="fr-CA" baseline="0" noProof="0" dirty="0" smtClean="0"/>
              <a:t>.</a:t>
            </a:r>
            <a:endParaRPr lang="fr-CA" noProof="0" dirty="0"/>
          </a:p>
        </p:txBody>
      </p:sp>
      <p:sp>
        <p:nvSpPr>
          <p:cNvPr id="4" name="Slide Number Placeholder 3"/>
          <p:cNvSpPr>
            <a:spLocks noGrp="1"/>
          </p:cNvSpPr>
          <p:nvPr>
            <p:ph type="sldNum" sz="quarter" idx="10"/>
          </p:nvPr>
        </p:nvSpPr>
        <p:spPr/>
        <p:txBody>
          <a:bodyPr/>
          <a:lstStyle/>
          <a:p>
            <a:fld id="{8EDFC292-899A-4F46-8C95-F3A2E2C99DD9}" type="slidenum">
              <a:rPr lang="en-CA" smtClean="0"/>
              <a:t>3</a:t>
            </a:fld>
            <a:endParaRPr lang="en-CA" dirty="0"/>
          </a:p>
        </p:txBody>
      </p:sp>
    </p:spTree>
    <p:extLst>
      <p:ext uri="{BB962C8B-B14F-4D97-AF65-F5344CB8AC3E}">
        <p14:creationId xmlns:p14="http://schemas.microsoft.com/office/powerpoint/2010/main" val="2741159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172200" cy="6172200"/>
          </a:xfrm>
        </p:spPr>
        <p:txBody>
          <a:bodyPr/>
          <a:lstStyle/>
          <a:p>
            <a:r>
              <a:rPr lang="fr-CA" sz="1100" noProof="0" dirty="0" smtClean="0"/>
              <a:t>Les professionnels </a:t>
            </a:r>
            <a:r>
              <a:rPr lang="fr-CA" sz="1100" dirty="0" smtClean="0"/>
              <a:t>en prévention et en </a:t>
            </a:r>
            <a:r>
              <a:rPr lang="fr-CA" sz="1100" dirty="0" err="1" smtClean="0"/>
              <a:t>contr</a:t>
            </a:r>
            <a:r>
              <a:rPr lang="en-CA" sz="1100" dirty="0" err="1" smtClean="0"/>
              <a:t>ôle</a:t>
            </a:r>
            <a:r>
              <a:rPr lang="en-CA" sz="1100" dirty="0" smtClean="0"/>
              <a:t> </a:t>
            </a:r>
            <a:r>
              <a:rPr lang="fr-CA" sz="1100" dirty="0" smtClean="0"/>
              <a:t>des infections (</a:t>
            </a:r>
            <a:r>
              <a:rPr lang="fr-CA" sz="1100" noProof="0" dirty="0" smtClean="0"/>
              <a:t>PPI),</a:t>
            </a:r>
            <a:r>
              <a:rPr lang="fr-CA" sz="1100" baseline="0" noProof="0" dirty="0" smtClean="0"/>
              <a:t> les fournisseurs de soins de santé et les ouvriers qui effectuent des travaux de construction,</a:t>
            </a:r>
            <a:r>
              <a:rPr lang="fr-CA" sz="1100" noProof="0" dirty="0" smtClean="0"/>
              <a:t> rénovation, entretien et d’aménagement (</a:t>
            </a:r>
            <a:r>
              <a:rPr lang="fr-CA" sz="1100" baseline="0" noProof="0" dirty="0" smtClean="0"/>
              <a:t>CREA) ont des rôles clés à jouer. Les PPI doivent assurer la conformité aux politiques et procédures en PCI et surveiller la manifestation de signes et symptômes d’infection chez les patients. Les fournisseurs de soins de santé aident à faire respecter les règles de PCI et à signaler les cas potentiels d’infections liées aux activités de CREA chez les patients. Les entrepreneurs et les ouvriers en CREA doivent comprendre la nécessité des mesures de PCI et savoir comment les mettre en œuvre, notamment par l’installation de palissades et de systèmes de ventilation spéciaux.</a:t>
            </a:r>
            <a:endParaRPr lang="fr-CA" sz="1100" noProof="0" dirty="0" smtClean="0"/>
          </a:p>
          <a:p>
            <a:pPr>
              <a:spcBef>
                <a:spcPts val="0"/>
              </a:spcBef>
            </a:pPr>
            <a:endParaRPr lang="fr-CA" sz="1100" noProof="0" dirty="0" smtClean="0"/>
          </a:p>
          <a:p>
            <a:pPr marL="0" marR="0" indent="0" algn="l" defTabSz="914400" rtl="0" eaLnBrk="1" fontAlgn="base" latinLnBrk="0" hangingPunct="1">
              <a:lnSpc>
                <a:spcPct val="100000"/>
              </a:lnSpc>
              <a:spcBef>
                <a:spcPts val="0"/>
              </a:spcBef>
              <a:spcAft>
                <a:spcPct val="0"/>
              </a:spcAft>
              <a:buClrTx/>
              <a:buSzTx/>
              <a:buFontTx/>
              <a:buNone/>
              <a:tabLst/>
              <a:defRPr/>
            </a:pPr>
            <a:r>
              <a:rPr lang="fr-CA" sz="1100" noProof="0" dirty="0" smtClean="0"/>
              <a:t>Avant et pendant le projet, le PPI doit utiliser</a:t>
            </a:r>
            <a:r>
              <a:rPr lang="fr-CA" sz="1100" baseline="0" noProof="0" dirty="0" smtClean="0"/>
              <a:t> un outil d’évaluation du risque d’infection pour déterminer et valider le choix du niveau et du type de mesures de PCI en fonction du type et de l’étendue des activités de CREA ainsi que du niveau de risque pour</a:t>
            </a:r>
            <a:r>
              <a:rPr lang="fr-CA" sz="1100" noProof="0" dirty="0" smtClean="0"/>
              <a:t> l</a:t>
            </a:r>
            <a:r>
              <a:rPr lang="fr-CA" sz="1100" baseline="0" noProof="0" dirty="0" smtClean="0"/>
              <a:t>es patients dans la zone en question. Les mesures de prévention se trouvent dans la norme CSA Z317.13. </a:t>
            </a:r>
            <a:endParaRPr lang="fr-CA" sz="1100" noProof="0" dirty="0" smtClean="0"/>
          </a:p>
          <a:p>
            <a:pPr>
              <a:spcBef>
                <a:spcPts val="0"/>
              </a:spcBef>
            </a:pPr>
            <a:endParaRPr lang="fr-CA" sz="1100" noProof="0" dirty="0" smtClean="0"/>
          </a:p>
          <a:p>
            <a:pPr marL="0" marR="0" indent="0" algn="l" defTabSz="914400" rtl="0" eaLnBrk="1" fontAlgn="base" latinLnBrk="0" hangingPunct="1">
              <a:lnSpc>
                <a:spcPct val="100000"/>
              </a:lnSpc>
              <a:spcBef>
                <a:spcPts val="0"/>
              </a:spcBef>
              <a:spcAft>
                <a:spcPct val="0"/>
              </a:spcAft>
              <a:buClrTx/>
              <a:buSzTx/>
              <a:buFontTx/>
              <a:buNone/>
              <a:tabLst/>
              <a:defRPr/>
            </a:pPr>
            <a:r>
              <a:rPr lang="fr-CA" sz="1100" noProof="0" dirty="0" smtClean="0"/>
              <a:t>Le PPI remplit plusieurs</a:t>
            </a:r>
            <a:r>
              <a:rPr lang="fr-CA" sz="1100" baseline="0" noProof="0" dirty="0" smtClean="0"/>
              <a:t> rôles clés. Il participe au développement initial et continu du programme fonctionnel des grands projets pour s’assurer de la prise en compte et de l’inclusion des éléments et mesures en matière de PCI. Le PPI doit aussi être au fait des documents pertinents et les avoir à sa disposition, notamment le document du Groupe CSA sur la construction, les directives du FGI et, pour les soins de longue durée, le guide sur l’aménagement des foyers de soins de longue durée en Ontario. Ces documents fournissent de l’orientation et des informations précieuses à toutes les personnes participant aux activités de construction, de rénovation, d’entretien et de design. Le PPI doit absolument être capable d’expliquer ces directives aux fournisseurs de soins de santé, aux entrepreneurs et aux ouvriers en CREA ainsi qu’à l’équipe chargée du projet.</a:t>
            </a:r>
            <a:endParaRPr lang="fr-CA" sz="1100" noProof="0" dirty="0" smtClean="0"/>
          </a:p>
          <a:p>
            <a:pPr>
              <a:spcBef>
                <a:spcPts val="0"/>
              </a:spcBef>
            </a:pPr>
            <a:endParaRPr lang="fr-CA" sz="1100" noProof="0" dirty="0" smtClean="0"/>
          </a:p>
          <a:p>
            <a:pPr>
              <a:spcBef>
                <a:spcPts val="0"/>
              </a:spcBef>
            </a:pPr>
            <a:r>
              <a:rPr lang="fr-CA" sz="1100" noProof="0" dirty="0" smtClean="0"/>
              <a:t>Le PPI doit faire partie de l’équipe durant tout le projet et à toutes les étapes clés de</a:t>
            </a:r>
            <a:r>
              <a:rPr lang="fr-CA" sz="1100" baseline="0" noProof="0" dirty="0" smtClean="0"/>
              <a:t> CREA. Il devra au besoin collaborer avec les responsables</a:t>
            </a:r>
            <a:r>
              <a:rPr lang="fr-CA" sz="1100" noProof="0" dirty="0" smtClean="0"/>
              <a:t> </a:t>
            </a:r>
            <a:r>
              <a:rPr lang="fr-CA" sz="1100" baseline="0" noProof="0" dirty="0" smtClean="0"/>
              <a:t>du projet et les conscientiser à l’importance de leur rôle en PCI.</a:t>
            </a:r>
          </a:p>
          <a:p>
            <a:pPr>
              <a:spcBef>
                <a:spcPts val="0"/>
              </a:spcBef>
            </a:pPr>
            <a:endParaRPr lang="fr-CA" sz="1100" baseline="0" noProof="0" dirty="0" smtClean="0"/>
          </a:p>
          <a:p>
            <a:pPr>
              <a:spcBef>
                <a:spcPts val="0"/>
              </a:spcBef>
            </a:pPr>
            <a:r>
              <a:rPr lang="fr-CA" sz="1100" noProof="0" dirty="0" smtClean="0"/>
              <a:t>Si le PPI n’a pas d’expérience</a:t>
            </a:r>
            <a:r>
              <a:rPr lang="fr-CA" sz="1100" baseline="0" noProof="0" dirty="0" smtClean="0"/>
              <a:t> dans les projets de CREA, il devra consulter les experts d’autres établissements, des réseaux régionaux de contrôle des infections (RRCI) ou des bureaux de santé publique. Dans certains cas, durant les phases de la conception et du programme fonctionnel, le PPI devra réviser et ratifier les plans pour indiquer leur conformité aux mesures de PCI. Des experts en PCI externes peuvent aussi être appelés à les ratifier.</a:t>
            </a:r>
            <a:endParaRPr lang="fr-CA" sz="1100" noProof="0" dirty="0" smtClean="0"/>
          </a:p>
          <a:p>
            <a:pPr>
              <a:spcBef>
                <a:spcPts val="0"/>
              </a:spcBef>
            </a:pPr>
            <a:endParaRPr lang="fr-CA" sz="1100" noProof="0" dirty="0" smtClean="0"/>
          </a:p>
          <a:p>
            <a:pPr>
              <a:spcBef>
                <a:spcPts val="0"/>
              </a:spcBef>
            </a:pPr>
            <a:r>
              <a:rPr lang="fr-CA" sz="1100" noProof="0" dirty="0" smtClean="0"/>
              <a:t>Le PPI doit aussi déterminer si les activités de mise en service </a:t>
            </a:r>
            <a:r>
              <a:rPr lang="fr-CA" sz="1100" dirty="0" smtClean="0"/>
              <a:t>auront lieu pour </a:t>
            </a:r>
            <a:r>
              <a:rPr lang="fr-CA" sz="1100" noProof="0" dirty="0" smtClean="0"/>
              <a:t>s’assurer que le projet est conforme aux mesures de</a:t>
            </a:r>
            <a:r>
              <a:rPr lang="fr-CA" sz="1100" baseline="0" noProof="0" dirty="0" smtClean="0"/>
              <a:t> PCI et sécuritaire pour les patients. Ces étapes doivent faire partie des processus d’appel d’offres et de planification.</a:t>
            </a:r>
            <a:endParaRPr lang="fr-CA" sz="1100" noProof="0" dirty="0" smtClean="0"/>
          </a:p>
          <a:p>
            <a:endParaRPr lang="fr-CA" sz="1100" noProof="0" dirty="0" smtClean="0"/>
          </a:p>
          <a:p>
            <a:endParaRPr lang="fr-CA" sz="1100" noProof="0" dirty="0" smtClean="0"/>
          </a:p>
        </p:txBody>
      </p:sp>
      <p:sp>
        <p:nvSpPr>
          <p:cNvPr id="4" name="Slide Number Placeholder 3"/>
          <p:cNvSpPr>
            <a:spLocks noGrp="1"/>
          </p:cNvSpPr>
          <p:nvPr>
            <p:ph type="sldNum" sz="quarter" idx="10"/>
          </p:nvPr>
        </p:nvSpPr>
        <p:spPr/>
        <p:txBody>
          <a:bodyPr/>
          <a:lstStyle/>
          <a:p>
            <a:fld id="{8EDFC292-899A-4F46-8C95-F3A2E2C99DD9}" type="slidenum">
              <a:rPr lang="en-CA" smtClean="0"/>
              <a:t>4</a:t>
            </a:fld>
            <a:endParaRPr lang="en-CA" dirty="0"/>
          </a:p>
        </p:txBody>
      </p:sp>
    </p:spTree>
    <p:extLst>
      <p:ext uri="{BB962C8B-B14F-4D97-AF65-F5344CB8AC3E}">
        <p14:creationId xmlns:p14="http://schemas.microsoft.com/office/powerpoint/2010/main" val="99497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19800" cy="4648200"/>
          </a:xfrm>
        </p:spPr>
        <p:txBody>
          <a:bodyPr/>
          <a:lstStyle/>
          <a:p>
            <a:r>
              <a:rPr lang="fr-CA" noProof="0" dirty="0" smtClean="0"/>
              <a:t>Lorsque le programme fonctionnel ou les plans sont prêts pour lancer les activités de CREA, le PPI joue un rôle clé dans la phase d’aménagement.</a:t>
            </a:r>
          </a:p>
          <a:p>
            <a:r>
              <a:rPr lang="fr-CA" noProof="0" dirty="0" smtClean="0"/>
              <a:t>Le</a:t>
            </a:r>
            <a:r>
              <a:rPr lang="fr-CA" baseline="0" noProof="0" dirty="0" smtClean="0"/>
              <a:t> PPI devra réviser les dessins techniques et les spécifications relatifs à l’aménagement des éléments et caractéristiques du projet, tels que les lavabos réservés au lavage des mains et la ventilation.</a:t>
            </a:r>
            <a:endParaRPr lang="fr-CA" noProof="0" dirty="0" smtClean="0"/>
          </a:p>
          <a:p>
            <a:endParaRPr lang="fr-CA" noProof="0" dirty="0" smtClean="0"/>
          </a:p>
          <a:p>
            <a:r>
              <a:rPr lang="fr-CA" noProof="0" dirty="0" smtClean="0"/>
              <a:t>Les</a:t>
            </a:r>
            <a:r>
              <a:rPr lang="fr-CA" baseline="0" noProof="0" dirty="0" smtClean="0"/>
              <a:t> m</a:t>
            </a:r>
            <a:r>
              <a:rPr lang="fr-CA" noProof="0" dirty="0" smtClean="0"/>
              <a:t>urs, la finition</a:t>
            </a:r>
            <a:r>
              <a:rPr lang="fr-CA" baseline="0" noProof="0" dirty="0" smtClean="0"/>
              <a:t> des plafonds et des sols et les</a:t>
            </a:r>
            <a:r>
              <a:rPr lang="fr-CA" noProof="0" dirty="0" smtClean="0"/>
              <a:t> accessoires de</a:t>
            </a:r>
            <a:r>
              <a:rPr lang="fr-CA" baseline="0" noProof="0" dirty="0" smtClean="0"/>
              <a:t> décoration peuvent avoir une influence sur la PCI. Par conséquent, le PPI doit participer au choix de ces éléments. Les surfaces et les accessoires doivent être faciles à nettoyer et à désinfecter. Cela signifie qu’ils doivent être non poreux et lisses pour prévenir la rétention de débris et de saletés dans les angles et les interstices.</a:t>
            </a:r>
          </a:p>
          <a:p>
            <a:endParaRPr lang="fr-CA" noProof="0" dirty="0" smtClean="0"/>
          </a:p>
          <a:p>
            <a:r>
              <a:rPr lang="fr-CA" noProof="0" dirty="0" smtClean="0"/>
              <a:t>Le PPI doit passer en revue les caractéristiques environnementales et les accessoires pour s’assurer qu’ils ne nuiront pas</a:t>
            </a:r>
            <a:r>
              <a:rPr lang="fr-CA" baseline="0" noProof="0" dirty="0" smtClean="0"/>
              <a:t> à la PCI ni ne créeront de risques à cet égard. Les accessoires qui peuvent avoir un impact sur la PCI incluent les distributeurs d’eau, les murs d’eau, les murs organiques, les jardinières ouvertes pour plantes naturelles, les accessoires décoratifs pour murs et plafonds tels que lumières et étagères, la tuyauterie apparente et les évents. Certains accessoires peuvent présenter des risques de légionellose et d’aspergillose.</a:t>
            </a:r>
          </a:p>
          <a:p>
            <a:endParaRPr lang="fr-CA" baseline="0" noProof="0" dirty="0" smtClean="0"/>
          </a:p>
          <a:p>
            <a:r>
              <a:rPr lang="fr-CA" baseline="0" noProof="0" dirty="0" smtClean="0"/>
              <a:t>Il est essentiel que le PPI connaisse, comprenne et soit capable d’appliquer les directives de PCI de la CSA, du FGI et du guide d’aménagement des foyers de soins de longue durée du MSSLD. Le PPI devra aussi clarifier ces directives pour les autres membres de l’équipe.</a:t>
            </a:r>
            <a:endParaRPr lang="fr-CA" noProof="0" dirty="0"/>
          </a:p>
        </p:txBody>
      </p:sp>
      <p:sp>
        <p:nvSpPr>
          <p:cNvPr id="4" name="Slide Number Placeholder 3"/>
          <p:cNvSpPr>
            <a:spLocks noGrp="1"/>
          </p:cNvSpPr>
          <p:nvPr>
            <p:ph type="sldNum" sz="quarter" idx="10"/>
          </p:nvPr>
        </p:nvSpPr>
        <p:spPr/>
        <p:txBody>
          <a:bodyPr/>
          <a:lstStyle/>
          <a:p>
            <a:fld id="{8EDFC292-899A-4F46-8C95-F3A2E2C99DD9}" type="slidenum">
              <a:rPr lang="en-CA" smtClean="0"/>
              <a:t>5</a:t>
            </a:fld>
            <a:endParaRPr lang="en-CA" dirty="0"/>
          </a:p>
        </p:txBody>
      </p:sp>
    </p:spTree>
    <p:extLst>
      <p:ext uri="{BB962C8B-B14F-4D97-AF65-F5344CB8AC3E}">
        <p14:creationId xmlns:p14="http://schemas.microsoft.com/office/powerpoint/2010/main" val="1175756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Quand les plans</a:t>
            </a:r>
            <a:r>
              <a:rPr lang="fr-CA" baseline="0" noProof="0" dirty="0" smtClean="0"/>
              <a:t> et les concepts sont prêts, mais avant le commencement </a:t>
            </a:r>
            <a:r>
              <a:rPr lang="fr-CA" dirty="0" smtClean="0"/>
              <a:t>des travaux</a:t>
            </a:r>
            <a:r>
              <a:rPr lang="fr-CA" baseline="0" noProof="0" dirty="0" smtClean="0"/>
              <a:t>, le PPI doit s’assurer que l’entrepreneur et les ouvriers comprennent bien les exigences en matière de PCI et leur fondement. Le PPI doit utiliser un langage simple pour présenter l’information sur les grands risques d’infection comme la légionellose et l’aspergillose. L’équipe du projet doit aussi en être informée.</a:t>
            </a:r>
          </a:p>
          <a:p>
            <a:endParaRPr lang="fr-CA" noProof="0" dirty="0" smtClean="0"/>
          </a:p>
          <a:p>
            <a:r>
              <a:rPr lang="fr-CA" baseline="0" noProof="0" dirty="0" smtClean="0"/>
              <a:t>Lorsque l’entrepreneur, les ouvriers, les fournisseurs de soins de santé et l’équipe du projet comprennent bien les risques d’infection auxquels sont exposés les patients, ils sont plus enclins à respecter les mesures de PCI. Il est important qu’ils prennent</a:t>
            </a:r>
            <a:r>
              <a:rPr lang="fr-CA" noProof="0" dirty="0" smtClean="0"/>
              <a:t> </a:t>
            </a:r>
            <a:r>
              <a:rPr lang="fr-CA" baseline="0" noProof="0" dirty="0" smtClean="0"/>
              <a:t>conscience que certains patients sont plus à risque que d’autres.</a:t>
            </a:r>
          </a:p>
          <a:p>
            <a:endParaRPr lang="fr-CA" baseline="0" noProof="0" dirty="0" smtClean="0"/>
          </a:p>
          <a:p>
            <a:r>
              <a:rPr lang="fr-CA" baseline="0" noProof="0" dirty="0" smtClean="0"/>
              <a:t>Le PPI doit contribuer activement à la planification des activités ainsi qu’aux réunions de CREA.</a:t>
            </a:r>
          </a:p>
        </p:txBody>
      </p:sp>
      <p:sp>
        <p:nvSpPr>
          <p:cNvPr id="4" name="Slide Number Placeholder 3"/>
          <p:cNvSpPr>
            <a:spLocks noGrp="1"/>
          </p:cNvSpPr>
          <p:nvPr>
            <p:ph type="sldNum" sz="quarter" idx="10"/>
          </p:nvPr>
        </p:nvSpPr>
        <p:spPr/>
        <p:txBody>
          <a:bodyPr/>
          <a:lstStyle/>
          <a:p>
            <a:fld id="{8EDFC292-899A-4F46-8C95-F3A2E2C99DD9}" type="slidenum">
              <a:rPr lang="en-CA" smtClean="0"/>
              <a:t>6</a:t>
            </a:fld>
            <a:endParaRPr lang="en-CA" dirty="0"/>
          </a:p>
        </p:txBody>
      </p:sp>
    </p:spTree>
    <p:extLst>
      <p:ext uri="{BB962C8B-B14F-4D97-AF65-F5344CB8AC3E}">
        <p14:creationId xmlns:p14="http://schemas.microsoft.com/office/powerpoint/2010/main" val="1371322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7</a:t>
            </a:fld>
            <a:endParaRPr lang="en-US" dirty="0"/>
          </a:p>
        </p:txBody>
      </p:sp>
    </p:spTree>
    <p:extLst>
      <p:ext uri="{BB962C8B-B14F-4D97-AF65-F5344CB8AC3E}">
        <p14:creationId xmlns:p14="http://schemas.microsoft.com/office/powerpoint/2010/main" val="918149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L’ÉRI détermine les exigences relatives aux éléments d’aménagement, aux surfaces</a:t>
            </a:r>
            <a:r>
              <a:rPr lang="fr-CA" baseline="0" noProof="0" dirty="0" smtClean="0"/>
              <a:t> et au mobilier, ainsi que leur emplacement. L’objectif vise à réduire les risques de contamination durant la construction en adoptant des mesures telles que les écrans anti-poussière, les différences de pression et la protection des appareils de traitement de l’air.</a:t>
            </a:r>
            <a:endParaRPr lang="fr-CA" noProof="0" dirty="0" smtClean="0"/>
          </a:p>
          <a:p>
            <a:endParaRPr lang="fr-CA" noProof="0" dirty="0" smtClean="0"/>
          </a:p>
          <a:p>
            <a:r>
              <a:rPr lang="fr-CA" noProof="0" dirty="0" smtClean="0"/>
              <a:t>Les recommandations</a:t>
            </a:r>
            <a:r>
              <a:rPr lang="fr-CA" baseline="0" noProof="0" dirty="0" smtClean="0"/>
              <a:t> issues de l</a:t>
            </a:r>
            <a:r>
              <a:rPr lang="fr-CA" noProof="0" dirty="0" smtClean="0"/>
              <a:t>’ÉRI en matière d’aménagement doivent être intégrées aux exigences</a:t>
            </a:r>
            <a:r>
              <a:rPr lang="fr-CA" baseline="0" noProof="0" dirty="0" smtClean="0"/>
              <a:t> du projet et au programme fonctionnel. On peut trouver plus de détails sur la PCI dans le document </a:t>
            </a:r>
            <a:r>
              <a:rPr lang="fr-CA" i="1" noProof="0" dirty="0" err="1" smtClean="0"/>
              <a:t>Generic</a:t>
            </a:r>
            <a:r>
              <a:rPr lang="fr-CA" i="1" noProof="0" dirty="0" smtClean="0"/>
              <a:t> Output </a:t>
            </a:r>
            <a:r>
              <a:rPr lang="fr-CA" i="1" noProof="0" dirty="0" err="1" smtClean="0"/>
              <a:t>Specifications</a:t>
            </a:r>
            <a:r>
              <a:rPr lang="fr-CA" i="1" noProof="0" dirty="0" smtClean="0"/>
              <a:t> </a:t>
            </a:r>
            <a:r>
              <a:rPr lang="fr-CA" noProof="0" dirty="0" smtClean="0"/>
              <a:t>du MSSLD, de la norme</a:t>
            </a:r>
            <a:r>
              <a:rPr lang="fr-CA" baseline="0" noProof="0" dirty="0" smtClean="0"/>
              <a:t> Z8000 du Groupe CSA </a:t>
            </a:r>
            <a:r>
              <a:rPr lang="is-IS" baseline="0" noProof="0" dirty="0" smtClean="0"/>
              <a:t>et dans l’édition 2010 du document </a:t>
            </a:r>
            <a:r>
              <a:rPr lang="fr-CA" i="1" baseline="0" noProof="0" dirty="0" smtClean="0"/>
              <a:t>Guidelines for Design and Construction of </a:t>
            </a:r>
            <a:r>
              <a:rPr lang="fr-CA" i="1" baseline="0" noProof="0" dirty="0" err="1" smtClean="0"/>
              <a:t>Health</a:t>
            </a:r>
            <a:r>
              <a:rPr lang="fr-CA" i="1" baseline="0" noProof="0" dirty="0" smtClean="0"/>
              <a:t> Care </a:t>
            </a:r>
            <a:r>
              <a:rPr lang="fr-CA" i="1" baseline="0" noProof="0" dirty="0" err="1" smtClean="0"/>
              <a:t>Facilities</a:t>
            </a:r>
            <a:r>
              <a:rPr lang="fr-CA" baseline="0" noProof="0" dirty="0" smtClean="0"/>
              <a:t> publié par le FGI.</a:t>
            </a:r>
            <a:endParaRPr lang="fr-CA" noProof="0" dirty="0" smtClean="0"/>
          </a:p>
        </p:txBody>
      </p:sp>
      <p:sp>
        <p:nvSpPr>
          <p:cNvPr id="4" name="Slide Number Placeholder 3"/>
          <p:cNvSpPr>
            <a:spLocks noGrp="1"/>
          </p:cNvSpPr>
          <p:nvPr>
            <p:ph type="sldNum" sz="quarter" idx="10"/>
          </p:nvPr>
        </p:nvSpPr>
        <p:spPr/>
        <p:txBody>
          <a:bodyPr/>
          <a:lstStyle/>
          <a:p>
            <a:fld id="{E4B8C1CC-1D28-4DA6-83F1-C6E54E70CA6C}" type="slidenum">
              <a:rPr lang="en-US" smtClean="0"/>
              <a:t>8</a:t>
            </a:fld>
            <a:endParaRPr lang="en-US" dirty="0"/>
          </a:p>
        </p:txBody>
      </p:sp>
    </p:spTree>
    <p:extLst>
      <p:ext uri="{BB962C8B-B14F-4D97-AF65-F5344CB8AC3E}">
        <p14:creationId xmlns:p14="http://schemas.microsoft.com/office/powerpoint/2010/main" val="16211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1000" y="4343400"/>
            <a:ext cx="6096000" cy="4267200"/>
          </a:xfrm>
        </p:spPr>
        <p:txBody>
          <a:bodyPr/>
          <a:lstStyle/>
          <a:p>
            <a:r>
              <a:rPr lang="fr-CA" noProof="0" dirty="0" smtClean="0"/>
              <a:t>Effectuer</a:t>
            </a:r>
            <a:r>
              <a:rPr lang="fr-CA" baseline="0" noProof="0" dirty="0" smtClean="0"/>
              <a:t> l’évaluation du risque d’infection avant les étapes de planification fonctionnelle et d’aménagement. Les résultats de l’évaluation, qui vont conditionner l’aménagement de l’établissement de soins de santé, continueront d’influencer les étapes de construction et de mise en service.</a:t>
            </a:r>
            <a:endParaRPr lang="fr-CA" noProof="0" dirty="0" smtClean="0"/>
          </a:p>
          <a:p>
            <a:endParaRPr lang="fr-CA" noProof="0" dirty="0" smtClean="0"/>
          </a:p>
          <a:p>
            <a:r>
              <a:rPr lang="fr-CA" noProof="0" dirty="0" smtClean="0"/>
              <a:t>Une ÉRI</a:t>
            </a:r>
            <a:r>
              <a:rPr lang="fr-CA" baseline="0" noProof="0" dirty="0" smtClean="0"/>
              <a:t> est effectuée par un groupe d’experts en PCI, épidémiologie, soins directs, gestion du risque, conception d’établissements, construction, ventilation, santé et sécurité au travail.</a:t>
            </a:r>
            <a:endParaRPr lang="fr-CA" noProof="0" dirty="0" smtClean="0"/>
          </a:p>
          <a:p>
            <a:endParaRPr lang="fr-CA" noProof="0" dirty="0" smtClean="0"/>
          </a:p>
          <a:p>
            <a:r>
              <a:rPr lang="fr-CA" noProof="0" dirty="0" smtClean="0"/>
              <a:t>Les résultats de l’ÉRI devraient être intégrés au programme fonctionnel et dans la conception de l’établissement de</a:t>
            </a:r>
            <a:r>
              <a:rPr lang="fr-CA" baseline="0" noProof="0" dirty="0" smtClean="0"/>
              <a:t> soins de santé </a:t>
            </a:r>
            <a:r>
              <a:rPr lang="fr-CA" noProof="0" dirty="0" smtClean="0"/>
              <a:t>par les</a:t>
            </a:r>
            <a:r>
              <a:rPr lang="fr-CA" baseline="0" noProof="0" dirty="0" smtClean="0"/>
              <a:t> architectes et les ingénieurs.</a:t>
            </a:r>
            <a:endParaRPr lang="fr-CA" noProof="0" dirty="0" smtClean="0"/>
          </a:p>
          <a:p>
            <a:endParaRPr lang="fr-CA" noProof="0" dirty="0" smtClean="0"/>
          </a:p>
          <a:p>
            <a:r>
              <a:rPr lang="fr-CA" noProof="0" dirty="0" smtClean="0"/>
              <a:t>L’évaluation</a:t>
            </a:r>
            <a:r>
              <a:rPr lang="fr-CA" baseline="0" noProof="0" dirty="0" smtClean="0"/>
              <a:t> du risque devrait être mise à jour et accompagnée de recommandations sur les améliorations à apporter tout au long des étapes de planification, conception, construction et mise en service.</a:t>
            </a:r>
            <a:endParaRPr lang="fr-CA" noProof="0" dirty="0" smtClean="0"/>
          </a:p>
          <a:p>
            <a:endParaRPr lang="fr-CA" noProof="0" dirty="0" smtClean="0"/>
          </a:p>
          <a:p>
            <a:r>
              <a:rPr lang="fr-CA" noProof="0" dirty="0" smtClean="0"/>
              <a:t>L’ÉRI traite des exigences relatives</a:t>
            </a:r>
            <a:r>
              <a:rPr lang="fr-CA" baseline="0" noProof="0" dirty="0" smtClean="0"/>
              <a:t> aux bâtiments qui risquent d’être touchés par les activités de construction ou de rénovation.</a:t>
            </a:r>
            <a:r>
              <a:rPr lang="fr-CA" noProof="0" dirty="0" smtClean="0"/>
              <a:t/>
            </a:r>
            <a:br>
              <a:rPr lang="fr-CA" noProof="0" dirty="0" smtClean="0"/>
            </a:br>
            <a:endParaRPr lang="fr-CA" noProof="0" dirty="0" smtClean="0"/>
          </a:p>
          <a:p>
            <a:r>
              <a:rPr lang="fr-CA" sz="1200" kern="1200" dirty="0" smtClean="0">
                <a:solidFill>
                  <a:schemeClr val="tx1"/>
                </a:solidFill>
                <a:latin typeface="+mn-lt"/>
                <a:ea typeface="+mn-ea"/>
                <a:cs typeface="+mn-cs"/>
              </a:rPr>
              <a:t>Si un projet de construction est en cours à proximité d’autres bâtiments de l’établissement de soins de santé, une évaluation des risques doit être effectuée pour chaque bâtiment adjacent dans lequel des services de soins de santé sont dispensés.</a:t>
            </a:r>
          </a:p>
        </p:txBody>
      </p:sp>
      <p:sp>
        <p:nvSpPr>
          <p:cNvPr id="4" name="Slide Number Placeholder 3"/>
          <p:cNvSpPr>
            <a:spLocks noGrp="1"/>
          </p:cNvSpPr>
          <p:nvPr>
            <p:ph type="sldNum" sz="quarter" idx="10"/>
          </p:nvPr>
        </p:nvSpPr>
        <p:spPr/>
        <p:txBody>
          <a:bodyPr/>
          <a:lstStyle/>
          <a:p>
            <a:fld id="{E4B8C1CC-1D28-4DA6-83F1-C6E54E70CA6C}" type="slidenum">
              <a:rPr lang="en-US" smtClean="0"/>
              <a:t>9</a:t>
            </a:fld>
            <a:endParaRPr lang="en-US" dirty="0"/>
          </a:p>
        </p:txBody>
      </p:sp>
    </p:spTree>
    <p:extLst>
      <p:ext uri="{BB962C8B-B14F-4D97-AF65-F5344CB8AC3E}">
        <p14:creationId xmlns:p14="http://schemas.microsoft.com/office/powerpoint/2010/main" val="1896736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Logo de Santé publique Ontario" title="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Logo de l'Agence de protection et de promotion de la santé" title="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96200" y="5768975"/>
            <a:ext cx="123983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33399" y="1828800"/>
            <a:ext cx="5486400" cy="1165225"/>
          </a:xfrm>
        </p:spPr>
        <p:txBody>
          <a:bodyPr anchor="b"/>
          <a:lstStyle/>
          <a:p>
            <a:r>
              <a:rPr lang="en-US" dirty="0" smtClean="0"/>
              <a:t>Click to edit Master title style</a:t>
            </a:r>
            <a:endParaRPr lang="en-US" dirty="0"/>
          </a:p>
        </p:txBody>
      </p:sp>
      <p:sp>
        <p:nvSpPr>
          <p:cNvPr id="3" name="Subtitle 2"/>
          <p:cNvSpPr>
            <a:spLocks noGrp="1"/>
          </p:cNvSpPr>
          <p:nvPr>
            <p:ph type="subTitle" idx="1"/>
          </p:nvPr>
        </p:nvSpPr>
        <p:spPr>
          <a:xfrm>
            <a:off x="533399" y="3048000"/>
            <a:ext cx="4567555" cy="9144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217C237-282F-49B6-B7F5-D9D716591E5C}" type="datetime1">
              <a:rPr lang="en-US"/>
              <a:pPr>
                <a:defRPr/>
              </a:pPr>
              <a:t>12/15/2015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A5A232C-EC67-48A1-908E-0BF87518A3AF}" type="slidenum">
              <a:rPr lang="en-US"/>
              <a:pPr>
                <a:defRPr/>
              </a:pPr>
              <a:t>‹#›</a:t>
            </a:fld>
            <a:endParaRPr lang="en-US" dirty="0"/>
          </a:p>
        </p:txBody>
      </p:sp>
    </p:spTree>
    <p:extLst>
      <p:ext uri="{BB962C8B-B14F-4D97-AF65-F5344CB8AC3E}">
        <p14:creationId xmlns:p14="http://schemas.microsoft.com/office/powerpoint/2010/main" val="248821622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1143000"/>
            <a:ext cx="70104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676400" y="1752600"/>
            <a:ext cx="70104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Chart Placeholder 7"/>
          <p:cNvSpPr>
            <a:spLocks noGrp="1"/>
          </p:cNvSpPr>
          <p:nvPr>
            <p:ph type="chart" sz="quarter" idx="13"/>
          </p:nvPr>
        </p:nvSpPr>
        <p:spPr>
          <a:xfrm>
            <a:off x="1676400" y="2971800"/>
            <a:ext cx="7010400" cy="3352800"/>
          </a:xfrm>
        </p:spPr>
        <p:txBody>
          <a:bodyPr rtlCol="0">
            <a:normAutofit/>
          </a:bodyPr>
          <a:lstStyle/>
          <a:p>
            <a:pPr lvl="0"/>
            <a:endParaRPr lang="en-US" noProof="0" dirty="0"/>
          </a:p>
        </p:txBody>
      </p:sp>
      <p:sp>
        <p:nvSpPr>
          <p:cNvPr id="10" name="Text Placeholder 9"/>
          <p:cNvSpPr>
            <a:spLocks noGrp="1"/>
          </p:cNvSpPr>
          <p:nvPr>
            <p:ph type="body" sz="quarter" idx="14"/>
          </p:nvPr>
        </p:nvSpPr>
        <p:spPr>
          <a:xfrm>
            <a:off x="228600" y="1143000"/>
            <a:ext cx="1338944" cy="533400"/>
          </a:xfrm>
        </p:spPr>
        <p:txBody>
          <a:bodyPr lIns="0" tIns="0" rIns="0" bIns="0" anchor="ctr">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5"/>
          </p:nvPr>
        </p:nvSpPr>
        <p:spPr/>
        <p:txBody>
          <a:bodyPr/>
          <a:lstStyle>
            <a:lvl1pPr>
              <a:defRPr/>
            </a:lvl1pPr>
          </a:lstStyle>
          <a:p>
            <a:pPr>
              <a:defRPr/>
            </a:pPr>
            <a:fld id="{7C255E17-6C73-416A-AAA7-4CDAA9B80ED6}" type="datetime1">
              <a:rPr lang="en-US"/>
              <a:pPr>
                <a:defRPr/>
              </a:pPr>
              <a:t>12/15/2015</a:t>
            </a:fld>
            <a:endParaRPr lang="en-US" dirty="0"/>
          </a:p>
        </p:txBody>
      </p:sp>
      <p:sp>
        <p:nvSpPr>
          <p:cNvPr id="7"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65EFC78A-7E0F-4A9D-A5A1-DD7CBDA8470B}" type="slidenum">
              <a:rPr lang="en-US"/>
              <a:pPr>
                <a:defRPr/>
              </a:pPr>
              <a:t>‹#›</a:t>
            </a:fld>
            <a:endParaRPr lang="en-US" dirty="0"/>
          </a:p>
        </p:txBody>
      </p:sp>
    </p:spTree>
    <p:extLst>
      <p:ext uri="{BB962C8B-B14F-4D97-AF65-F5344CB8AC3E}">
        <p14:creationId xmlns:p14="http://schemas.microsoft.com/office/powerpoint/2010/main" val="123384528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Chart_Al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8" name="Chart Placeholder 7"/>
          <p:cNvSpPr>
            <a:spLocks noGrp="1"/>
          </p:cNvSpPr>
          <p:nvPr>
            <p:ph type="chart" sz="quarter" idx="16"/>
          </p:nvPr>
        </p:nvSpPr>
        <p:spPr>
          <a:xfrm>
            <a:off x="3048000" y="1752600"/>
            <a:ext cx="5638800" cy="4572000"/>
          </a:xfrm>
        </p:spPr>
        <p:txBody>
          <a:bodyPr rtlCol="0">
            <a:normAutofit/>
          </a:bodyPr>
          <a:lstStyle/>
          <a:p>
            <a:pPr lvl="0"/>
            <a:endParaRPr lang="en-US" noProof="0" dirty="0"/>
          </a:p>
        </p:txBody>
      </p:sp>
      <p:sp>
        <p:nvSpPr>
          <p:cNvPr id="6" name="Date Placeholder 3"/>
          <p:cNvSpPr>
            <a:spLocks noGrp="1"/>
          </p:cNvSpPr>
          <p:nvPr>
            <p:ph type="dt" sz="half" idx="17"/>
          </p:nvPr>
        </p:nvSpPr>
        <p:spPr/>
        <p:txBody>
          <a:bodyPr/>
          <a:lstStyle>
            <a:lvl1pPr>
              <a:defRPr/>
            </a:lvl1pPr>
          </a:lstStyle>
          <a:p>
            <a:pPr>
              <a:defRPr/>
            </a:pPr>
            <a:fld id="{5E858BF2-EE98-43C2-88D6-AC89113486ED}" type="datetime1">
              <a:rPr lang="en-US"/>
              <a:pPr>
                <a:defRPr/>
              </a:pPr>
              <a:t>12/15/2015</a:t>
            </a:fld>
            <a:endParaRPr lang="en-US" dirty="0"/>
          </a:p>
        </p:txBody>
      </p:sp>
      <p:sp>
        <p:nvSpPr>
          <p:cNvPr id="7" name="Footer Placeholder 4"/>
          <p:cNvSpPr>
            <a:spLocks noGrp="1"/>
          </p:cNvSpPr>
          <p:nvPr>
            <p:ph type="ftr" sz="quarter" idx="18"/>
          </p:nvPr>
        </p:nvSpPr>
        <p:spPr/>
        <p:txBody>
          <a:bodyPr/>
          <a:lstStyle>
            <a:lvl1pPr>
              <a:defRPr/>
            </a:lvl1pPr>
          </a:lstStyle>
          <a:p>
            <a:pPr>
              <a:defRPr/>
            </a:pPr>
            <a:endParaRPr lang="en-US" dirty="0"/>
          </a:p>
        </p:txBody>
      </p:sp>
      <p:sp>
        <p:nvSpPr>
          <p:cNvPr id="9" name="Slide Number Placeholder 5"/>
          <p:cNvSpPr>
            <a:spLocks noGrp="1"/>
          </p:cNvSpPr>
          <p:nvPr>
            <p:ph type="sldNum" sz="quarter" idx="19"/>
          </p:nvPr>
        </p:nvSpPr>
        <p:spPr/>
        <p:txBody>
          <a:bodyPr/>
          <a:lstStyle>
            <a:lvl1pPr>
              <a:defRPr/>
            </a:lvl1pPr>
          </a:lstStyle>
          <a:p>
            <a:pPr>
              <a:defRPr/>
            </a:pPr>
            <a:fld id="{DC051997-E69C-4D5E-8478-425EBCD5781B}" type="slidenum">
              <a:rPr lang="en-US"/>
              <a:pPr>
                <a:defRPr/>
              </a:pPr>
              <a:t>‹#›</a:t>
            </a:fld>
            <a:endParaRPr lang="en-US" dirty="0"/>
          </a:p>
        </p:txBody>
      </p:sp>
    </p:spTree>
    <p:extLst>
      <p:ext uri="{BB962C8B-B14F-4D97-AF65-F5344CB8AC3E}">
        <p14:creationId xmlns:p14="http://schemas.microsoft.com/office/powerpoint/2010/main" val="321400284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Table">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1752600" y="2971800"/>
            <a:ext cx="6934200" cy="3352800"/>
          </a:xfrm>
        </p:spPr>
        <p:txBody>
          <a:bodyPr rtlCol="0">
            <a:normAutofit/>
          </a:bodyPr>
          <a:lstStyle/>
          <a:p>
            <a:pPr lvl="0"/>
            <a:endParaRPr lang="en-US" noProof="0" dirty="0"/>
          </a:p>
        </p:txBody>
      </p:sp>
      <p:sp>
        <p:nvSpPr>
          <p:cNvPr id="2" name="Title 1"/>
          <p:cNvSpPr>
            <a:spLocks noGrp="1"/>
          </p:cNvSpPr>
          <p:nvPr>
            <p:ph type="title"/>
          </p:nvPr>
        </p:nvSpPr>
        <p:spPr>
          <a:xfrm>
            <a:off x="457200" y="1143000"/>
            <a:ext cx="82296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457200" y="2971800"/>
            <a:ext cx="1219200" cy="533400"/>
          </a:xfrm>
        </p:spPr>
        <p:txBody>
          <a:bodyPr lIns="0" tIns="0" rIns="0" bIns="0">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F50ED0D0-5734-46DB-9F89-9D424544FA55}" type="datetime1">
              <a:rPr lang="en-US"/>
              <a:pPr>
                <a:defRPr/>
              </a:pPr>
              <a:t>12/15/2015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DC0129B2-7041-4B8B-BD6F-19FA7A82528F}" type="slidenum">
              <a:rPr lang="en-US"/>
              <a:pPr>
                <a:defRPr/>
              </a:pPr>
              <a:t>‹#›</a:t>
            </a:fld>
            <a:endParaRPr lang="en-US" dirty="0"/>
          </a:p>
        </p:txBody>
      </p:sp>
    </p:spTree>
    <p:extLst>
      <p:ext uri="{BB962C8B-B14F-4D97-AF65-F5344CB8AC3E}">
        <p14:creationId xmlns:p14="http://schemas.microsoft.com/office/powerpoint/2010/main" val="36829766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Table_Alt">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3048000" y="1752600"/>
            <a:ext cx="5638800" cy="4572000"/>
          </a:xfrm>
        </p:spPr>
        <p:txBody>
          <a:bodyPr rtlCol="0">
            <a:normAutofit/>
          </a:bodyPr>
          <a:lstStyle/>
          <a:p>
            <a:pPr lvl="0"/>
            <a:endParaRPr lang="en-US" noProof="0" dirty="0"/>
          </a:p>
        </p:txBody>
      </p:sp>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9913DAEC-5A71-43CC-8443-531928FD547D}" type="datetime1">
              <a:rPr lang="en-US"/>
              <a:pPr>
                <a:defRPr/>
              </a:pPr>
              <a:t>12/15/2015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0DBB3296-763B-40EC-83A6-F7C844540217}" type="slidenum">
              <a:rPr lang="en-US"/>
              <a:pPr>
                <a:defRPr/>
              </a:pPr>
              <a:t>‹#›</a:t>
            </a:fld>
            <a:endParaRPr lang="en-US" dirty="0"/>
          </a:p>
        </p:txBody>
      </p:sp>
    </p:spTree>
    <p:extLst>
      <p:ext uri="{BB962C8B-B14F-4D97-AF65-F5344CB8AC3E}">
        <p14:creationId xmlns:p14="http://schemas.microsoft.com/office/powerpoint/2010/main" val="122655273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19200"/>
            <a:ext cx="5111750" cy="51054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514600"/>
            <a:ext cx="3008313" cy="3810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85AA00-75FA-4EAE-8185-ADB8AA7F0DBC}"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AF8CF95-4F49-4F87-A2E4-E17D2FC593FF}" type="slidenum">
              <a:rPr lang="en-US"/>
              <a:pPr>
                <a:defRPr/>
              </a:pPr>
              <a:t>‹#›</a:t>
            </a:fld>
            <a:endParaRPr lang="en-US" dirty="0"/>
          </a:p>
        </p:txBody>
      </p:sp>
    </p:spTree>
    <p:extLst>
      <p:ext uri="{BB962C8B-B14F-4D97-AF65-F5344CB8AC3E}">
        <p14:creationId xmlns:p14="http://schemas.microsoft.com/office/powerpoint/2010/main" val="3521101323"/>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3001"/>
            <a:ext cx="5486400" cy="35845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F8E1A4-6ACE-4F54-A49F-A209D193AF0C}"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DDCF038-7A15-45DA-A0D6-D1ABC8BC3137}" type="slidenum">
              <a:rPr lang="en-US"/>
              <a:pPr>
                <a:defRPr/>
              </a:pPr>
              <a:t>‹#›</a:t>
            </a:fld>
            <a:endParaRPr lang="en-US" dirty="0"/>
          </a:p>
        </p:txBody>
      </p:sp>
    </p:spTree>
    <p:extLst>
      <p:ext uri="{BB962C8B-B14F-4D97-AF65-F5344CB8AC3E}">
        <p14:creationId xmlns:p14="http://schemas.microsoft.com/office/powerpoint/2010/main" val="1723037181"/>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FD0D09B-9D90-4EB3-AEED-265FD424BB9C}"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FBEB88E-7A48-4311-8253-79E1F5AA80A5}" type="slidenum">
              <a:rPr lang="en-US"/>
              <a:pPr>
                <a:defRPr/>
              </a:pPr>
              <a:t>‹#›</a:t>
            </a:fld>
            <a:endParaRPr lang="en-US" dirty="0"/>
          </a:p>
        </p:txBody>
      </p:sp>
    </p:spTree>
    <p:extLst>
      <p:ext uri="{BB962C8B-B14F-4D97-AF65-F5344CB8AC3E}">
        <p14:creationId xmlns:p14="http://schemas.microsoft.com/office/powerpoint/2010/main" val="278084293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Top Righ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953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41A094-CB7C-4A6F-9C6E-ED83ECDB13F8}"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2146C2-745C-4591-B094-5835C1E62A91}" type="slidenum">
              <a:rPr lang="en-US"/>
              <a:pPr>
                <a:defRPr/>
              </a:pPr>
              <a:t>‹#›</a:t>
            </a:fld>
            <a:endParaRPr lang="en-US" dirty="0"/>
          </a:p>
        </p:txBody>
      </p:sp>
    </p:spTree>
    <p:extLst>
      <p:ext uri="{BB962C8B-B14F-4D97-AF65-F5344CB8AC3E}">
        <p14:creationId xmlns:p14="http://schemas.microsoft.com/office/powerpoint/2010/main" val="16858460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023395-5DE9-4C51-879D-B2DE6AF8E2E0}"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E40759-DD23-4818-AB63-4BB3EAC90736}" type="slidenum">
              <a:rPr lang="en-US"/>
              <a:pPr>
                <a:defRPr/>
              </a:pPr>
              <a:t>‹#›</a:t>
            </a:fld>
            <a:endParaRPr lang="en-US" dirty="0"/>
          </a:p>
        </p:txBody>
      </p:sp>
    </p:spTree>
    <p:extLst>
      <p:ext uri="{BB962C8B-B14F-4D97-AF65-F5344CB8AC3E}">
        <p14:creationId xmlns:p14="http://schemas.microsoft.com/office/powerpoint/2010/main" val="451740803"/>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D07F70A-27E3-4033-9F3A-C01CD8048624}"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8421A5D-59CC-4CB5-8710-A99A0622A967}" type="slidenum">
              <a:rPr lang="en-US"/>
              <a:pPr>
                <a:defRPr/>
              </a:pPr>
              <a:t>‹#›</a:t>
            </a:fld>
            <a:endParaRPr lang="en-US" dirty="0"/>
          </a:p>
        </p:txBody>
      </p:sp>
    </p:spTree>
    <p:extLst>
      <p:ext uri="{BB962C8B-B14F-4D97-AF65-F5344CB8AC3E}">
        <p14:creationId xmlns:p14="http://schemas.microsoft.com/office/powerpoint/2010/main" val="14896141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05000"/>
            <a:ext cx="4040188"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4040188"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905000"/>
            <a:ext cx="4041775"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50D25EC-71E4-4FEA-86E0-375E734FCFBD}" type="datetime1">
              <a:rPr lang="en-US"/>
              <a:pPr>
                <a:defRPr/>
              </a:pPr>
              <a:t>12/15/2015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7D05EB5-362E-4E80-BA10-51D43EB17585}" type="slidenum">
              <a:rPr lang="en-US"/>
              <a:pPr>
                <a:defRPr/>
              </a:pPr>
              <a:t>‹#›</a:t>
            </a:fld>
            <a:endParaRPr lang="en-US" dirty="0"/>
          </a:p>
        </p:txBody>
      </p:sp>
    </p:spTree>
    <p:extLst>
      <p:ext uri="{BB962C8B-B14F-4D97-AF65-F5344CB8AC3E}">
        <p14:creationId xmlns:p14="http://schemas.microsoft.com/office/powerpoint/2010/main" val="256118222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E118E1-F31F-445C-9B7A-941BE74A6544}" type="datetime1">
              <a:rPr lang="en-US"/>
              <a:pPr>
                <a:defRPr/>
              </a:pPr>
              <a:t>12/15/2015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BD2180D-787F-4FAB-BA41-AC4026138F71}" type="slidenum">
              <a:rPr lang="en-US"/>
              <a:pPr>
                <a:defRPr/>
              </a:pPr>
              <a:t>‹#›</a:t>
            </a:fld>
            <a:endParaRPr lang="en-US" dirty="0"/>
          </a:p>
        </p:txBody>
      </p:sp>
    </p:spTree>
    <p:extLst>
      <p:ext uri="{BB962C8B-B14F-4D97-AF65-F5344CB8AC3E}">
        <p14:creationId xmlns:p14="http://schemas.microsoft.com/office/powerpoint/2010/main" val="1220737628"/>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Top Righ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3B5FCC5-C63F-401A-BD9D-B669F3A82322}" type="datetime1">
              <a:rPr lang="en-US"/>
              <a:pPr>
                <a:defRPr/>
              </a:pPr>
              <a:t>12/15/2015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6A125E-DC6A-4D0B-A2B9-C176AF270FC5}" type="slidenum">
              <a:rPr lang="en-US"/>
              <a:pPr>
                <a:defRPr/>
              </a:pPr>
              <a:t>‹#›</a:t>
            </a:fld>
            <a:endParaRPr lang="en-US" dirty="0"/>
          </a:p>
        </p:txBody>
      </p:sp>
    </p:spTree>
    <p:extLst>
      <p:ext uri="{BB962C8B-B14F-4D97-AF65-F5344CB8AC3E}">
        <p14:creationId xmlns:p14="http://schemas.microsoft.com/office/powerpoint/2010/main" val="38062248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A52439-2762-466D-9673-D4A568E173DE}" type="datetime1">
              <a:rPr lang="en-US"/>
              <a:pPr>
                <a:defRPr/>
              </a:pPr>
              <a:t>12/15/2015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3A6FD9F-BD41-47FF-B651-144D8DA95677}" type="slidenum">
              <a:rPr lang="en-US"/>
              <a:pPr>
                <a:defRPr/>
              </a:pPr>
              <a:t>‹#›</a:t>
            </a:fld>
            <a:endParaRPr lang="en-US" dirty="0"/>
          </a:p>
        </p:txBody>
      </p:sp>
    </p:spTree>
    <p:extLst>
      <p:ext uri="{BB962C8B-B14F-4D97-AF65-F5344CB8AC3E}">
        <p14:creationId xmlns:p14="http://schemas.microsoft.com/office/powerpoint/2010/main" val="2201562822"/>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www.publichealthontario.ca/"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43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gray">
          <a:xfrm>
            <a:off x="457200" y="1905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209800" y="6443663"/>
            <a:ext cx="990600" cy="234950"/>
          </a:xfrm>
          <a:prstGeom prst="rect">
            <a:avLst/>
          </a:prstGeom>
        </p:spPr>
        <p:txBody>
          <a:bodyPr vert="horz" lIns="91440" tIns="45720" rIns="91440" bIns="45720" rtlCol="0" anchor="ctr"/>
          <a:lstStyle>
            <a:lvl1pPr algn="l" fontAlgn="auto">
              <a:spcBef>
                <a:spcPts val="0"/>
              </a:spcBef>
              <a:spcAft>
                <a:spcPts val="0"/>
              </a:spcAft>
              <a:defRPr sz="1050" smtClean="0">
                <a:solidFill>
                  <a:schemeClr val="tx1"/>
                </a:solidFill>
                <a:latin typeface="+mn-lt"/>
                <a:cs typeface="+mn-cs"/>
              </a:defRPr>
            </a:lvl1pPr>
          </a:lstStyle>
          <a:p>
            <a:pPr>
              <a:defRPr/>
            </a:pPr>
            <a:fld id="{17BA12E7-1306-498D-85E5-4ACB8A96D4F1}" type="datetime1">
              <a:rPr lang="en-US"/>
              <a:pPr>
                <a:defRPr/>
              </a:pPr>
              <a:t>12/15/2015</a:t>
            </a:fld>
            <a:endParaRPr lang="en-US" dirty="0"/>
          </a:p>
        </p:txBody>
      </p:sp>
      <p:sp>
        <p:nvSpPr>
          <p:cNvPr id="5" name="Footer Placeholder 4"/>
          <p:cNvSpPr>
            <a:spLocks noGrp="1"/>
          </p:cNvSpPr>
          <p:nvPr>
            <p:ph type="ftr" sz="quarter" idx="3"/>
          </p:nvPr>
        </p:nvSpPr>
        <p:spPr>
          <a:xfrm>
            <a:off x="3276600" y="6443663"/>
            <a:ext cx="4495800" cy="234950"/>
          </a:xfrm>
          <a:prstGeom prst="rect">
            <a:avLst/>
          </a:prstGeom>
        </p:spPr>
        <p:txBody>
          <a:bodyPr vert="horz" lIns="91440" tIns="45720" rIns="91440" bIns="45720" rtlCol="0" anchor="ctr"/>
          <a:lstStyle>
            <a:lvl1pPr algn="ctr" fontAlgn="auto">
              <a:spcBef>
                <a:spcPts val="0"/>
              </a:spcBef>
              <a:spcAft>
                <a:spcPts val="0"/>
              </a:spcAft>
              <a:defRPr sz="1050">
                <a:solidFill>
                  <a:schemeClr val="tx1"/>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848600" y="6443663"/>
            <a:ext cx="838200" cy="234950"/>
          </a:xfrm>
          <a:prstGeom prst="rect">
            <a:avLst/>
          </a:prstGeom>
        </p:spPr>
        <p:txBody>
          <a:bodyPr vert="horz" lIns="91440" tIns="45720" rIns="91440" bIns="45720" rtlCol="0" anchor="ctr"/>
          <a:lstStyle>
            <a:lvl1pPr algn="r" fontAlgn="auto">
              <a:spcBef>
                <a:spcPts val="0"/>
              </a:spcBef>
              <a:spcAft>
                <a:spcPts val="0"/>
              </a:spcAft>
              <a:defRPr sz="1050" b="1" smtClean="0">
                <a:solidFill>
                  <a:schemeClr val="tx1"/>
                </a:solidFill>
                <a:latin typeface="+mn-lt"/>
                <a:cs typeface="+mn-cs"/>
              </a:defRPr>
            </a:lvl1pPr>
          </a:lstStyle>
          <a:p>
            <a:pPr>
              <a:defRPr/>
            </a:pPr>
            <a:fld id="{DFA73D98-DD5D-43D0-A496-65C2077B2BAE}" type="slidenum">
              <a:rPr lang="en-US"/>
              <a:pPr>
                <a:defRPr/>
              </a:pPr>
              <a:t>‹#›</a:t>
            </a:fld>
            <a:endParaRPr lang="en-US" dirty="0"/>
          </a:p>
        </p:txBody>
      </p:sp>
      <p:pic>
        <p:nvPicPr>
          <p:cNvPr id="1031" name="Picture 2" descr="Logo de Santé publique Ontario"/>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hlinkClick r:id="rId18"/>
          </p:cNvPr>
          <p:cNvSpPr txBox="1"/>
          <p:nvPr userDrawn="1"/>
        </p:nvSpPr>
        <p:spPr>
          <a:xfrm>
            <a:off x="381000" y="6425244"/>
            <a:ext cx="1503938" cy="261610"/>
          </a:xfrm>
          <a:prstGeom prst="rect">
            <a:avLst/>
          </a:prstGeom>
          <a:noFill/>
        </p:spPr>
        <p:txBody>
          <a:bodyPr wrap="none" rtlCol="0">
            <a:spAutoFit/>
          </a:bodyPr>
          <a:lstStyle/>
          <a:p>
            <a:r>
              <a:rPr lang="en-CA" sz="1100" dirty="0" smtClean="0"/>
              <a:t>PublicHealthOntario.ca</a:t>
            </a:r>
          </a:p>
        </p:txBody>
      </p:sp>
    </p:spTree>
  </p:cSld>
  <p:clrMap bg1="lt1" tx1="dk1" bg2="lt2" tx2="dk2" accent1="accent1" accent2="accent2" accent3="accent3" accent4="accent4" accent5="accent5" accent6="accent6" hlink="hlink" folHlink="folHlink"/>
  <p:sldLayoutIdLst>
    <p:sldLayoutId id="2147483679"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transition spd="med">
    <p:fade/>
  </p:transition>
  <p:timing>
    <p:tnLst>
      <p:par>
        <p:cTn id="1" dur="indefinite" restart="never" nodeType="tmRoot"/>
      </p:par>
    </p:tnLst>
  </p:timing>
  <p:hf hdr="0" ftr="0" dt="0"/>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282575" indent="-282575" algn="l" rtl="0" fontAlgn="base">
        <a:spcBef>
          <a:spcPts val="1200"/>
        </a:spcBef>
        <a:spcAft>
          <a:spcPct val="0"/>
        </a:spcAft>
        <a:buClr>
          <a:schemeClr val="accent2"/>
        </a:buClr>
        <a:buFont typeface="Arial" charset="0"/>
        <a:buChar char="•"/>
        <a:defRPr sz="2400" kern="1200">
          <a:solidFill>
            <a:schemeClr val="tx1"/>
          </a:solidFill>
          <a:latin typeface="+mn-lt"/>
          <a:ea typeface="+mn-ea"/>
          <a:cs typeface="+mn-cs"/>
        </a:defRPr>
      </a:lvl1pPr>
      <a:lvl2pPr marL="579438" indent="-285750" algn="l" rtl="0" fontAlgn="base">
        <a:spcBef>
          <a:spcPct val="20000"/>
        </a:spcBef>
        <a:spcAft>
          <a:spcPct val="0"/>
        </a:spcAft>
        <a:buClr>
          <a:srgbClr val="80A3B7"/>
        </a:buClr>
        <a:buFont typeface="Arial" charset="0"/>
        <a:buChar char="•"/>
        <a:defRPr sz="2000" kern="1200">
          <a:solidFill>
            <a:schemeClr val="tx1"/>
          </a:solidFill>
          <a:latin typeface="+mn-lt"/>
          <a:ea typeface="+mn-ea"/>
          <a:cs typeface="+mn-cs"/>
        </a:defRPr>
      </a:lvl2pPr>
      <a:lvl3pPr marL="804863" indent="-228600" algn="l" rtl="0" fontAlgn="base">
        <a:spcBef>
          <a:spcPct val="20000"/>
        </a:spcBef>
        <a:spcAft>
          <a:spcPct val="0"/>
        </a:spcAft>
        <a:buClr>
          <a:srgbClr val="80A3B7"/>
        </a:buClr>
        <a:buFont typeface="Arial" charset="0"/>
        <a:buChar char="•"/>
        <a:defRPr kern="1200">
          <a:solidFill>
            <a:schemeClr val="tx1"/>
          </a:solidFill>
          <a:latin typeface="+mn-lt"/>
          <a:ea typeface="+mn-ea"/>
          <a:cs typeface="+mn-cs"/>
        </a:defRPr>
      </a:lvl3pPr>
      <a:lvl4pPr marL="1033463" indent="-228600" algn="l" rtl="0" fontAlgn="base">
        <a:spcBef>
          <a:spcPct val="20000"/>
        </a:spcBef>
        <a:spcAft>
          <a:spcPct val="0"/>
        </a:spcAft>
        <a:buFont typeface="Arial" charset="0"/>
        <a:buChar char="•"/>
        <a:defRPr sz="1600" kern="1200">
          <a:solidFill>
            <a:schemeClr val="tx1"/>
          </a:solidFill>
          <a:latin typeface="+mn-lt"/>
          <a:ea typeface="+mn-ea"/>
          <a:cs typeface="+mn-cs"/>
        </a:defRPr>
      </a:lvl4pPr>
      <a:lvl5pPr marL="1262063" indent="-228600" algn="l" rtl="0" fontAlgn="base">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3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8.xml"/></Relationships>
</file>

<file path=ppt/slides/_rels/slide20.xml.rels><?xml version="1.0" encoding="UTF-8" standalone="yes"?>
<Relationships xmlns="http://schemas.openxmlformats.org/package/2006/relationships"><Relationship Id="rId3" Type="http://schemas.openxmlformats.org/officeDocument/2006/relationships/hyperlink" Target="mailto:HealthCapitalInvestmentBranch@ontario.ca"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health.gov.on.ca/fr/public/programs/ltc/docs/home_design_manualf.pdf"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custDataLst>
              <p:tags r:id="rId2"/>
            </p:custDataLst>
          </p:nvPr>
        </p:nvSpPr>
        <p:spPr>
          <a:xfrm>
            <a:off x="533400" y="1447800"/>
            <a:ext cx="8001000" cy="1165225"/>
          </a:xfrm>
        </p:spPr>
        <p:txBody>
          <a:bodyPr/>
          <a:lstStyle/>
          <a:p>
            <a:pPr algn="ctr"/>
            <a:r>
              <a:rPr lang="fr-CA" sz="2800" b="1" dirty="0" smtClean="0"/>
              <a:t>Construction, rénovation, entretien et </a:t>
            </a:r>
            <a:r>
              <a:rPr lang="fr-CA" sz="2800" b="1" dirty="0" err="1" smtClean="0"/>
              <a:t>am</a:t>
            </a:r>
            <a:r>
              <a:rPr lang="en-CA" sz="2800" b="1" dirty="0" err="1" smtClean="0"/>
              <a:t>énagement</a:t>
            </a:r>
            <a:r>
              <a:rPr lang="fr-CA" sz="2800" b="1" dirty="0" smtClean="0"/>
              <a:t> (CREA)</a:t>
            </a:r>
            <a:r>
              <a:rPr lang="fr-CA" b="1" dirty="0" smtClean="0"/>
              <a:t>	</a:t>
            </a:r>
          </a:p>
        </p:txBody>
      </p:sp>
      <p:sp>
        <p:nvSpPr>
          <p:cNvPr id="5" name="Text Box 2" descr="Planning phase" title="Planning phase"/>
          <p:cNvSpPr txBox="1">
            <a:spLocks noChangeArrowheads="1"/>
          </p:cNvSpPr>
          <p:nvPr>
            <p:custDataLst>
              <p:tags r:id="rId3"/>
            </p:custDataLst>
          </p:nvPr>
        </p:nvSpPr>
        <p:spPr bwMode="auto">
          <a:xfrm>
            <a:off x="685800" y="2667000"/>
            <a:ext cx="7543800" cy="381000"/>
          </a:xfrm>
          <a:prstGeom prst="rect">
            <a:avLst/>
          </a:prstGeom>
          <a:solidFill>
            <a:srgbClr val="0099CB"/>
          </a:solidFill>
          <a:ln w="9525">
            <a:noFill/>
            <a:miter lim="800000"/>
            <a:headEnd/>
            <a:tailEnd/>
          </a:ln>
        </p:spPr>
        <p:txBody>
          <a:bodyPr rot="0" vert="horz" wrap="square" lIns="45720" tIns="0" rIns="45720" bIns="0" anchor="t" anchorCtr="0">
            <a:noAutofit/>
          </a:bodyPr>
          <a:lstStyle/>
          <a:p>
            <a:pPr algn="ctr">
              <a:spcAft>
                <a:spcPts val="0"/>
              </a:spcAft>
            </a:pPr>
            <a:r>
              <a:rPr lang="fr-CA" sz="2400" b="1" dirty="0" smtClean="0">
                <a:solidFill>
                  <a:srgbClr val="FFFFFF"/>
                </a:solidFill>
                <a:effectLst/>
                <a:latin typeface="Calibri"/>
                <a:ea typeface="Calibri"/>
                <a:cs typeface="Times New Roman"/>
              </a:rPr>
              <a:t>Étape de planification</a:t>
            </a:r>
            <a:endParaRPr lang="fr-CA" sz="2400" dirty="0">
              <a:effectLst/>
              <a:latin typeface="Calibri"/>
              <a:ea typeface="Calibri"/>
              <a:cs typeface="Times New Roman"/>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dirty="0" smtClean="0"/>
              <a:t>Aménagement du bâtiment</a:t>
            </a:r>
            <a:endParaRPr lang="fr-CA" b="1" dirty="0"/>
          </a:p>
        </p:txBody>
      </p:sp>
      <p:sp>
        <p:nvSpPr>
          <p:cNvPr id="3" name="Content Placeholder 2"/>
          <p:cNvSpPr>
            <a:spLocks noGrp="1"/>
          </p:cNvSpPr>
          <p:nvPr>
            <p:ph idx="1"/>
            <p:custDataLst>
              <p:tags r:id="rId2"/>
            </p:custDataLst>
          </p:nvPr>
        </p:nvSpPr>
        <p:spPr>
          <a:xfrm>
            <a:off x="457200" y="1981200"/>
            <a:ext cx="8229600" cy="4724400"/>
          </a:xfrm>
        </p:spPr>
        <p:txBody>
          <a:bodyPr>
            <a:normAutofit/>
          </a:bodyPr>
          <a:lstStyle/>
          <a:p>
            <a:r>
              <a:rPr lang="fr-CA" dirty="0" smtClean="0"/>
              <a:t>Population touchée ou servie</a:t>
            </a:r>
          </a:p>
          <a:p>
            <a:r>
              <a:rPr lang="fr-CA" dirty="0" smtClean="0"/>
              <a:t>Nombre, emplacement et type de </a:t>
            </a:r>
            <a:r>
              <a:rPr lang="fr-CA" dirty="0"/>
              <a:t>chambres </a:t>
            </a:r>
            <a:r>
              <a:rPr lang="fr-CA" dirty="0" smtClean="0"/>
              <a:t>d’isolement protecteur et de </a:t>
            </a:r>
            <a:r>
              <a:rPr lang="fr-CA" dirty="0"/>
              <a:t>chambres d’isolement des </a:t>
            </a:r>
            <a:r>
              <a:rPr lang="fr-CA" dirty="0" smtClean="0"/>
              <a:t>infections transmises </a:t>
            </a:r>
            <a:r>
              <a:rPr lang="fr-CA" dirty="0"/>
              <a:t>par voie aérienne</a:t>
            </a:r>
            <a:endParaRPr lang="fr-CA" dirty="0" smtClean="0"/>
          </a:p>
          <a:p>
            <a:r>
              <a:rPr lang="fr-CA" dirty="0" smtClean="0"/>
              <a:t>Emplacement des dispositifs spéciaux de ventilation et de filtration du système CVC</a:t>
            </a:r>
          </a:p>
          <a:p>
            <a:r>
              <a:rPr lang="fr-CA" dirty="0" smtClean="0"/>
              <a:t>Exigences en matière de traitement de l’air et de ventilation dans les aires spéciales</a:t>
            </a:r>
          </a:p>
          <a:p>
            <a:r>
              <a:rPr lang="fr-CA" dirty="0" smtClean="0"/>
              <a:t>Systèmes de distribution d’eau pour freiner la légionellose et autres pathogènes opportunistes transmissibles par l’eau</a:t>
            </a:r>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10</a:t>
            </a:fld>
            <a:endParaRPr lang="fr-CA"/>
          </a:p>
        </p:txBody>
      </p:sp>
    </p:spTree>
    <p:extLst>
      <p:ext uri="{BB962C8B-B14F-4D97-AF65-F5344CB8AC3E}">
        <p14:creationId xmlns:p14="http://schemas.microsoft.com/office/powerpoint/2010/main" val="315607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dirty="0" smtClean="0"/>
              <a:t>Aménagement du bâtiment (suite)</a:t>
            </a:r>
            <a:endParaRPr lang="fr-CA" b="1" dirty="0"/>
          </a:p>
        </p:txBody>
      </p:sp>
      <p:sp>
        <p:nvSpPr>
          <p:cNvPr id="3" name="Content Placeholder 2"/>
          <p:cNvSpPr>
            <a:spLocks noGrp="1"/>
          </p:cNvSpPr>
          <p:nvPr>
            <p:ph idx="1"/>
            <p:custDataLst>
              <p:tags r:id="rId2"/>
            </p:custDataLst>
          </p:nvPr>
        </p:nvSpPr>
        <p:spPr/>
        <p:txBody>
          <a:bodyPr>
            <a:normAutofit/>
          </a:bodyPr>
          <a:lstStyle/>
          <a:p>
            <a:r>
              <a:rPr lang="fr-CA" dirty="0" smtClean="0"/>
              <a:t>Nombre et emplacement :</a:t>
            </a:r>
          </a:p>
          <a:p>
            <a:pPr lvl="1"/>
            <a:r>
              <a:rPr lang="fr-CA" dirty="0" smtClean="0">
                <a:solidFill>
                  <a:srgbClr val="000000"/>
                </a:solidFill>
              </a:rPr>
              <a:t>lavabos réservés au lavage des mains et raccordés à une installation sanitaire</a:t>
            </a:r>
          </a:p>
          <a:p>
            <a:pPr lvl="1"/>
            <a:r>
              <a:rPr lang="fr-CA" dirty="0" smtClean="0"/>
              <a:t>distributeurs de DMBA (désinfectant pour les mains à </a:t>
            </a:r>
            <a:r>
              <a:rPr lang="fr-CA" dirty="0"/>
              <a:t>base </a:t>
            </a:r>
            <a:r>
              <a:rPr lang="fr-CA" dirty="0" smtClean="0"/>
              <a:t>d’alcool)</a:t>
            </a:r>
          </a:p>
          <a:p>
            <a:r>
              <a:rPr lang="fr-CA" dirty="0" smtClean="0"/>
              <a:t>Exigences relatives à l’aire de retraitement</a:t>
            </a:r>
          </a:p>
          <a:p>
            <a:r>
              <a:rPr lang="fr-CA" dirty="0" smtClean="0"/>
              <a:t>Emplacement des</a:t>
            </a:r>
            <a:r>
              <a:rPr lang="fr-CA" dirty="0" smtClean="0">
                <a:solidFill>
                  <a:srgbClr val="000000"/>
                </a:solidFill>
              </a:rPr>
              <a:t> bassins oculaires d’urgence</a:t>
            </a:r>
          </a:p>
          <a:p>
            <a:r>
              <a:rPr lang="fr-CA" dirty="0" smtClean="0"/>
              <a:t>Nombre et emplacement des aires d’entreposage</a:t>
            </a:r>
          </a:p>
          <a:p>
            <a:r>
              <a:rPr lang="fr-CA" dirty="0" smtClean="0"/>
              <a:t>Une séparation claire entre les aires propres et les aires souillées</a:t>
            </a:r>
          </a:p>
          <a:p>
            <a:endParaRPr lang="fr-CA" dirty="0"/>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11</a:t>
            </a:fld>
            <a:endParaRPr lang="fr-CA"/>
          </a:p>
        </p:txBody>
      </p:sp>
    </p:spTree>
    <p:extLst>
      <p:ext uri="{BB962C8B-B14F-4D97-AF65-F5344CB8AC3E}">
        <p14:creationId xmlns:p14="http://schemas.microsoft.com/office/powerpoint/2010/main" val="1692455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Aménagement </a:t>
            </a:r>
            <a:r>
              <a:rPr lang="fr-CA" b="1" dirty="0"/>
              <a:t>du bâtiment (suite)</a:t>
            </a:r>
          </a:p>
        </p:txBody>
      </p:sp>
      <p:sp>
        <p:nvSpPr>
          <p:cNvPr id="3" name="Content Placeholder 2"/>
          <p:cNvSpPr>
            <a:spLocks noGrp="1"/>
          </p:cNvSpPr>
          <p:nvPr>
            <p:ph idx="1"/>
            <p:custDataLst>
              <p:tags r:id="rId2"/>
            </p:custDataLst>
          </p:nvPr>
        </p:nvSpPr>
        <p:spPr>
          <a:xfrm>
            <a:off x="457200" y="1905000"/>
            <a:ext cx="8382000" cy="4419600"/>
          </a:xfrm>
        </p:spPr>
        <p:txBody>
          <a:bodyPr/>
          <a:lstStyle/>
          <a:p>
            <a:pPr>
              <a:spcBef>
                <a:spcPts val="600"/>
              </a:spcBef>
            </a:pPr>
            <a:r>
              <a:rPr lang="fr-CA" dirty="0" smtClean="0"/>
              <a:t>Emplacement de l’équipement de protection individuelle utilisé dans la prestation de soins de santé</a:t>
            </a:r>
          </a:p>
          <a:p>
            <a:pPr>
              <a:spcBef>
                <a:spcPts val="600"/>
              </a:spcBef>
            </a:pPr>
            <a:r>
              <a:rPr lang="fr-CA" dirty="0" smtClean="0"/>
              <a:t>Espace et nombre de chambres adéquats pour permettre la répartition des patients en fonction du mode de transmission</a:t>
            </a:r>
          </a:p>
          <a:p>
            <a:pPr>
              <a:spcBef>
                <a:spcPts val="600"/>
              </a:spcBef>
            </a:pPr>
            <a:r>
              <a:rPr lang="fr-CA" dirty="0" smtClean="0"/>
              <a:t>Nombre de chambres individuelles pour patients hospitalisés</a:t>
            </a:r>
          </a:p>
          <a:p>
            <a:pPr>
              <a:spcBef>
                <a:spcPts val="600"/>
              </a:spcBef>
            </a:pPr>
            <a:r>
              <a:rPr lang="fr-CA" dirty="0" smtClean="0"/>
              <a:t>Salles individuelles de traitement (patients hospitalisés ou externes)</a:t>
            </a:r>
          </a:p>
          <a:p>
            <a:pPr>
              <a:spcBef>
                <a:spcPts val="600"/>
              </a:spcBef>
            </a:pPr>
            <a:r>
              <a:rPr lang="fr-CA" dirty="0" smtClean="0"/>
              <a:t>Systèmes de gestion des déchets humains</a:t>
            </a:r>
          </a:p>
          <a:p>
            <a:pPr>
              <a:spcBef>
                <a:spcPts val="600"/>
              </a:spcBef>
            </a:pPr>
            <a:r>
              <a:rPr lang="fr-CA" dirty="0" smtClean="0"/>
              <a:t>Finitions, surfaces et mobilier</a:t>
            </a:r>
          </a:p>
          <a:p>
            <a:endParaRPr lang="fr-CA" dirty="0" smtClean="0"/>
          </a:p>
          <a:p>
            <a:pPr marL="0" indent="0">
              <a:buNone/>
            </a:pPr>
            <a:endParaRPr lang="fr-CA" dirty="0"/>
          </a:p>
        </p:txBody>
      </p:sp>
      <p:sp>
        <p:nvSpPr>
          <p:cNvPr id="4" name="Slide Number Placeholder 3"/>
          <p:cNvSpPr>
            <a:spLocks noGrp="1"/>
          </p:cNvSpPr>
          <p:nvPr>
            <p:ph type="sldNum" sz="quarter" idx="12"/>
            <p:custDataLst>
              <p:tags r:id="rId3"/>
            </p:custDataLst>
          </p:nvPr>
        </p:nvSpPr>
        <p:spPr/>
        <p:txBody>
          <a:bodyPr/>
          <a:lstStyle/>
          <a:p>
            <a:fld id="{5F7E4929-6676-4E33-9258-CADBEA89F675}" type="slidenum">
              <a:rPr lang="fr-CA" smtClean="0"/>
              <a:pPr/>
              <a:t>12</a:t>
            </a:fld>
            <a:endParaRPr lang="fr-CA"/>
          </a:p>
        </p:txBody>
      </p:sp>
      <p:sp>
        <p:nvSpPr>
          <p:cNvPr id="5" name="TextBox 4"/>
          <p:cNvSpPr txBox="1"/>
          <p:nvPr>
            <p:custDataLst>
              <p:tags r:id="rId4"/>
            </p:custDataLst>
          </p:nvPr>
        </p:nvSpPr>
        <p:spPr>
          <a:xfrm>
            <a:off x="5471583" y="1375833"/>
            <a:ext cx="184666" cy="369332"/>
          </a:xfrm>
          <a:prstGeom prst="rect">
            <a:avLst/>
          </a:prstGeom>
          <a:noFill/>
        </p:spPr>
        <p:txBody>
          <a:bodyPr wrap="none" rtlCol="0">
            <a:spAutoFit/>
          </a:bodyPr>
          <a:lstStyle/>
          <a:p>
            <a:endParaRPr lang="fr-CA" dirty="0"/>
          </a:p>
        </p:txBody>
      </p:sp>
    </p:spTree>
    <p:extLst>
      <p:ext uri="{BB962C8B-B14F-4D97-AF65-F5344CB8AC3E}">
        <p14:creationId xmlns:p14="http://schemas.microsoft.com/office/powerpoint/2010/main" val="170658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Aménagement du bâtiment</a:t>
            </a:r>
            <a:endParaRPr lang="fr-CA" b="1" dirty="0"/>
          </a:p>
        </p:txBody>
      </p:sp>
      <p:sp>
        <p:nvSpPr>
          <p:cNvPr id="3" name="Content Placeholder 2"/>
          <p:cNvSpPr>
            <a:spLocks noGrp="1"/>
          </p:cNvSpPr>
          <p:nvPr>
            <p:ph idx="1"/>
          </p:nvPr>
        </p:nvSpPr>
        <p:spPr>
          <a:xfrm>
            <a:off x="381000" y="1905000"/>
            <a:ext cx="8229600" cy="4103712"/>
          </a:xfrm>
        </p:spPr>
        <p:txBody>
          <a:bodyPr>
            <a:normAutofit/>
          </a:bodyPr>
          <a:lstStyle/>
          <a:p>
            <a:pPr>
              <a:lnSpc>
                <a:spcPct val="120000"/>
              </a:lnSpc>
              <a:spcBef>
                <a:spcPts val="0"/>
              </a:spcBef>
            </a:pPr>
            <a:r>
              <a:rPr lang="fr-CA" dirty="0" smtClean="0"/>
              <a:t>Répercussions sur les patients et les employés</a:t>
            </a:r>
          </a:p>
          <a:p>
            <a:pPr>
              <a:lnSpc>
                <a:spcPct val="120000"/>
              </a:lnSpc>
              <a:spcBef>
                <a:spcPts val="0"/>
              </a:spcBef>
            </a:pPr>
            <a:r>
              <a:rPr lang="fr-CA" dirty="0" smtClean="0"/>
              <a:t>Identification des dangers spécifiques</a:t>
            </a:r>
          </a:p>
          <a:p>
            <a:pPr>
              <a:lnSpc>
                <a:spcPct val="120000"/>
              </a:lnSpc>
              <a:spcBef>
                <a:spcPts val="0"/>
              </a:spcBef>
            </a:pPr>
            <a:r>
              <a:rPr lang="fr-CA" dirty="0" smtClean="0"/>
              <a:t>Emplacement des patients (susceptibilité à l’infection)</a:t>
            </a:r>
          </a:p>
          <a:p>
            <a:pPr>
              <a:lnSpc>
                <a:spcPct val="120000"/>
              </a:lnSpc>
              <a:spcBef>
                <a:spcPts val="0"/>
              </a:spcBef>
            </a:pPr>
            <a:r>
              <a:rPr lang="fr-CA" dirty="0" smtClean="0"/>
              <a:t>Répercussions sur les patients durant les activités planifiées ou non planifiées – interruption de courant, transport de débris, circulation, nettoyage, test et certification.</a:t>
            </a:r>
          </a:p>
        </p:txBody>
      </p:sp>
      <p:sp>
        <p:nvSpPr>
          <p:cNvPr id="4" name="Slide Number Placeholder 3"/>
          <p:cNvSpPr>
            <a:spLocks noGrp="1"/>
          </p:cNvSpPr>
          <p:nvPr>
            <p:ph type="sldNum" sz="quarter" idx="12"/>
          </p:nvPr>
        </p:nvSpPr>
        <p:spPr/>
        <p:txBody>
          <a:bodyPr/>
          <a:lstStyle/>
          <a:p>
            <a:pPr>
              <a:defRPr/>
            </a:pPr>
            <a:fld id="{00099687-D148-4205-97FB-BAB44A73AD86}" type="slidenum">
              <a:rPr lang="fr-CA" smtClean="0"/>
              <a:pPr>
                <a:defRPr/>
              </a:pPr>
              <a:t>13</a:t>
            </a:fld>
            <a:endParaRPr lang="fr-CA"/>
          </a:p>
        </p:txBody>
      </p:sp>
    </p:spTree>
    <p:extLst>
      <p:ext uri="{BB962C8B-B14F-4D97-AF65-F5344CB8AC3E}">
        <p14:creationId xmlns:p14="http://schemas.microsoft.com/office/powerpoint/2010/main" val="273678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0099687-D148-4205-97FB-BAB44A73AD86}" type="slidenum">
              <a:rPr lang="fr-CA" smtClean="0"/>
              <a:pPr>
                <a:defRPr/>
              </a:pPr>
              <a:t>14</a:t>
            </a:fld>
            <a:endParaRPr lang="fr-CA"/>
          </a:p>
        </p:txBody>
      </p:sp>
      <p:sp>
        <p:nvSpPr>
          <p:cNvPr id="6" name="Title 1" descr="Exemple d’outil de planification et d’aménagement&#10;" title="Tableau : Exemple d’outil de planification et d’aménagement"/>
          <p:cNvSpPr txBox="1">
            <a:spLocks/>
          </p:cNvSpPr>
          <p:nvPr/>
        </p:nvSpPr>
        <p:spPr bwMode="auto">
          <a:xfrm>
            <a:off x="3352800" y="228600"/>
            <a:ext cx="5638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a:lstStyle>
          <a:p>
            <a:r>
              <a:rPr lang="fr-CA" b="1" dirty="0" smtClean="0"/>
              <a:t>Exemple d’outil de planification et d’aménagement</a:t>
            </a:r>
            <a:endParaRPr lang="fr-CA" b="1" dirty="0"/>
          </a:p>
        </p:txBody>
      </p:sp>
      <p:pic>
        <p:nvPicPr>
          <p:cNvPr id="1026" name="Picture 2" title="Tablea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90285"/>
            <a:ext cx="4648200" cy="4849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239976" y="6439644"/>
            <a:ext cx="2979724" cy="215444"/>
          </a:xfrm>
          <a:prstGeom prst="rect">
            <a:avLst/>
          </a:prstGeom>
          <a:noFill/>
        </p:spPr>
        <p:txBody>
          <a:bodyPr wrap="square" rtlCol="0">
            <a:spAutoFit/>
          </a:bodyPr>
          <a:lstStyle/>
          <a:p>
            <a:pPr algn="r"/>
            <a:r>
              <a:rPr lang="fr-CA" sz="800" i="1" dirty="0" smtClean="0">
                <a:solidFill>
                  <a:schemeClr val="bg1">
                    <a:lumMod val="50000"/>
                  </a:schemeClr>
                </a:solidFill>
              </a:rPr>
              <a:t>Image : Santé publique Ontario, 2015</a:t>
            </a:r>
            <a:endParaRPr lang="fr-CA" sz="800" i="1" dirty="0">
              <a:solidFill>
                <a:schemeClr val="bg1">
                  <a:lumMod val="50000"/>
                </a:schemeClr>
              </a:solidFill>
            </a:endParaRPr>
          </a:p>
        </p:txBody>
      </p:sp>
    </p:spTree>
    <p:extLst>
      <p:ext uri="{BB962C8B-B14F-4D97-AF65-F5344CB8AC3E}">
        <p14:creationId xmlns:p14="http://schemas.microsoft.com/office/powerpoint/2010/main" val="4222467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Considérations clés dans la planification fonctionnelle</a:t>
            </a:r>
            <a:endParaRPr lang="fr-CA" b="1" dirty="0"/>
          </a:p>
        </p:txBody>
      </p:sp>
      <p:sp>
        <p:nvSpPr>
          <p:cNvPr id="3" name="Content Placeholder 2"/>
          <p:cNvSpPr>
            <a:spLocks noGrp="1"/>
          </p:cNvSpPr>
          <p:nvPr>
            <p:ph idx="1"/>
          </p:nvPr>
        </p:nvSpPr>
        <p:spPr/>
        <p:txBody>
          <a:bodyPr/>
          <a:lstStyle/>
          <a:p>
            <a:pPr marL="293688" lvl="1" indent="0">
              <a:buNone/>
            </a:pPr>
            <a:endParaRPr lang="fr-CA" b="1" dirty="0" smtClean="0"/>
          </a:p>
          <a:p>
            <a:pPr marL="293688" lvl="1" indent="0">
              <a:buNone/>
            </a:pPr>
            <a:r>
              <a:rPr lang="fr-CA" b="1" dirty="0" smtClean="0"/>
              <a:t>Entreposage</a:t>
            </a:r>
            <a:endParaRPr lang="fr-CA" dirty="0"/>
          </a:p>
          <a:p>
            <a:pPr lvl="1"/>
            <a:r>
              <a:rPr lang="fr-CA" dirty="0" smtClean="0"/>
              <a:t>Type d’équipement utilisé dans les zones</a:t>
            </a:r>
          </a:p>
          <a:p>
            <a:pPr lvl="1"/>
            <a:r>
              <a:rPr lang="fr-CA" dirty="0" smtClean="0"/>
              <a:t>Salles conçues pour l’entreposage des fournitures propres</a:t>
            </a:r>
          </a:p>
          <a:p>
            <a:pPr lvl="1"/>
            <a:r>
              <a:rPr lang="fr-CA" dirty="0" smtClean="0"/>
              <a:t>Entreposage d’équipement additionnel</a:t>
            </a:r>
          </a:p>
          <a:p>
            <a:pPr lvl="1"/>
            <a:r>
              <a:rPr lang="fr-CA" dirty="0" smtClean="0"/>
              <a:t>Étagères adéquates</a:t>
            </a:r>
          </a:p>
          <a:p>
            <a:pPr marL="293688" lvl="1" indent="0">
              <a:buNone/>
            </a:pPr>
            <a:r>
              <a:rPr lang="fr-CA" b="1" dirty="0"/>
              <a:t>Besoins des </a:t>
            </a:r>
            <a:r>
              <a:rPr lang="fr-CA" b="1" dirty="0" smtClean="0"/>
              <a:t>patients</a:t>
            </a:r>
          </a:p>
          <a:p>
            <a:pPr lvl="1"/>
            <a:r>
              <a:rPr lang="fr-CA" dirty="0" smtClean="0"/>
              <a:t>Installations </a:t>
            </a:r>
            <a:r>
              <a:rPr lang="fr-CA" dirty="0"/>
              <a:t>pour l’hygiène des </a:t>
            </a:r>
            <a:r>
              <a:rPr lang="fr-CA" dirty="0" smtClean="0"/>
              <a:t>mains</a:t>
            </a:r>
          </a:p>
          <a:p>
            <a:pPr lvl="1"/>
            <a:r>
              <a:rPr lang="fr-CA" dirty="0" smtClean="0"/>
              <a:t>Installation sanitaires</a:t>
            </a:r>
          </a:p>
          <a:p>
            <a:pPr lvl="1"/>
            <a:r>
              <a:rPr lang="fr-CA" dirty="0" smtClean="0"/>
              <a:t>Douches/bains</a:t>
            </a:r>
          </a:p>
          <a:p>
            <a:pPr lvl="1"/>
            <a:r>
              <a:rPr lang="fr-CA" dirty="0" smtClean="0"/>
              <a:t>Rangement </a:t>
            </a:r>
            <a:r>
              <a:rPr lang="fr-CA" dirty="0"/>
              <a:t>des fournitures personnelles</a:t>
            </a:r>
          </a:p>
          <a:p>
            <a:pPr lvl="1"/>
            <a:endParaRPr lang="fr-CA" dirty="0" smtClean="0"/>
          </a:p>
        </p:txBody>
      </p:sp>
      <p:sp>
        <p:nvSpPr>
          <p:cNvPr id="4" name="Slide Number Placeholder 3"/>
          <p:cNvSpPr>
            <a:spLocks noGrp="1"/>
          </p:cNvSpPr>
          <p:nvPr>
            <p:ph type="sldNum" sz="quarter" idx="12"/>
          </p:nvPr>
        </p:nvSpPr>
        <p:spPr/>
        <p:txBody>
          <a:bodyPr/>
          <a:lstStyle/>
          <a:p>
            <a:pPr>
              <a:defRPr/>
            </a:pPr>
            <a:fld id="{2FBEB88E-7A48-4311-8253-79E1F5AA80A5}" type="slidenum">
              <a:rPr lang="fr-CA" smtClean="0"/>
              <a:pPr>
                <a:defRPr/>
              </a:pPr>
              <a:t>15</a:t>
            </a:fld>
            <a:endParaRPr lang="fr-CA"/>
          </a:p>
        </p:txBody>
      </p:sp>
    </p:spTree>
    <p:extLst>
      <p:ext uri="{BB962C8B-B14F-4D97-AF65-F5344CB8AC3E}">
        <p14:creationId xmlns:p14="http://schemas.microsoft.com/office/powerpoint/2010/main" val="3387260765"/>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a:t>Considérations clés dans </a:t>
            </a:r>
            <a:r>
              <a:rPr lang="fr-CA" b="1" dirty="0" smtClean="0"/>
              <a:t>la planification </a:t>
            </a:r>
            <a:r>
              <a:rPr lang="fr-CA" b="1" dirty="0"/>
              <a:t>fonctionnelle</a:t>
            </a:r>
          </a:p>
        </p:txBody>
      </p:sp>
      <p:sp>
        <p:nvSpPr>
          <p:cNvPr id="3" name="Content Placeholder 2"/>
          <p:cNvSpPr>
            <a:spLocks noGrp="1"/>
          </p:cNvSpPr>
          <p:nvPr>
            <p:ph idx="1"/>
          </p:nvPr>
        </p:nvSpPr>
        <p:spPr/>
        <p:txBody>
          <a:bodyPr/>
          <a:lstStyle/>
          <a:p>
            <a:r>
              <a:rPr lang="fr-CA" dirty="0" smtClean="0"/>
              <a:t>Linge/lavage</a:t>
            </a:r>
          </a:p>
          <a:p>
            <a:pPr lvl="1"/>
            <a:r>
              <a:rPr lang="fr-CA" dirty="0" smtClean="0"/>
              <a:t>Processus de gestion</a:t>
            </a:r>
          </a:p>
          <a:p>
            <a:pPr lvl="1"/>
            <a:r>
              <a:rPr lang="fr-CA" dirty="0" smtClean="0"/>
              <a:t>Besoins d’entreposage </a:t>
            </a:r>
          </a:p>
          <a:p>
            <a:r>
              <a:rPr lang="fr-CA" dirty="0" smtClean="0"/>
              <a:t>Gestion des déchets</a:t>
            </a:r>
          </a:p>
          <a:p>
            <a:pPr lvl="1"/>
            <a:r>
              <a:rPr lang="fr-CA" dirty="0" smtClean="0"/>
              <a:t>Prise en compte de tous les types de déchets</a:t>
            </a:r>
          </a:p>
          <a:p>
            <a:pPr lvl="1"/>
            <a:r>
              <a:rPr lang="fr-CA" dirty="0" smtClean="0"/>
              <a:t>Processus de gestion des déchets humains</a:t>
            </a:r>
          </a:p>
          <a:p>
            <a:pPr lvl="1"/>
            <a:r>
              <a:rPr lang="fr-CA" dirty="0" smtClean="0"/>
              <a:t>Outils d’aide à la prise de décisions</a:t>
            </a:r>
            <a:endParaRPr lang="fr-CA" dirty="0"/>
          </a:p>
        </p:txBody>
      </p:sp>
      <p:sp>
        <p:nvSpPr>
          <p:cNvPr id="4" name="Slide Number Placeholder 3"/>
          <p:cNvSpPr>
            <a:spLocks noGrp="1"/>
          </p:cNvSpPr>
          <p:nvPr>
            <p:ph type="sldNum" sz="quarter" idx="12"/>
          </p:nvPr>
        </p:nvSpPr>
        <p:spPr/>
        <p:txBody>
          <a:bodyPr/>
          <a:lstStyle/>
          <a:p>
            <a:pPr>
              <a:defRPr/>
            </a:pPr>
            <a:fld id="{2FBEB88E-7A48-4311-8253-79E1F5AA80A5}" type="slidenum">
              <a:rPr lang="fr-CA" smtClean="0"/>
              <a:pPr>
                <a:defRPr/>
              </a:pPr>
              <a:t>16</a:t>
            </a:fld>
            <a:endParaRPr lang="fr-CA"/>
          </a:p>
        </p:txBody>
      </p:sp>
    </p:spTree>
    <p:extLst>
      <p:ext uri="{BB962C8B-B14F-4D97-AF65-F5344CB8AC3E}">
        <p14:creationId xmlns:p14="http://schemas.microsoft.com/office/powerpoint/2010/main" val="1728991851"/>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Chambres d’isolement des infections transmises </a:t>
            </a:r>
            <a:r>
              <a:rPr lang="fr-CA" b="1" dirty="0"/>
              <a:t>par voie aérienne</a:t>
            </a:r>
          </a:p>
        </p:txBody>
      </p:sp>
      <p:sp>
        <p:nvSpPr>
          <p:cNvPr id="3" name="Content Placeholder 2"/>
          <p:cNvSpPr>
            <a:spLocks noGrp="1"/>
          </p:cNvSpPr>
          <p:nvPr>
            <p:ph idx="1"/>
          </p:nvPr>
        </p:nvSpPr>
        <p:spPr>
          <a:xfrm>
            <a:off x="457200" y="1905000"/>
            <a:ext cx="8305800" cy="4419600"/>
          </a:xfrm>
        </p:spPr>
        <p:txBody>
          <a:bodyPr/>
          <a:lstStyle/>
          <a:p>
            <a:r>
              <a:rPr lang="fr-CA" dirty="0" smtClean="0"/>
              <a:t>Chambres </a:t>
            </a:r>
            <a:r>
              <a:rPr lang="fr-CA" dirty="0"/>
              <a:t>d’isolement des </a:t>
            </a:r>
            <a:r>
              <a:rPr lang="fr-CA" dirty="0" smtClean="0"/>
              <a:t>infections transmises </a:t>
            </a:r>
            <a:r>
              <a:rPr lang="fr-CA" dirty="0"/>
              <a:t>par voie aérienne</a:t>
            </a:r>
            <a:endParaRPr lang="fr-CA" dirty="0" smtClean="0"/>
          </a:p>
          <a:p>
            <a:pPr lvl="1"/>
            <a:r>
              <a:rPr lang="fr-CA" dirty="0" smtClean="0"/>
              <a:t>Maintenir une pression d’air négative</a:t>
            </a:r>
          </a:p>
          <a:p>
            <a:pPr lvl="2"/>
            <a:r>
              <a:rPr lang="fr-CA" dirty="0" smtClean="0"/>
              <a:t>Le système d’entrée et de sortie d’air doit assurer une pression différentielle de 7,5 Pa entre la chambre et le couloir.</a:t>
            </a:r>
          </a:p>
          <a:p>
            <a:pPr lvl="1"/>
            <a:r>
              <a:rPr lang="fr-CA" dirty="0" smtClean="0"/>
              <a:t>Installer un système d’alarme sonore et visuelle dans la chambre et le poste des infirmières</a:t>
            </a:r>
          </a:p>
          <a:p>
            <a:pPr lvl="1"/>
            <a:r>
              <a:rPr lang="fr-CA" dirty="0" smtClean="0"/>
              <a:t>La conception du système d’évacuation de l’air est importante :</a:t>
            </a:r>
          </a:p>
          <a:p>
            <a:pPr lvl="2"/>
            <a:r>
              <a:rPr lang="fr-CA" dirty="0" smtClean="0"/>
              <a:t>Doit maintenir une pression négative</a:t>
            </a:r>
          </a:p>
          <a:p>
            <a:pPr lvl="2"/>
            <a:r>
              <a:rPr lang="fr-CA" dirty="0" smtClean="0"/>
              <a:t>Doit inclure un système d’appoint durant les travaux d’entretien ou en cas de panne</a:t>
            </a:r>
          </a:p>
          <a:p>
            <a:pPr lvl="1"/>
            <a:endParaRPr lang="fr-CA" dirty="0" smtClean="0"/>
          </a:p>
          <a:p>
            <a:pPr lvl="1"/>
            <a:endParaRPr lang="fr-CA" dirty="0" smtClean="0"/>
          </a:p>
          <a:p>
            <a:endParaRPr lang="fr-CA" dirty="0"/>
          </a:p>
        </p:txBody>
      </p:sp>
      <p:sp>
        <p:nvSpPr>
          <p:cNvPr id="4" name="Slide Number Placeholder 3"/>
          <p:cNvSpPr>
            <a:spLocks noGrp="1"/>
          </p:cNvSpPr>
          <p:nvPr>
            <p:ph type="sldNum" sz="quarter" idx="12"/>
          </p:nvPr>
        </p:nvSpPr>
        <p:spPr/>
        <p:txBody>
          <a:bodyPr/>
          <a:lstStyle/>
          <a:p>
            <a:pPr>
              <a:defRPr/>
            </a:pPr>
            <a:fld id="{2FBEB88E-7A48-4311-8253-79E1F5AA80A5}" type="slidenum">
              <a:rPr lang="fr-CA" smtClean="0"/>
              <a:pPr>
                <a:defRPr/>
              </a:pPr>
              <a:t>17</a:t>
            </a:fld>
            <a:endParaRPr lang="fr-CA"/>
          </a:p>
        </p:txBody>
      </p:sp>
    </p:spTree>
    <p:extLst>
      <p:ext uri="{BB962C8B-B14F-4D97-AF65-F5344CB8AC3E}">
        <p14:creationId xmlns:p14="http://schemas.microsoft.com/office/powerpoint/2010/main" val="1412314236"/>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xemple de guide pour planifier l’organisation spatiale" title="Exemple de guide pour planifier l’organisation spatiale"/>
          <p:cNvSpPr>
            <a:spLocks noGrp="1"/>
          </p:cNvSpPr>
          <p:nvPr>
            <p:ph type="title"/>
          </p:nvPr>
        </p:nvSpPr>
        <p:spPr/>
        <p:txBody>
          <a:bodyPr/>
          <a:lstStyle/>
          <a:p>
            <a:r>
              <a:rPr lang="fr-CA" b="1" dirty="0"/>
              <a:t>Guide pour planifier l’organisation spatiale</a:t>
            </a:r>
            <a:endParaRPr lang="fr-CA" b="1" dirty="0"/>
          </a:p>
        </p:txBody>
      </p:sp>
      <p:sp>
        <p:nvSpPr>
          <p:cNvPr id="3" name="Content Placeholder 2"/>
          <p:cNvSpPr>
            <a:spLocks noGrp="1"/>
          </p:cNvSpPr>
          <p:nvPr>
            <p:ph idx="1"/>
          </p:nvPr>
        </p:nvSpPr>
        <p:spPr>
          <a:xfrm>
            <a:off x="457200" y="1905000"/>
            <a:ext cx="8305800" cy="1752600"/>
          </a:xfrm>
        </p:spPr>
        <p:txBody>
          <a:bodyPr/>
          <a:lstStyle/>
          <a:p>
            <a:r>
              <a:rPr lang="fr-CA" dirty="0"/>
              <a:t>Fournit des directives pour les différentes aires</a:t>
            </a:r>
          </a:p>
          <a:p>
            <a:pPr lvl="1"/>
            <a:r>
              <a:rPr lang="fr-CA" dirty="0"/>
              <a:t>Présentée par type de zone</a:t>
            </a:r>
          </a:p>
          <a:p>
            <a:r>
              <a:rPr lang="fr-CA" dirty="0"/>
              <a:t>Si l’aire se trouve dans votre établissement de soins de santé</a:t>
            </a:r>
          </a:p>
          <a:p>
            <a:pPr lvl="1"/>
            <a:r>
              <a:rPr lang="fr-CA" dirty="0"/>
              <a:t>Y </a:t>
            </a:r>
            <a:r>
              <a:rPr lang="fr-CA" dirty="0" err="1"/>
              <a:t>a-t-il</a:t>
            </a:r>
            <a:r>
              <a:rPr lang="fr-CA" dirty="0"/>
              <a:t> des exigences à respecter ?</a:t>
            </a:r>
          </a:p>
          <a:p>
            <a:pPr lvl="1"/>
            <a:endParaRPr lang="fr-CA" dirty="0" smtClean="0"/>
          </a:p>
          <a:p>
            <a:endParaRPr lang="fr-CA" dirty="0"/>
          </a:p>
        </p:txBody>
      </p:sp>
      <p:sp>
        <p:nvSpPr>
          <p:cNvPr id="4" name="Slide Number Placeholder 3"/>
          <p:cNvSpPr>
            <a:spLocks noGrp="1"/>
          </p:cNvSpPr>
          <p:nvPr>
            <p:ph type="sldNum" sz="quarter" idx="12"/>
          </p:nvPr>
        </p:nvSpPr>
        <p:spPr/>
        <p:txBody>
          <a:bodyPr/>
          <a:lstStyle/>
          <a:p>
            <a:pPr>
              <a:defRPr/>
            </a:pPr>
            <a:fld id="{2FBEB88E-7A48-4311-8253-79E1F5AA80A5}" type="slidenum">
              <a:rPr lang="fr-CA" smtClean="0"/>
              <a:pPr>
                <a:defRPr/>
              </a:pPr>
              <a:t>18</a:t>
            </a:fld>
            <a:endParaRPr lang="fr-CA"/>
          </a:p>
        </p:txBody>
      </p:sp>
      <p:pic>
        <p:nvPicPr>
          <p:cNvPr id="2051" name="Picture 3" title="Tablea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3657600"/>
            <a:ext cx="6781800" cy="2833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991100" y="6530612"/>
            <a:ext cx="2979724" cy="215444"/>
          </a:xfrm>
          <a:prstGeom prst="rect">
            <a:avLst/>
          </a:prstGeom>
          <a:noFill/>
        </p:spPr>
        <p:txBody>
          <a:bodyPr wrap="square" rtlCol="0">
            <a:spAutoFit/>
          </a:bodyPr>
          <a:lstStyle/>
          <a:p>
            <a:pPr algn="r"/>
            <a:r>
              <a:rPr lang="fr-CA" sz="800" i="1" dirty="0" smtClean="0">
                <a:solidFill>
                  <a:schemeClr val="bg1">
                    <a:lumMod val="50000"/>
                  </a:schemeClr>
                </a:solidFill>
              </a:rPr>
              <a:t>Image : Santé publique Ontario, 2015</a:t>
            </a:r>
            <a:endParaRPr lang="fr-CA" sz="800" i="1" dirty="0">
              <a:solidFill>
                <a:schemeClr val="bg1">
                  <a:lumMod val="50000"/>
                </a:schemeClr>
              </a:solidFill>
            </a:endParaRPr>
          </a:p>
        </p:txBody>
      </p:sp>
    </p:spTree>
    <p:extLst>
      <p:ext uri="{BB962C8B-B14F-4D97-AF65-F5344CB8AC3E}">
        <p14:creationId xmlns:p14="http://schemas.microsoft.com/office/powerpoint/2010/main" val="3304794028"/>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Sources</a:t>
            </a:r>
            <a:endParaRPr lang="en-US" dirty="0"/>
          </a:p>
        </p:txBody>
      </p:sp>
      <p:sp>
        <p:nvSpPr>
          <p:cNvPr id="3" name="Content Placeholder 2"/>
          <p:cNvSpPr>
            <a:spLocks noGrp="1"/>
          </p:cNvSpPr>
          <p:nvPr>
            <p:ph idx="1"/>
          </p:nvPr>
        </p:nvSpPr>
        <p:spPr>
          <a:xfrm>
            <a:off x="457200" y="1905000"/>
            <a:ext cx="8229600" cy="3657600"/>
          </a:xfrm>
        </p:spPr>
        <p:txBody>
          <a:bodyPr/>
          <a:lstStyle/>
          <a:p>
            <a:pPr marL="342900" indent="-342900">
              <a:spcBef>
                <a:spcPts val="600"/>
              </a:spcBef>
              <a:buFont typeface="+mj-lt"/>
              <a:buAutoNum type="arabicPeriod"/>
            </a:pPr>
            <a:r>
              <a:rPr lang="fr-CA" sz="1400" dirty="0" smtClean="0"/>
              <a:t>Association for </a:t>
            </a:r>
            <a:r>
              <a:rPr lang="fr-CA" sz="1400" dirty="0" err="1" smtClean="0"/>
              <a:t>Professionals</a:t>
            </a:r>
            <a:r>
              <a:rPr lang="fr-CA" sz="1400" dirty="0" smtClean="0"/>
              <a:t> in Infection Control and </a:t>
            </a:r>
            <a:r>
              <a:rPr lang="fr-CA" sz="1400" dirty="0" err="1" smtClean="0"/>
              <a:t>Epidemiology</a:t>
            </a:r>
            <a:r>
              <a:rPr lang="fr-CA" sz="1400" dirty="0" smtClean="0"/>
              <a:t>. APIC Infection Control </a:t>
            </a:r>
            <a:r>
              <a:rPr lang="fr-CA" sz="1400" dirty="0" err="1" smtClean="0"/>
              <a:t>Tool</a:t>
            </a:r>
            <a:r>
              <a:rPr lang="fr-CA" sz="1400" dirty="0" smtClean="0"/>
              <a:t> Kit </a:t>
            </a:r>
            <a:r>
              <a:rPr lang="fr-CA" sz="1400" dirty="0" err="1" smtClean="0"/>
              <a:t>Series</a:t>
            </a:r>
            <a:r>
              <a:rPr lang="fr-CA" sz="1400" dirty="0" smtClean="0"/>
              <a:t>, Construction and </a:t>
            </a:r>
            <a:r>
              <a:rPr lang="fr-CA" sz="1400" dirty="0" err="1" smtClean="0"/>
              <a:t>Renovation</a:t>
            </a:r>
            <a:r>
              <a:rPr lang="fr-CA" sz="1400" dirty="0" smtClean="0"/>
              <a:t>, seconde édition, mai 2002.</a:t>
            </a:r>
          </a:p>
          <a:p>
            <a:pPr marL="342900" indent="-342900">
              <a:spcBef>
                <a:spcPts val="600"/>
              </a:spcBef>
              <a:buFont typeface="+mj-lt"/>
              <a:buAutoNum type="arabicPeriod"/>
            </a:pPr>
            <a:r>
              <a:rPr lang="fr-CA" sz="1400" dirty="0" smtClean="0"/>
              <a:t>Association for </a:t>
            </a:r>
            <a:r>
              <a:rPr lang="fr-CA" sz="1400" dirty="0" err="1" smtClean="0"/>
              <a:t>Professionals</a:t>
            </a:r>
            <a:r>
              <a:rPr lang="fr-CA" sz="1400" dirty="0" smtClean="0"/>
              <a:t> in Infection Control and </a:t>
            </a:r>
            <a:r>
              <a:rPr lang="fr-CA" sz="1400" dirty="0" err="1" smtClean="0"/>
              <a:t>Epidemiology</a:t>
            </a:r>
            <a:r>
              <a:rPr lang="fr-CA" sz="1400" dirty="0" smtClean="0"/>
              <a:t>. APIC State-of-the-Art Report: The </a:t>
            </a:r>
            <a:r>
              <a:rPr lang="fr-CA" sz="1400" dirty="0" err="1" smtClean="0"/>
              <a:t>role</a:t>
            </a:r>
            <a:r>
              <a:rPr lang="fr-CA" sz="1400" dirty="0" smtClean="0"/>
              <a:t> of infection control </a:t>
            </a:r>
            <a:r>
              <a:rPr lang="fr-CA" sz="1400" dirty="0" err="1" smtClean="0"/>
              <a:t>during</a:t>
            </a:r>
            <a:r>
              <a:rPr lang="fr-CA" sz="1400" dirty="0" smtClean="0"/>
              <a:t> construction in </a:t>
            </a:r>
            <a:r>
              <a:rPr lang="fr-CA" sz="1400" dirty="0" err="1" smtClean="0"/>
              <a:t>health</a:t>
            </a:r>
            <a:r>
              <a:rPr lang="fr-CA" sz="1400" dirty="0" smtClean="0"/>
              <a:t> care </a:t>
            </a:r>
            <a:r>
              <a:rPr lang="fr-CA" sz="1400" dirty="0" err="1" smtClean="0"/>
              <a:t>facilities</a:t>
            </a:r>
            <a:r>
              <a:rPr lang="fr-CA" sz="1400" dirty="0" smtClean="0"/>
              <a:t>, </a:t>
            </a:r>
            <a:r>
              <a:rPr lang="fr-CA" sz="1400" dirty="0" err="1" smtClean="0"/>
              <a:t>Judene</a:t>
            </a:r>
            <a:r>
              <a:rPr lang="fr-CA" sz="1400" dirty="0" smtClean="0"/>
              <a:t> Mueller </a:t>
            </a:r>
            <a:r>
              <a:rPr lang="fr-CA" sz="1400" dirty="0" err="1" smtClean="0"/>
              <a:t>Bartley</a:t>
            </a:r>
            <a:r>
              <a:rPr lang="fr-CA" sz="1400" dirty="0" smtClean="0"/>
              <a:t>, MS, MPH, CIC; The 1997, 1998, and 1999 APIC Guidelines </a:t>
            </a:r>
            <a:r>
              <a:rPr lang="fr-CA" sz="1400" dirty="0" err="1" smtClean="0"/>
              <a:t>Committees</a:t>
            </a:r>
            <a:r>
              <a:rPr lang="fr-CA" sz="1400" dirty="0" smtClean="0"/>
              <a:t>.</a:t>
            </a:r>
          </a:p>
          <a:p>
            <a:pPr marL="342900" lvl="0" indent="-342900">
              <a:spcBef>
                <a:spcPts val="600"/>
              </a:spcBef>
              <a:buFont typeface="+mj-lt"/>
              <a:buAutoNum type="arabicPeriod"/>
            </a:pPr>
            <a:r>
              <a:rPr lang="fr-CA" sz="1400" dirty="0" smtClean="0"/>
              <a:t>Groupe CSA. CSA Z317.13-12 : </a:t>
            </a:r>
            <a:r>
              <a:rPr lang="fr-CA" sz="1400" dirty="0"/>
              <a:t>Lutte contre l’infection pendant </a:t>
            </a:r>
            <a:r>
              <a:rPr lang="fr-CA" sz="1400" dirty="0" smtClean="0"/>
              <a:t>les travaux </a:t>
            </a:r>
            <a:r>
              <a:rPr lang="fr-CA" sz="1400" dirty="0"/>
              <a:t>de construction, de rénovation </a:t>
            </a:r>
            <a:r>
              <a:rPr lang="fr-CA" sz="1400" dirty="0" smtClean="0"/>
              <a:t>et d’entretien </a:t>
            </a:r>
            <a:r>
              <a:rPr lang="fr-CA" sz="1400" dirty="0"/>
              <a:t>dans les établissements </a:t>
            </a:r>
            <a:r>
              <a:rPr lang="fr-CA" sz="1400" dirty="0" smtClean="0"/>
              <a:t>de santé, Toronto, Ontario, Groupe CSA, 2012.</a:t>
            </a:r>
          </a:p>
          <a:p>
            <a:pPr marL="342900" indent="-342900">
              <a:spcBef>
                <a:spcPts val="600"/>
              </a:spcBef>
              <a:buFont typeface="+mj-lt"/>
              <a:buAutoNum type="arabicPeriod"/>
            </a:pPr>
            <a:r>
              <a:rPr lang="fr-CA" sz="1400" dirty="0" smtClean="0"/>
              <a:t>Groupe CSA. CSA Z8000-F11 : Établissements de santé canadiens, Toronto, Ontario, Groupe CSA, 2011.</a:t>
            </a:r>
          </a:p>
          <a:p>
            <a:pPr marL="342900" indent="-342900">
              <a:spcBef>
                <a:spcPts val="600"/>
              </a:spcBef>
              <a:buFont typeface="+mj-lt"/>
              <a:buAutoNum type="arabicPeriod"/>
            </a:pPr>
            <a:r>
              <a:rPr lang="fr-CA" sz="1400" dirty="0" err="1" smtClean="0"/>
              <a:t>Judene</a:t>
            </a:r>
            <a:r>
              <a:rPr lang="fr-CA" sz="1400" dirty="0" smtClean="0"/>
              <a:t>, B., éd. Infection control </a:t>
            </a:r>
            <a:r>
              <a:rPr lang="fr-CA" sz="1400" dirty="0" err="1" smtClean="0"/>
              <a:t>toolkit</a:t>
            </a:r>
            <a:r>
              <a:rPr lang="fr-CA" sz="1400" dirty="0" smtClean="0"/>
              <a:t> </a:t>
            </a:r>
            <a:r>
              <a:rPr lang="fr-CA" sz="1400" dirty="0" err="1" smtClean="0"/>
              <a:t>series</a:t>
            </a:r>
            <a:r>
              <a:rPr lang="fr-CA" sz="1400" dirty="0" smtClean="0"/>
              <a:t>. construction and </a:t>
            </a:r>
            <a:r>
              <a:rPr lang="fr-CA" sz="1400" dirty="0" err="1" smtClean="0"/>
              <a:t>renovation</a:t>
            </a:r>
            <a:r>
              <a:rPr lang="fr-CA" sz="1400" dirty="0" smtClean="0"/>
              <a:t>, seconde édition, Washington D.C., Association for </a:t>
            </a:r>
            <a:r>
              <a:rPr lang="fr-CA" sz="1400" dirty="0" err="1" smtClean="0"/>
              <a:t>Professionals</a:t>
            </a:r>
            <a:r>
              <a:rPr lang="fr-CA" sz="1400" dirty="0" smtClean="0"/>
              <a:t> in Infection Control and </a:t>
            </a:r>
            <a:r>
              <a:rPr lang="fr-CA" sz="1400" dirty="0" err="1" smtClean="0"/>
              <a:t>Epidemiology</a:t>
            </a:r>
            <a:r>
              <a:rPr lang="fr-CA" sz="1400" dirty="0" smtClean="0"/>
              <a:t>, 2002.</a:t>
            </a:r>
          </a:p>
          <a:p>
            <a:pPr marL="342900" indent="-342900">
              <a:spcBef>
                <a:spcPts val="600"/>
              </a:spcBef>
              <a:buFont typeface="+mj-lt"/>
              <a:buAutoNum type="arabicPeriod"/>
            </a:pPr>
            <a:r>
              <a:rPr lang="fr-CA" sz="1400" dirty="0" smtClean="0">
                <a:solidFill>
                  <a:srgbClr val="000000"/>
                </a:solidFill>
              </a:rPr>
              <a:t>Krasinski, K., et al. « Nosocomial </a:t>
            </a:r>
            <a:r>
              <a:rPr lang="fr-CA" sz="1400" dirty="0" err="1" smtClean="0">
                <a:solidFill>
                  <a:srgbClr val="000000"/>
                </a:solidFill>
              </a:rPr>
              <a:t>fungal</a:t>
            </a:r>
            <a:r>
              <a:rPr lang="fr-CA" sz="1400" dirty="0" smtClean="0">
                <a:solidFill>
                  <a:srgbClr val="000000"/>
                </a:solidFill>
              </a:rPr>
              <a:t> infection </a:t>
            </a:r>
            <a:r>
              <a:rPr lang="fr-CA" sz="1400" dirty="0" err="1" smtClean="0">
                <a:solidFill>
                  <a:srgbClr val="000000"/>
                </a:solidFill>
              </a:rPr>
              <a:t>during</a:t>
            </a:r>
            <a:r>
              <a:rPr lang="fr-CA" sz="1400" dirty="0" smtClean="0">
                <a:solidFill>
                  <a:srgbClr val="000000"/>
                </a:solidFill>
              </a:rPr>
              <a:t> </a:t>
            </a:r>
            <a:r>
              <a:rPr lang="fr-CA" sz="1400" dirty="0" err="1" smtClean="0">
                <a:solidFill>
                  <a:srgbClr val="000000"/>
                </a:solidFill>
              </a:rPr>
              <a:t>hospital</a:t>
            </a:r>
            <a:r>
              <a:rPr lang="fr-CA" sz="1400" dirty="0" smtClean="0">
                <a:solidFill>
                  <a:srgbClr val="000000"/>
                </a:solidFill>
              </a:rPr>
              <a:t> </a:t>
            </a:r>
            <a:r>
              <a:rPr lang="fr-CA" sz="1400" dirty="0" err="1" smtClean="0">
                <a:solidFill>
                  <a:srgbClr val="000000"/>
                </a:solidFill>
              </a:rPr>
              <a:t>renovation</a:t>
            </a:r>
            <a:r>
              <a:rPr lang="fr-CA" sz="1400" dirty="0" smtClean="0">
                <a:solidFill>
                  <a:srgbClr val="000000"/>
                </a:solidFill>
              </a:rPr>
              <a:t> », Infection Control. Vol. 6, n</a:t>
            </a:r>
            <a:r>
              <a:rPr lang="fr-CA" sz="1400" baseline="30000" dirty="0" smtClean="0">
                <a:solidFill>
                  <a:srgbClr val="000000"/>
                </a:solidFill>
              </a:rPr>
              <a:t>o</a:t>
            </a:r>
            <a:r>
              <a:rPr lang="fr-CA" sz="1400" dirty="0" smtClean="0">
                <a:solidFill>
                  <a:srgbClr val="000000"/>
                </a:solidFill>
              </a:rPr>
              <a:t> 7 (juillet 1985), p. 278-282.</a:t>
            </a:r>
          </a:p>
          <a:p>
            <a:pPr marL="342900" indent="-342900">
              <a:spcBef>
                <a:spcPts val="600"/>
              </a:spcBef>
              <a:buFont typeface="+mj-lt"/>
              <a:buAutoNum type="arabicPeriod"/>
            </a:pPr>
            <a:r>
              <a:rPr lang="fr-CA" sz="1400" dirty="0" smtClean="0"/>
              <a:t>Ministère de la Santé et des Soins de longue durée de l’Ontario. Infection </a:t>
            </a:r>
            <a:r>
              <a:rPr lang="fr-CA" sz="1400" dirty="0" err="1" smtClean="0"/>
              <a:t>Prevention</a:t>
            </a:r>
            <a:r>
              <a:rPr lang="fr-CA" sz="1400" dirty="0" smtClean="0"/>
              <a:t> and Control Planning and Design Guidelines for the Construction and </a:t>
            </a:r>
            <a:r>
              <a:rPr lang="fr-CA" sz="1400" dirty="0" err="1" smtClean="0"/>
              <a:t>Renovation</a:t>
            </a:r>
            <a:r>
              <a:rPr lang="fr-CA" sz="1400" dirty="0" smtClean="0"/>
              <a:t> of </a:t>
            </a:r>
            <a:r>
              <a:rPr lang="fr-CA" sz="1400" dirty="0" err="1" smtClean="0"/>
              <a:t>Community</a:t>
            </a:r>
            <a:r>
              <a:rPr lang="fr-CA" sz="1400" dirty="0" smtClean="0"/>
              <a:t> </a:t>
            </a:r>
            <a:r>
              <a:rPr lang="fr-CA" sz="1400" dirty="0" err="1" smtClean="0"/>
              <a:t>Health</a:t>
            </a:r>
            <a:r>
              <a:rPr lang="fr-CA" sz="1400" dirty="0" smtClean="0"/>
              <a:t> Centre, Version 1, juillet 2013.</a:t>
            </a:r>
          </a:p>
          <a:p>
            <a:pPr marL="0" indent="0">
              <a:spcBef>
                <a:spcPts val="600"/>
              </a:spcBef>
              <a:buNone/>
            </a:pPr>
            <a:endParaRPr lang="fr-CA" sz="1400" dirty="0" smtClean="0"/>
          </a:p>
          <a:p>
            <a:endParaRPr lang="fr-CA" sz="2800" dirty="0"/>
          </a:p>
        </p:txBody>
      </p:sp>
      <p:sp>
        <p:nvSpPr>
          <p:cNvPr id="4" name="Slide Number Placeholder 3"/>
          <p:cNvSpPr>
            <a:spLocks noGrp="1"/>
          </p:cNvSpPr>
          <p:nvPr>
            <p:ph type="sldNum" sz="quarter" idx="12"/>
          </p:nvPr>
        </p:nvSpPr>
        <p:spPr/>
        <p:txBody>
          <a:bodyPr/>
          <a:lstStyle/>
          <a:p>
            <a:fld id="{5F7E4929-6676-4E33-9258-CADBEA89F675}" type="slidenum">
              <a:rPr lang="en-US" smtClean="0"/>
              <a:pPr/>
              <a:t>19</a:t>
            </a:fld>
            <a:endParaRPr lang="en-US" dirty="0"/>
          </a:p>
        </p:txBody>
      </p:sp>
    </p:spTree>
    <p:extLst>
      <p:ext uri="{BB962C8B-B14F-4D97-AF65-F5344CB8AC3E}">
        <p14:creationId xmlns:p14="http://schemas.microsoft.com/office/powerpoint/2010/main" val="60919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custDataLst>
              <p:tags r:id="rId2"/>
            </p:custDataLst>
          </p:nvPr>
        </p:nvSpPr>
        <p:spPr/>
        <p:txBody>
          <a:bodyPr/>
          <a:lstStyle/>
          <a:p>
            <a:r>
              <a:rPr lang="fr-CA" b="1" smtClean="0"/>
              <a:t>Objectifs</a:t>
            </a:r>
          </a:p>
        </p:txBody>
      </p:sp>
      <p:sp>
        <p:nvSpPr>
          <p:cNvPr id="4099" name="Content Placeholder 8"/>
          <p:cNvSpPr>
            <a:spLocks noGrp="1"/>
          </p:cNvSpPr>
          <p:nvPr>
            <p:ph idx="1"/>
            <p:custDataLst>
              <p:tags r:id="rId3"/>
            </p:custDataLst>
          </p:nvPr>
        </p:nvSpPr>
        <p:spPr/>
        <p:txBody>
          <a:bodyPr/>
          <a:lstStyle/>
          <a:p>
            <a:pPr marL="457200" indent="-457200">
              <a:buFont typeface="+mj-lt"/>
              <a:buAutoNum type="arabicPeriod"/>
            </a:pPr>
            <a:r>
              <a:rPr lang="fr-CA" dirty="0" smtClean="0"/>
              <a:t>Identifier les éléments de l’étape de planification</a:t>
            </a:r>
          </a:p>
          <a:p>
            <a:pPr marL="457200" indent="-457200">
              <a:buFont typeface="+mj-lt"/>
              <a:buAutoNum type="arabicPeriod"/>
            </a:pPr>
            <a:r>
              <a:rPr lang="fr-CA" dirty="0" smtClean="0"/>
              <a:t>Fournir des informations sur chacun des éléments</a:t>
            </a:r>
          </a:p>
        </p:txBody>
      </p:sp>
      <p:sp>
        <p:nvSpPr>
          <p:cNvPr id="4" name="Slide Number Placeholder 3"/>
          <p:cNvSpPr>
            <a:spLocks noGrp="1"/>
          </p:cNvSpPr>
          <p:nvPr>
            <p:ph type="sldNum" sz="quarter" idx="12"/>
            <p:custDataLst>
              <p:tags r:id="rId4"/>
            </p:custDataLst>
          </p:nvPr>
        </p:nvSpPr>
        <p:spPr/>
        <p:txBody>
          <a:bodyPr/>
          <a:lstStyle/>
          <a:p>
            <a:pPr>
              <a:defRPr/>
            </a:pPr>
            <a:fld id="{00099687-D148-4205-97FB-BAB44A73AD86}" type="slidenum">
              <a:rPr lang="fr-CA" smtClean="0"/>
              <a:pPr>
                <a:defRPr/>
              </a:pPr>
              <a:t>2</a:t>
            </a:fld>
            <a:endParaRPr lang="fr-CA"/>
          </a:p>
        </p:txBody>
      </p:sp>
    </p:spTree>
    <p:custDataLst>
      <p:tags r:id="rId1"/>
    </p:custData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Sources</a:t>
            </a:r>
            <a:endParaRPr lang="fr-CA"/>
          </a:p>
        </p:txBody>
      </p:sp>
      <p:sp>
        <p:nvSpPr>
          <p:cNvPr id="3" name="Content Placeholder 2"/>
          <p:cNvSpPr>
            <a:spLocks noGrp="1"/>
          </p:cNvSpPr>
          <p:nvPr>
            <p:ph idx="1"/>
          </p:nvPr>
        </p:nvSpPr>
        <p:spPr>
          <a:xfrm>
            <a:off x="457200" y="1905000"/>
            <a:ext cx="8229600" cy="4191000"/>
          </a:xfrm>
        </p:spPr>
        <p:txBody>
          <a:bodyPr/>
          <a:lstStyle/>
          <a:p>
            <a:pPr marL="342900" lvl="0" indent="-342900">
              <a:spcBef>
                <a:spcPts val="600"/>
              </a:spcBef>
              <a:buFont typeface="+mj-lt"/>
              <a:buAutoNum type="arabicPeriod" startAt="8"/>
            </a:pPr>
            <a:r>
              <a:rPr lang="fr-CA" sz="1400" dirty="0"/>
              <a:t>Ministère de la Santé et des Soins de longue </a:t>
            </a:r>
            <a:r>
              <a:rPr lang="fr-CA" sz="1400" dirty="0" smtClean="0"/>
              <a:t>durée de l’Ontario. </a:t>
            </a:r>
            <a:r>
              <a:rPr lang="fr-CA" sz="1400" dirty="0" err="1" smtClean="0"/>
              <a:t>Space</a:t>
            </a:r>
            <a:r>
              <a:rPr lang="fr-CA" sz="1400" dirty="0" smtClean="0"/>
              <a:t> planning guide for </a:t>
            </a:r>
            <a:r>
              <a:rPr lang="fr-CA" sz="1400" dirty="0" err="1" smtClean="0"/>
              <a:t>community</a:t>
            </a:r>
            <a:r>
              <a:rPr lang="fr-CA" sz="1400" dirty="0" smtClean="0"/>
              <a:t> </a:t>
            </a:r>
            <a:r>
              <a:rPr lang="fr-CA" sz="1400" dirty="0" err="1" smtClean="0"/>
              <a:t>health</a:t>
            </a:r>
            <a:r>
              <a:rPr lang="fr-CA" sz="1400" dirty="0" smtClean="0"/>
              <a:t> care </a:t>
            </a:r>
            <a:r>
              <a:rPr lang="fr-CA" sz="1400" dirty="0" err="1" smtClean="0"/>
              <a:t>facilities</a:t>
            </a:r>
            <a:r>
              <a:rPr lang="fr-CA" sz="1400" dirty="0" smtClean="0"/>
              <a:t>, Toronto, Ontario, Imprimeur de la Reine pour l’Ontario, 2015. Disponible sur demande en écrivant à : </a:t>
            </a:r>
            <a:r>
              <a:rPr lang="fr-CA" sz="1400" u="sng" dirty="0" smtClean="0">
                <a:hlinkClick r:id="rId3"/>
              </a:rPr>
              <a:t>HealthCapitalInvestmentBranch@ontario.ca</a:t>
            </a:r>
            <a:endParaRPr lang="fr-CA" sz="1400" dirty="0" smtClean="0"/>
          </a:p>
          <a:p>
            <a:pPr marL="342900" indent="-342900">
              <a:spcBef>
                <a:spcPts val="600"/>
              </a:spcBef>
              <a:buFont typeface="+mj-lt"/>
              <a:buAutoNum type="arabicPeriod" startAt="8"/>
            </a:pPr>
            <a:r>
              <a:rPr lang="fr-CA" sz="1400" dirty="0" smtClean="0"/>
              <a:t>Ministère de la Santé et des Soins de longue durée de l’Ontario. Guide sur l'aménagement des foyers de soins de longue durée de 2009</a:t>
            </a:r>
            <a:br>
              <a:rPr lang="fr-CA" sz="1400" dirty="0" smtClean="0"/>
            </a:br>
            <a:r>
              <a:rPr lang="fr-CA" sz="1400" dirty="0" smtClean="0">
                <a:hlinkClick r:id="rId4"/>
              </a:rPr>
              <a:t>http://health.gov.on.ca/fr/public/programs/ltc/docs/home_design_manualf.pdf</a:t>
            </a:r>
            <a:endParaRPr lang="fr-CA" sz="1400" dirty="0" smtClean="0"/>
          </a:p>
          <a:p>
            <a:pPr marL="342900" indent="-342900">
              <a:spcBef>
                <a:spcPts val="600"/>
              </a:spcBef>
              <a:buFont typeface="+mj-lt"/>
              <a:buAutoNum type="arabicPeriod" startAt="8"/>
            </a:pPr>
            <a:r>
              <a:rPr lang="fr-CA" sz="1400" dirty="0" smtClean="0"/>
              <a:t>Santé Canada. « Infections nosocomiales chez les patients d’établissements de santé liées aux travaux de construction. Atténuer le risque d’aspergillose, de légionellose et d’autres infections », </a:t>
            </a:r>
            <a:r>
              <a:rPr lang="fr-CA" sz="1400" dirty="0"/>
              <a:t>Relevé des maladies transmissibles au Canada (RMTC</a:t>
            </a:r>
            <a:r>
              <a:rPr lang="fr-CA" sz="1400" dirty="0" smtClean="0"/>
              <a:t>), 2001, vol. 27, suppl. 2, i-x, 1-42, i-x, 1-46. Disponible à : </a:t>
            </a:r>
            <a:r>
              <a:rPr lang="fr-CA" sz="1400" u="sng" dirty="0"/>
              <a:t>http://</a:t>
            </a:r>
            <a:r>
              <a:rPr lang="fr-CA" sz="1400" u="sng" dirty="0" err="1"/>
              <a:t>publications.gc.ca</a:t>
            </a:r>
            <a:r>
              <a:rPr lang="fr-CA" sz="1400" u="sng" dirty="0"/>
              <a:t>/collections/Collection/H12-21-3-27-2F.pdf</a:t>
            </a:r>
            <a:endParaRPr lang="fr-CA" sz="1400" dirty="0" smtClean="0"/>
          </a:p>
          <a:p>
            <a:pPr marL="342900" indent="-342900">
              <a:spcBef>
                <a:spcPts val="600"/>
              </a:spcBef>
              <a:buFont typeface="+mj-lt"/>
              <a:buAutoNum type="arabicPeriod" startAt="8"/>
            </a:pPr>
            <a:r>
              <a:rPr lang="fr-CA" sz="1400" dirty="0" smtClean="0"/>
              <a:t>Stout, J.E., C. </a:t>
            </a:r>
            <a:r>
              <a:rPr lang="fr-CA" sz="1400" dirty="0" err="1" smtClean="0"/>
              <a:t>Brennen</a:t>
            </a:r>
            <a:r>
              <a:rPr lang="fr-CA" sz="1400" dirty="0" smtClean="0"/>
              <a:t>, R.R. </a:t>
            </a:r>
            <a:r>
              <a:rPr lang="fr-CA" sz="1400" dirty="0" err="1" smtClean="0"/>
              <a:t>Muder</a:t>
            </a:r>
            <a:r>
              <a:rPr lang="fr-CA" sz="1400" dirty="0" smtClean="0"/>
              <a:t>. « </a:t>
            </a:r>
            <a:r>
              <a:rPr lang="fr-CA" sz="1400" dirty="0" err="1" smtClean="0"/>
              <a:t>Legionnaires</a:t>
            </a:r>
            <a:r>
              <a:rPr lang="fr-CA" sz="1400" dirty="0" smtClean="0"/>
              <a:t>' </a:t>
            </a:r>
            <a:r>
              <a:rPr lang="fr-CA" sz="1400" dirty="0" err="1" smtClean="0"/>
              <a:t>disease</a:t>
            </a:r>
            <a:r>
              <a:rPr lang="fr-CA" sz="1400" dirty="0" smtClean="0"/>
              <a:t> in a </a:t>
            </a:r>
            <a:r>
              <a:rPr lang="fr-CA" sz="1400" dirty="0" err="1" smtClean="0"/>
              <a:t>newly</a:t>
            </a:r>
            <a:r>
              <a:rPr lang="fr-CA" sz="1400" dirty="0" smtClean="0"/>
              <a:t> </a:t>
            </a:r>
            <a:r>
              <a:rPr lang="fr-CA" sz="1400" dirty="0" err="1" smtClean="0"/>
              <a:t>constructed</a:t>
            </a:r>
            <a:r>
              <a:rPr lang="fr-CA" sz="1400" dirty="0" smtClean="0"/>
              <a:t> long-</a:t>
            </a:r>
            <a:r>
              <a:rPr lang="fr-CA" sz="1400" dirty="0" err="1" smtClean="0"/>
              <a:t>term</a:t>
            </a:r>
            <a:r>
              <a:rPr lang="fr-CA" sz="1400" dirty="0" smtClean="0"/>
              <a:t> care </a:t>
            </a:r>
            <a:r>
              <a:rPr lang="fr-CA" sz="1400" dirty="0" err="1" smtClean="0"/>
              <a:t>facility</a:t>
            </a:r>
            <a:r>
              <a:rPr lang="fr-CA" sz="1400" dirty="0" smtClean="0"/>
              <a:t> », J Am </a:t>
            </a:r>
            <a:r>
              <a:rPr lang="fr-CA" sz="1400" dirty="0" err="1" smtClean="0"/>
              <a:t>Geriatr</a:t>
            </a:r>
            <a:r>
              <a:rPr lang="fr-CA" sz="1400" dirty="0" smtClean="0"/>
              <a:t> Soc, décembre 2000, vol. 48, n</a:t>
            </a:r>
            <a:r>
              <a:rPr lang="fr-CA" sz="1400" baseline="30000" dirty="0" smtClean="0"/>
              <a:t>o</a:t>
            </a:r>
            <a:r>
              <a:rPr lang="fr-CA" sz="1400" dirty="0" smtClean="0"/>
              <a:t> 12, p. 1589-92. </a:t>
            </a:r>
            <a:r>
              <a:rPr lang="fr-CA" sz="1400" dirty="0" err="1" smtClean="0"/>
              <a:t>PubMed</a:t>
            </a:r>
            <a:r>
              <a:rPr lang="fr-CA" sz="1400" dirty="0" smtClean="0"/>
              <a:t> PMID: 11129747</a:t>
            </a:r>
          </a:p>
        </p:txBody>
      </p:sp>
      <p:sp>
        <p:nvSpPr>
          <p:cNvPr id="4" name="Slide Number Placeholder 3"/>
          <p:cNvSpPr>
            <a:spLocks noGrp="1"/>
          </p:cNvSpPr>
          <p:nvPr>
            <p:ph type="sldNum" sz="quarter" idx="12"/>
          </p:nvPr>
        </p:nvSpPr>
        <p:spPr/>
        <p:txBody>
          <a:bodyPr/>
          <a:lstStyle/>
          <a:p>
            <a:pPr>
              <a:defRPr/>
            </a:pPr>
            <a:fld id="{2FBEB88E-7A48-4311-8253-79E1F5AA80A5}" type="slidenum">
              <a:rPr lang="fr-CA" smtClean="0"/>
              <a:pPr>
                <a:defRPr/>
              </a:pPr>
              <a:t>20</a:t>
            </a:fld>
            <a:endParaRPr lang="fr-CA"/>
          </a:p>
        </p:txBody>
      </p:sp>
    </p:spTree>
    <p:extLst>
      <p:ext uri="{BB962C8B-B14F-4D97-AF65-F5344CB8AC3E}">
        <p14:creationId xmlns:p14="http://schemas.microsoft.com/office/powerpoint/2010/main" val="311664874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1143000"/>
            <a:ext cx="8229600" cy="838200"/>
          </a:xfrm>
        </p:spPr>
        <p:txBody>
          <a:bodyPr/>
          <a:lstStyle/>
          <a:p>
            <a:r>
              <a:rPr lang="fr-CA" b="1" dirty="0" smtClean="0"/>
              <a:t>Importance de la prévention et du contrôle des infections (PCI) durant les activités de CREA</a:t>
            </a:r>
            <a:endParaRPr lang="fr-CA" b="1" dirty="0"/>
          </a:p>
        </p:txBody>
      </p:sp>
      <p:sp>
        <p:nvSpPr>
          <p:cNvPr id="3" name="Content Placeholder 2"/>
          <p:cNvSpPr>
            <a:spLocks noGrp="1"/>
          </p:cNvSpPr>
          <p:nvPr>
            <p:ph idx="1"/>
            <p:custDataLst>
              <p:tags r:id="rId2"/>
            </p:custDataLst>
          </p:nvPr>
        </p:nvSpPr>
        <p:spPr>
          <a:xfrm>
            <a:off x="457200" y="2209800"/>
            <a:ext cx="8229600" cy="4114800"/>
          </a:xfrm>
        </p:spPr>
        <p:txBody>
          <a:bodyPr>
            <a:normAutofit/>
          </a:bodyPr>
          <a:lstStyle/>
          <a:p>
            <a:r>
              <a:rPr lang="fr-CA" dirty="0" smtClean="0"/>
              <a:t>Les infections associées aux soins de santé (AISS) ont été liées aux activités de construction, de rénovation et d’entretien des établissements de soins de santé</a:t>
            </a:r>
          </a:p>
          <a:p>
            <a:r>
              <a:rPr lang="fr-CA" dirty="0" smtClean="0"/>
              <a:t>Des exemples d’AISS associées aux CREA sont la maladie du légionnaire et l’aspergillose envahissante</a:t>
            </a:r>
            <a:endParaRPr lang="fr-CA" sz="2000" dirty="0" smtClean="0"/>
          </a:p>
          <a:p>
            <a:pPr marL="117475" indent="0">
              <a:buNone/>
            </a:pPr>
            <a:endParaRPr lang="fr-CA" sz="1900" dirty="0" smtClean="0"/>
          </a:p>
          <a:p>
            <a:pPr marL="800100" lvl="1" indent="-342900">
              <a:buAutoNum type="arabicPeriod"/>
            </a:pPr>
            <a:endParaRPr lang="fr-CA" sz="1500" baseline="30000" dirty="0"/>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3</a:t>
            </a:fld>
            <a:endParaRPr lang="fr-CA"/>
          </a:p>
        </p:txBody>
      </p:sp>
    </p:spTree>
    <p:extLst>
      <p:ext uri="{BB962C8B-B14F-4D97-AF65-F5344CB8AC3E}">
        <p14:creationId xmlns:p14="http://schemas.microsoft.com/office/powerpoint/2010/main" val="34317659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smtClean="0"/>
              <a:t>Planification du projet</a:t>
            </a:r>
            <a:endParaRPr lang="fr-CA" b="1"/>
          </a:p>
        </p:txBody>
      </p:sp>
      <p:sp>
        <p:nvSpPr>
          <p:cNvPr id="3" name="Content Placeholder 2"/>
          <p:cNvSpPr>
            <a:spLocks noGrp="1"/>
          </p:cNvSpPr>
          <p:nvPr>
            <p:ph idx="1"/>
            <p:custDataLst>
              <p:tags r:id="rId2"/>
            </p:custDataLst>
          </p:nvPr>
        </p:nvSpPr>
        <p:spPr>
          <a:xfrm>
            <a:off x="484496" y="1905000"/>
            <a:ext cx="8229600" cy="4419600"/>
          </a:xfrm>
        </p:spPr>
        <p:txBody>
          <a:bodyPr>
            <a:noAutofit/>
          </a:bodyPr>
          <a:lstStyle/>
          <a:p>
            <a:pPr marL="0" indent="0">
              <a:buNone/>
            </a:pPr>
            <a:r>
              <a:rPr lang="fr-CA" sz="2000" b="1" cap="all" dirty="0" smtClean="0"/>
              <a:t>Rôle du PPI</a:t>
            </a:r>
          </a:p>
          <a:p>
            <a:pPr>
              <a:spcBef>
                <a:spcPts val="600"/>
              </a:spcBef>
            </a:pPr>
            <a:r>
              <a:rPr lang="fr-CA" sz="2000" dirty="0"/>
              <a:t>Effectuer l’évaluation du risque d’infection (ÉRI)</a:t>
            </a:r>
          </a:p>
          <a:p>
            <a:pPr>
              <a:spcBef>
                <a:spcPts val="600"/>
              </a:spcBef>
            </a:pPr>
            <a:r>
              <a:rPr lang="fr-CA" sz="2000" dirty="0" smtClean="0"/>
              <a:t>Passer en revue les directives et les exigences en vigueur du ministère</a:t>
            </a:r>
          </a:p>
          <a:p>
            <a:pPr lvl="2"/>
            <a:r>
              <a:rPr lang="fr-CA" dirty="0" smtClean="0"/>
              <a:t>Établir les exigences en matière de PCI</a:t>
            </a:r>
          </a:p>
          <a:p>
            <a:pPr lvl="2"/>
            <a:r>
              <a:rPr lang="fr-CA" dirty="0" smtClean="0"/>
              <a:t>Clarifier les directives de PCI auprès de l’équipe</a:t>
            </a:r>
          </a:p>
          <a:p>
            <a:pPr>
              <a:spcBef>
                <a:spcPts val="600"/>
              </a:spcBef>
            </a:pPr>
            <a:r>
              <a:rPr lang="fr-CA" sz="2000" dirty="0"/>
              <a:t>Fournir des observations sur une base continue au programme fonctionnel</a:t>
            </a:r>
          </a:p>
          <a:p>
            <a:pPr>
              <a:spcBef>
                <a:spcPts val="600"/>
              </a:spcBef>
            </a:pPr>
            <a:r>
              <a:rPr lang="fr-CA" sz="2000" dirty="0" smtClean="0"/>
              <a:t>Faire partie de l’équipe du projet</a:t>
            </a:r>
          </a:p>
          <a:p>
            <a:pPr>
              <a:spcBef>
                <a:spcPts val="600"/>
              </a:spcBef>
            </a:pPr>
            <a:r>
              <a:rPr lang="fr-CA" sz="2000" dirty="0" smtClean="0"/>
              <a:t>Consulter des experts</a:t>
            </a:r>
          </a:p>
          <a:p>
            <a:pPr>
              <a:spcBef>
                <a:spcPts val="600"/>
              </a:spcBef>
            </a:pPr>
            <a:r>
              <a:rPr lang="fr-CA" sz="2000" dirty="0" smtClean="0"/>
              <a:t>Réviser et ratifier les dessins techniques et les plans</a:t>
            </a:r>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4</a:t>
            </a:fld>
            <a:endParaRPr lang="fr-CA"/>
          </a:p>
        </p:txBody>
      </p:sp>
    </p:spTree>
    <p:extLst>
      <p:ext uri="{BB962C8B-B14F-4D97-AF65-F5344CB8AC3E}">
        <p14:creationId xmlns:p14="http://schemas.microsoft.com/office/powerpoint/2010/main" val="261462322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Révision des plans d’aménagement</a:t>
            </a:r>
            <a:endParaRPr lang="fr-CA" b="1" dirty="0"/>
          </a:p>
        </p:txBody>
      </p:sp>
      <p:sp>
        <p:nvSpPr>
          <p:cNvPr id="3" name="Content Placeholder 2"/>
          <p:cNvSpPr>
            <a:spLocks noGrp="1"/>
          </p:cNvSpPr>
          <p:nvPr>
            <p:ph idx="1"/>
            <p:custDataLst>
              <p:tags r:id="rId2"/>
            </p:custDataLst>
          </p:nvPr>
        </p:nvSpPr>
        <p:spPr>
          <a:xfrm>
            <a:off x="484496" y="1905000"/>
            <a:ext cx="8229600" cy="4419600"/>
          </a:xfrm>
        </p:spPr>
        <p:txBody>
          <a:bodyPr>
            <a:normAutofit/>
          </a:bodyPr>
          <a:lstStyle/>
          <a:p>
            <a:pPr marL="0" indent="0">
              <a:buNone/>
            </a:pPr>
            <a:r>
              <a:rPr lang="fr-CA" b="1" cap="all" dirty="0" smtClean="0"/>
              <a:t>RÔLE DU PPI</a:t>
            </a:r>
          </a:p>
          <a:p>
            <a:r>
              <a:rPr lang="fr-CA" dirty="0" smtClean="0"/>
              <a:t>Réviser sur une base courante les dessins techniques pour tenir compte de considérations en PCI</a:t>
            </a:r>
          </a:p>
          <a:p>
            <a:pPr lvl="1"/>
            <a:r>
              <a:rPr lang="fr-CA" dirty="0" smtClean="0"/>
              <a:t>Lavabos réservés au lavage des mains, circulation, aires d’entreposage des fournitures propres et souillées, chauffage/ventilation et climatisation (CVC</a:t>
            </a:r>
            <a:r>
              <a:rPr lang="fr-CA" dirty="0"/>
              <a:t>), chambres d’isolement des </a:t>
            </a:r>
            <a:r>
              <a:rPr lang="fr-CA" dirty="0" smtClean="0"/>
              <a:t>infections transmises </a:t>
            </a:r>
            <a:r>
              <a:rPr lang="fr-CA" dirty="0"/>
              <a:t>par voie aérienne, </a:t>
            </a:r>
            <a:r>
              <a:rPr lang="fr-CA" dirty="0" smtClean="0"/>
              <a:t>entreposage des articles stériles</a:t>
            </a:r>
          </a:p>
          <a:p>
            <a:r>
              <a:rPr lang="fr-CA" dirty="0" smtClean="0"/>
              <a:t>Révision et commentaires sur la sélection des accessoires, de la finition et de la décoration</a:t>
            </a:r>
          </a:p>
          <a:p>
            <a:pPr marL="0" indent="0">
              <a:buNone/>
            </a:pPr>
            <a:endParaRPr lang="fr-CA" dirty="0" smtClean="0"/>
          </a:p>
          <a:p>
            <a:pPr marL="576263" lvl="2" indent="0">
              <a:buNone/>
            </a:pPr>
            <a:endParaRPr lang="fr-CA" dirty="0" smtClean="0"/>
          </a:p>
          <a:p>
            <a:pPr lvl="2"/>
            <a:endParaRPr lang="fr-CA" dirty="0"/>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5</a:t>
            </a:fld>
            <a:endParaRPr lang="fr-CA"/>
          </a:p>
        </p:txBody>
      </p:sp>
    </p:spTree>
    <p:extLst>
      <p:ext uri="{BB962C8B-B14F-4D97-AF65-F5344CB8AC3E}">
        <p14:creationId xmlns:p14="http://schemas.microsoft.com/office/powerpoint/2010/main" val="291788166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1143000"/>
            <a:ext cx="8229600" cy="838200"/>
          </a:xfrm>
        </p:spPr>
        <p:txBody>
          <a:bodyPr>
            <a:noAutofit/>
          </a:bodyPr>
          <a:lstStyle/>
          <a:p>
            <a:r>
              <a:rPr lang="fr-CA" b="1" dirty="0" smtClean="0"/>
              <a:t>Mise en œuvre du projet de CREA</a:t>
            </a:r>
            <a:endParaRPr lang="fr-CA" b="1" dirty="0"/>
          </a:p>
        </p:txBody>
      </p:sp>
      <p:sp>
        <p:nvSpPr>
          <p:cNvPr id="3" name="Content Placeholder 2"/>
          <p:cNvSpPr>
            <a:spLocks noGrp="1"/>
          </p:cNvSpPr>
          <p:nvPr>
            <p:ph idx="1"/>
            <p:custDataLst>
              <p:tags r:id="rId2"/>
            </p:custDataLst>
          </p:nvPr>
        </p:nvSpPr>
        <p:spPr>
          <a:xfrm>
            <a:off x="470848" y="2133600"/>
            <a:ext cx="8229600" cy="4114800"/>
          </a:xfrm>
        </p:spPr>
        <p:txBody>
          <a:bodyPr/>
          <a:lstStyle/>
          <a:p>
            <a:pPr marL="0" indent="0">
              <a:buNone/>
            </a:pPr>
            <a:r>
              <a:rPr lang="fr-CA" b="1" cap="all" dirty="0" smtClean="0"/>
              <a:t>RÔLE DU PPI</a:t>
            </a:r>
          </a:p>
          <a:p>
            <a:r>
              <a:rPr lang="fr-CA" dirty="0" smtClean="0"/>
              <a:t>S’assurer que l’entrepreneur et les ouvriers disposent des connaissances et de la formation de base en PCI </a:t>
            </a:r>
          </a:p>
          <a:p>
            <a:r>
              <a:rPr lang="fr-CA" dirty="0" smtClean="0"/>
              <a:t>Informer au besoin l’entrepreneur, les ouvriers, les fournisseurs de soins de santé et l’équipe du projet sur la PCI</a:t>
            </a:r>
          </a:p>
          <a:p>
            <a:r>
              <a:rPr lang="fr-CA" dirty="0" smtClean="0"/>
              <a:t>Participer à la révision des calendriers, aux activités et aux réunions de CREA</a:t>
            </a:r>
            <a:endParaRPr lang="fr-CA" dirty="0"/>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6</a:t>
            </a:fld>
            <a:endParaRPr lang="fr-CA"/>
          </a:p>
        </p:txBody>
      </p:sp>
    </p:spTree>
    <p:extLst>
      <p:ext uri="{BB962C8B-B14F-4D97-AF65-F5344CB8AC3E}">
        <p14:creationId xmlns:p14="http://schemas.microsoft.com/office/powerpoint/2010/main" val="826273664"/>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smtClean="0"/>
              <a:t>Évaluation du risque d’infection</a:t>
            </a:r>
            <a:br>
              <a:rPr lang="fr-CA" dirty="0" smtClean="0"/>
            </a:br>
            <a:r>
              <a:rPr lang="fr-CA" dirty="0" smtClean="0"/>
              <a:t>(ÉRI)</a:t>
            </a:r>
            <a:endParaRPr lang="fr-CA" dirty="0"/>
          </a:p>
        </p:txBody>
      </p:sp>
      <p:sp>
        <p:nvSpPr>
          <p:cNvPr id="4" name="Slide Number Placeholder 3"/>
          <p:cNvSpPr>
            <a:spLocks noGrp="1"/>
          </p:cNvSpPr>
          <p:nvPr>
            <p:ph type="sldNum" sz="quarter" idx="12"/>
            <p:custDataLst>
              <p:tags r:id="rId2"/>
            </p:custDataLst>
          </p:nvPr>
        </p:nvSpPr>
        <p:spPr/>
        <p:txBody>
          <a:bodyPr/>
          <a:lstStyle/>
          <a:p>
            <a:pPr>
              <a:defRPr/>
            </a:pPr>
            <a:fld id="{07E40759-DD23-4818-AB63-4BB3EAC90736}" type="slidenum">
              <a:rPr lang="fr-CA" smtClean="0"/>
              <a:pPr>
                <a:defRPr/>
              </a:pPr>
              <a:t>7</a:t>
            </a:fld>
            <a:endParaRPr lang="fr-CA"/>
          </a:p>
        </p:txBody>
      </p:sp>
    </p:spTree>
    <p:extLst>
      <p:ext uri="{BB962C8B-B14F-4D97-AF65-F5344CB8AC3E}">
        <p14:creationId xmlns:p14="http://schemas.microsoft.com/office/powerpoint/2010/main" val="171290280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1143000"/>
            <a:ext cx="8229600" cy="914400"/>
          </a:xfrm>
        </p:spPr>
        <p:txBody>
          <a:bodyPr/>
          <a:lstStyle/>
          <a:p>
            <a:r>
              <a:rPr lang="fr-CA" b="1" dirty="0" smtClean="0"/>
              <a:t>Buts</a:t>
            </a:r>
            <a:endParaRPr lang="fr-CA" b="1" dirty="0"/>
          </a:p>
        </p:txBody>
      </p:sp>
      <p:sp>
        <p:nvSpPr>
          <p:cNvPr id="3" name="Content Placeholder 2"/>
          <p:cNvSpPr>
            <a:spLocks noGrp="1"/>
          </p:cNvSpPr>
          <p:nvPr>
            <p:ph idx="1"/>
            <p:custDataLst>
              <p:tags r:id="rId2"/>
            </p:custDataLst>
          </p:nvPr>
        </p:nvSpPr>
        <p:spPr>
          <a:xfrm>
            <a:off x="457200" y="2209800"/>
            <a:ext cx="8229600" cy="3886200"/>
          </a:xfrm>
        </p:spPr>
        <p:txBody>
          <a:bodyPr>
            <a:normAutofit/>
          </a:bodyPr>
          <a:lstStyle/>
          <a:p>
            <a:r>
              <a:rPr lang="fr-CA" dirty="0" smtClean="0"/>
              <a:t>Identifier les éléments de planification et de conception nécessaires pour réduire les risques potentiels</a:t>
            </a:r>
          </a:p>
          <a:p>
            <a:r>
              <a:rPr lang="fr-CA" dirty="0" smtClean="0"/>
              <a:t>Prévenir la transmission de maladies infectieuses liée à la construction, à la rénovation et à la conception architecturale d’un établissement de soins de santé</a:t>
            </a:r>
            <a:endParaRPr lang="fr-CA" dirty="0"/>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8</a:t>
            </a:fld>
            <a:endParaRPr lang="fr-CA"/>
          </a:p>
        </p:txBody>
      </p:sp>
    </p:spTree>
    <p:extLst>
      <p:ext uri="{BB962C8B-B14F-4D97-AF65-F5344CB8AC3E}">
        <p14:creationId xmlns:p14="http://schemas.microsoft.com/office/powerpoint/2010/main" val="258501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p>
            <a:r>
              <a:rPr lang="fr-CA" b="1" dirty="0" smtClean="0"/>
              <a:t>Approche</a:t>
            </a:r>
            <a:endParaRPr lang="fr-CA" b="1" dirty="0"/>
          </a:p>
        </p:txBody>
      </p:sp>
      <p:sp>
        <p:nvSpPr>
          <p:cNvPr id="3" name="Content Placeholder 2"/>
          <p:cNvSpPr>
            <a:spLocks noGrp="1"/>
          </p:cNvSpPr>
          <p:nvPr>
            <p:ph idx="1"/>
            <p:custDataLst>
              <p:tags r:id="rId2"/>
            </p:custDataLst>
          </p:nvPr>
        </p:nvSpPr>
        <p:spPr/>
        <p:txBody>
          <a:bodyPr>
            <a:normAutofit/>
          </a:bodyPr>
          <a:lstStyle/>
          <a:p>
            <a:r>
              <a:rPr lang="fr-CA" dirty="0" smtClean="0"/>
              <a:t>Achèvement avant la fin de l’étape de conception</a:t>
            </a:r>
          </a:p>
          <a:p>
            <a:r>
              <a:rPr lang="fr-CA" dirty="0" smtClean="0"/>
              <a:t>Résultats intégrés au programme fonctionnel et à l’aménagement de l’établissement de soins de santé</a:t>
            </a:r>
          </a:p>
          <a:p>
            <a:r>
              <a:rPr lang="fr-CA" dirty="0" smtClean="0"/>
              <a:t>Améliorations recommandées tout au long des étapes de planification, conception, construction et mise en service</a:t>
            </a:r>
            <a:endParaRPr lang="fr-CA" sz="2400" dirty="0" smtClean="0"/>
          </a:p>
          <a:p>
            <a:r>
              <a:rPr lang="fr-CA" dirty="0" smtClean="0"/>
              <a:t>Exigences ciblées pour chacun des bâtiments touchés par la construction ou les rénovations</a:t>
            </a:r>
          </a:p>
        </p:txBody>
      </p:sp>
      <p:sp>
        <p:nvSpPr>
          <p:cNvPr id="4" name="Slide Number Placeholder 3"/>
          <p:cNvSpPr>
            <a:spLocks noGrp="1"/>
          </p:cNvSpPr>
          <p:nvPr>
            <p:ph type="sldNum" sz="quarter" idx="12"/>
            <p:custDataLst>
              <p:tags r:id="rId3"/>
            </p:custDataLst>
          </p:nvPr>
        </p:nvSpPr>
        <p:spPr/>
        <p:txBody>
          <a:bodyPr/>
          <a:lstStyle/>
          <a:p>
            <a:pPr>
              <a:defRPr/>
            </a:pPr>
            <a:fld id="{00099687-D148-4205-97FB-BAB44A73AD86}" type="slidenum">
              <a:rPr lang="fr-CA" smtClean="0"/>
              <a:pPr>
                <a:defRPr/>
              </a:pPr>
              <a:t>9</a:t>
            </a:fld>
            <a:endParaRPr lang="fr-CA"/>
          </a:p>
        </p:txBody>
      </p:sp>
    </p:spTree>
    <p:extLst>
      <p:ext uri="{BB962C8B-B14F-4D97-AF65-F5344CB8AC3E}">
        <p14:creationId xmlns:p14="http://schemas.microsoft.com/office/powerpoint/2010/main" val="144057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6"/>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PHO">
      <a:dk1>
        <a:sysClr val="windowText" lastClr="000000"/>
      </a:dk1>
      <a:lt1>
        <a:sysClr val="window" lastClr="FFFFFF"/>
      </a:lt1>
      <a:dk2>
        <a:srgbClr val="ACB6AB"/>
      </a:dk2>
      <a:lt2>
        <a:srgbClr val="C3D4DE"/>
      </a:lt2>
      <a:accent1>
        <a:srgbClr val="6EB43F"/>
      </a:accent1>
      <a:accent2>
        <a:srgbClr val="00BCE4"/>
      </a:accent2>
      <a:accent3>
        <a:srgbClr val="80A3B7"/>
      </a:accent3>
      <a:accent4>
        <a:srgbClr val="5A9A98"/>
      </a:accent4>
      <a:accent5>
        <a:srgbClr val="7B2B83"/>
      </a:accent5>
      <a:accent6>
        <a:srgbClr val="E8A713"/>
      </a:accent6>
      <a:hlink>
        <a:srgbClr val="6EB43F"/>
      </a:hlink>
      <a:folHlink>
        <a:srgbClr val="ACC4D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DCEBADE684C449832F30A45B24011" ma:contentTypeVersion="1" ma:contentTypeDescription="Crée un document." ma:contentTypeScope="" ma:versionID="92198135f6198bc440d499cba670de2b">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LongProperties xmlns="http://schemas.microsoft.com/office/2006/metadata/longProperties">
  <LongProp xmlns="" name="OAHPPLocationTaxHTField0"><![CDATA[ALL|9a2671d7-c4d2-4a5e-95f7-b27107612865;Head Office|602d3fbf-925e-485a-a5b0-47981dae1253;PHL|ec98a33f-c22a-4877-9027-f70b81412b51;RICN|6ea63de3-ce01-4f6e-b01c-b53902978101;1075 Bay Street|516f4638-d9ff-4d03-8ffc-028db6e39066;480 University Avenue|96e84714-4c49-4e8b-9a26-df8291d12c4a;All|e4e26f8d-580b-4e1d-9cd1-688ec0f9c5a9;ALL|8bd18b8f-fd4d-44f5-950b-f67ae48186c0;Hamilton|691925e1-35b0-4788-a250-10d4c484d987;Kingston|8f5d76a6-b0b6-43e1-b5cf-8f5586f9ce7d;London|e67bd978-5dc9-4f6b-82ab-76da3fe8b7a1;Orillia|b8a724b7-9139-48e1-bd5d-763635e58979;Ottawa|95a6538a-6ba2-4be6-b74c-ed79773a9a6e;Peterborough|f186f995-adb4-4b24-8802-abbb7868f291;Sault Ste Marie|b8926c8e-982e-4642-9f67-4c8eadb80b17;Sudbury|9e7b06e5-8b9f-413d-b491-2f5135873405;Thunder Bay|e43220e7-f470-4bcb-a9af-fb21f87d62b1;Timmins|564f757d-aefe-4788-92e1-a57322d27545;Toronto|86337a21-f33f-4cc7-b185-12edb0b2be69;ALL|7043ba9b-1efb-465f-90fd-a5ccbb039413;CEICN|87791ad2-3c37-4005-8db8-c803279c879d;CICN|82f3db01-9a24-4a34-8101-b26ed27192a7;CRICN|dc60da81-99bb-4d84-a006-1332e616373f;CSICN|007469c0-8ac0-40bc-b905-bc570f25ee58;CWICN|48c2184a-b6c7-4a82-ad54-70e05e842508;ESCICN|e15ab312-4513-4c6f-9d46-d08f0a44a237;MHICN|32f43c42-b91d-4a31-926a-a0ed4e3ab625;NEOICN|5c7b8e9f-c323-4328-a73a-30f9e116988a;NSMICN|42c5f2fe-385d-4a6e-87fb-3ed1094985d5;NWOICN|092a4148-cc72-43bb-b1e3-733b51aa639a;SEOICN|ec0fe43d-fc64-4f6f-8c6a-8d4c5d6089da;SWOICN|76da14b8-83d8-4da7-be3c-146d21cc137d;TCICN|ed46aaac-eb22-47b5-92b5-837f8e95a05e;WWICN|a586fd9c-e7ba-45d6-a7a6-025f542d4a0a]]></LongProp>
  <LongProp xmlns="" name="TaxCatchAll"><![CDATA[2124;#;#1893;#;#1880;#;#1879;#;#1878;#;#1877;#;#1876;#;#1979;#;#1978;#;#1977;#;#1976;#;#1975;#;#1974;#;#1973;#;#1972;#;#1971;#;#579;#;#1969;#;#1968;#;#1967;#;#1966;#;#1954;#;#1953;#;#1952;#;#1951;#;#1950;#;#1949;#;#2156;#;#2155;#;#2154;#;#2152;#;#1930;#;#1929;#;#1928;#;#1970;#]]></LongProp>
</LongProperties>
</file>

<file path=customXml/itemProps1.xml><?xml version="1.0" encoding="utf-8"?>
<ds:datastoreItem xmlns:ds="http://schemas.openxmlformats.org/officeDocument/2006/customXml" ds:itemID="{307FBE50-8A5F-4038-AAB2-972EBE28D6E1}"/>
</file>

<file path=customXml/itemProps2.xml><?xml version="1.0" encoding="utf-8"?>
<ds:datastoreItem xmlns:ds="http://schemas.openxmlformats.org/officeDocument/2006/customXml" ds:itemID="{8B4F8BC1-8E60-48D3-B9B5-BAA8901EAE80}"/>
</file>

<file path=customXml/itemProps3.xml><?xml version="1.0" encoding="utf-8"?>
<ds:datastoreItem xmlns:ds="http://schemas.openxmlformats.org/officeDocument/2006/customXml" ds:itemID="{793EF2CD-0E42-4320-B03A-E110151C5DFC}"/>
</file>

<file path=customXml/itemProps4.xml><?xml version="1.0" encoding="utf-8"?>
<ds:datastoreItem xmlns:ds="http://schemas.openxmlformats.org/officeDocument/2006/customXml" ds:itemID="{9B3250CD-D3AC-4B97-B54C-4F1E4861F9D6}"/>
</file>

<file path=customXml/itemProps5.xml><?xml version="1.0" encoding="utf-8"?>
<ds:datastoreItem xmlns:ds="http://schemas.openxmlformats.org/officeDocument/2006/customXml" ds:itemID="{4165C6F6-72CB-4791-8806-C1B1702AAC2F}"/>
</file>

<file path=docProps/app.xml><?xml version="1.0" encoding="utf-8"?>
<Properties xmlns="http://schemas.openxmlformats.org/officeDocument/2006/extended-properties" xmlns:vt="http://schemas.openxmlformats.org/officeDocument/2006/docPropsVTypes">
  <Template/>
  <TotalTime>8694</TotalTime>
  <Words>3780</Words>
  <Application>Microsoft Office PowerPoint</Application>
  <PresentationFormat>On-screen Show (4:3)</PresentationFormat>
  <Paragraphs>256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Construction, rénovation, entretien et aménagement (CREA) </vt:lpstr>
      <vt:lpstr>Objectifs</vt:lpstr>
      <vt:lpstr>Importance de la prévention et du contrôle des infections (PCI) durant les activités de CREA</vt:lpstr>
      <vt:lpstr>Planification du projet</vt:lpstr>
      <vt:lpstr>Révision des plans d’aménagement</vt:lpstr>
      <vt:lpstr>Mise en œuvre du projet de CREA</vt:lpstr>
      <vt:lpstr>Évaluation du risque d’infection (ÉRI)</vt:lpstr>
      <vt:lpstr>Buts</vt:lpstr>
      <vt:lpstr>Approche</vt:lpstr>
      <vt:lpstr>Aménagement du bâtiment</vt:lpstr>
      <vt:lpstr>Aménagement du bâtiment (suite)</vt:lpstr>
      <vt:lpstr>Aménagement du bâtiment (suite)</vt:lpstr>
      <vt:lpstr>Aménagement du bâtiment</vt:lpstr>
      <vt:lpstr>PowerPoint Presentation</vt:lpstr>
      <vt:lpstr>Considérations clés dans la planification fonctionnelle</vt:lpstr>
      <vt:lpstr>Considérations clés dans la planification fonctionnelle</vt:lpstr>
      <vt:lpstr>Chambres d’isolement des infections transmises par voie aérienne</vt:lpstr>
      <vt:lpstr>Guide pour planifier l’organisation spatiale</vt:lpstr>
      <vt:lpstr>Sources</vt:lpstr>
      <vt:lpstr>Sources</vt:lpstr>
    </vt:vector>
  </TitlesOfParts>
  <Company>inpower.ca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 Powerpoint Template - title and standard slide 2010</dc:title>
  <dc:creator>Steven Janovsky</dc:creator>
  <cp:lastModifiedBy>Claude Martel</cp:lastModifiedBy>
  <cp:revision>854</cp:revision>
  <cp:lastPrinted>2015-10-12T17:57:39Z</cp:lastPrinted>
  <dcterms:created xsi:type="dcterms:W3CDTF">2011-05-26T13:37:07Z</dcterms:created>
  <dcterms:modified xsi:type="dcterms:W3CDTF">2015-12-15T16:01:53Z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AHPPLocation">
    <vt:lpwstr>2152;#ALL|9a2671d7-c4d2-4a5e-95f7-b27107612865;#1878;#Head Office|602d3fbf-925e-485a-a5b0-47981dae1253;#1880;#PHL|ec98a33f-c22a-4877-9027-f70b81412b51;#1879;#RICN|6ea63de3-ce01-4f6e-b01c-b53902978101;#2124;#480 University Avenue|96e84714-4c49-4e8b-9a26-df</vt:lpwstr>
  </property>
  <property fmtid="{D5CDD505-2E9C-101B-9397-08002B2CF9AE}" pid="3" name="LocationMMTaxHTField0">
    <vt:lpwstr>Head Office|b5e52ff0-5b56-42f2-ab6d-c6fb6d7ecf23</vt:lpwstr>
  </property>
  <property fmtid="{D5CDD505-2E9C-101B-9397-08002B2CF9AE}" pid="4" name="LocationMM">
    <vt:lpwstr>422;#Head Office|b5e52ff0-5b56-42f2-ab6d-c6fb6d7ecf23</vt:lpwstr>
  </property>
  <property fmtid="{D5CDD505-2E9C-101B-9397-08002B2CF9AE}" pid="5" name="ContentTypeId">
    <vt:lpwstr>0x010100295DCEBADE684C449832F30A45B24011</vt:lpwstr>
  </property>
  <property fmtid="{D5CDD505-2E9C-101B-9397-08002B2CF9AE}" pid="6" name="ResourceCategory">
    <vt:lpwstr>579;#Templates|8b9833f7-6ddd-4a9e-82ef-b4e6b12e4151</vt:lpwstr>
  </property>
  <property fmtid="{D5CDD505-2E9C-101B-9397-08002B2CF9AE}" pid="7" name="PolicyIDMM">
    <vt:lpwstr/>
  </property>
  <property fmtid="{D5CDD505-2E9C-101B-9397-08002B2CF9AE}" pid="8" name="Order">
    <vt:r8>24000</vt:r8>
  </property>
  <property fmtid="{D5CDD505-2E9C-101B-9397-08002B2CF9AE}" pid="9" name="ArticulateGUID">
    <vt:lpwstr>A412551C-32FC-4B19-B106-9866F68E4CF0</vt:lpwstr>
  </property>
  <property fmtid="{D5CDD505-2E9C-101B-9397-08002B2CF9AE}" pid="10" name="ArticulatePath">
    <vt:lpwstr>https://goto.oahpp.ca/areas/ipcr/teamsite/CRMD%20Project/Final%20Draft%20Documents/Final/Design%20Modifications/CRMD_Planning_Phase_2015</vt:lpwstr>
  </property>
  <property fmtid="{D5CDD505-2E9C-101B-9397-08002B2CF9AE}" pid="11" name="_dlc_DocIdItemGuid">
    <vt:lpwstr>b394d765-7c8d-429a-a22b-70eca7161d42</vt:lpwstr>
  </property>
</Properties>
</file>