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2.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6"/>
  </p:sldMasterIdLst>
  <p:notesMasterIdLst>
    <p:notesMasterId r:id="rId33"/>
  </p:notesMasterIdLst>
  <p:handoutMasterIdLst>
    <p:handoutMasterId r:id="rId34"/>
  </p:handoutMasterIdLst>
  <p:sldIdLst>
    <p:sldId id="269" r:id="rId7"/>
    <p:sldId id="271" r:id="rId8"/>
    <p:sldId id="300" r:id="rId9"/>
    <p:sldId id="303" r:id="rId10"/>
    <p:sldId id="274" r:id="rId11"/>
    <p:sldId id="275" r:id="rId12"/>
    <p:sldId id="276" r:id="rId13"/>
    <p:sldId id="277" r:id="rId14"/>
    <p:sldId id="279" r:id="rId15"/>
    <p:sldId id="281" r:id="rId16"/>
    <p:sldId id="282" r:id="rId17"/>
    <p:sldId id="284" r:id="rId18"/>
    <p:sldId id="285" r:id="rId19"/>
    <p:sldId id="286" r:id="rId20"/>
    <p:sldId id="288" r:id="rId21"/>
    <p:sldId id="289" r:id="rId22"/>
    <p:sldId id="290" r:id="rId23"/>
    <p:sldId id="291" r:id="rId24"/>
    <p:sldId id="292" r:id="rId25"/>
    <p:sldId id="293" r:id="rId26"/>
    <p:sldId id="294" r:id="rId27"/>
    <p:sldId id="304" r:id="rId28"/>
    <p:sldId id="297" r:id="rId29"/>
    <p:sldId id="298" r:id="rId30"/>
    <p:sldId id="299" r:id="rId31"/>
    <p:sldId id="278" r:id="rId32"/>
  </p:sldIdLst>
  <p:sldSz cx="9144000" cy="6858000" type="screen4x3"/>
  <p:notesSz cx="6858000" cy="9144000"/>
  <p:custDataLst>
    <p:tags r:id="rId35"/>
  </p:custDataLst>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BORAH DAVIS" initials="DL" lastIdx="7" clrIdx="0"/>
  <p:cmAuthor id="1" name="Gary Garber" initials="GG" lastIdx="2" clrIdx="1"/>
  <p:cmAuthor id="2" name="Danijela Draganic" initials="DD"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75858" autoAdjust="0"/>
  </p:normalViewPr>
  <p:slideViewPr>
    <p:cSldViewPr>
      <p:cViewPr>
        <p:scale>
          <a:sx n="70" d="100"/>
          <a:sy n="70" d="100"/>
        </p:scale>
        <p:origin x="-1325"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6836"/>
    </p:cViewPr>
  </p:sorterViewPr>
  <p:notesViewPr>
    <p:cSldViewPr>
      <p:cViewPr varScale="1">
        <p:scale>
          <a:sx n="56" d="100"/>
          <a:sy n="56" d="100"/>
        </p:scale>
        <p:origin x="-25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heme" Target="theme/theme1.xml"/><Relationship Id="rId21" Type="http://schemas.openxmlformats.org/officeDocument/2006/relationships/slide" Target="slides/slide15.xml"/><Relationship Id="rId34"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tags" Target="tags/tag1.xml"/><Relationship Id="rId8"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838834F-B0E2-4A39-9FF1-68C9A55F651E}" type="datetimeFigureOut">
              <a:rPr lang="en-CA" smtClean="0"/>
              <a:t>12/04/2015</a:t>
            </a:fld>
            <a:endParaRPr lang="en-CA"/>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7265DA0-50B8-4303-9CAE-DE5522876189}" type="slidenum">
              <a:rPr lang="en-CA" smtClean="0"/>
              <a:t>‹#›</a:t>
            </a:fld>
            <a:endParaRPr lang="en-CA"/>
          </a:p>
        </p:txBody>
      </p:sp>
    </p:spTree>
    <p:extLst>
      <p:ext uri="{BB962C8B-B14F-4D97-AF65-F5344CB8AC3E}">
        <p14:creationId xmlns:p14="http://schemas.microsoft.com/office/powerpoint/2010/main" val="15462206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2990E1D2-32BC-48BA-A8ED-17B09F55C431}" type="datetimeFigureOut">
              <a:rPr lang="en-US"/>
              <a:pPr>
                <a:defRPr/>
              </a:pPr>
              <a:t>12/4/2015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7825E8E9-99ED-4478-A2EE-814BBFEC56BD}" type="slidenum">
              <a:rPr lang="en-US"/>
              <a:pPr>
                <a:defRPr/>
              </a:pPr>
              <a:t>‹#›</a:t>
            </a:fld>
            <a:endParaRPr lang="en-US" dirty="0"/>
          </a:p>
        </p:txBody>
      </p:sp>
    </p:spTree>
    <p:extLst>
      <p:ext uri="{BB962C8B-B14F-4D97-AF65-F5344CB8AC3E}">
        <p14:creationId xmlns:p14="http://schemas.microsoft.com/office/powerpoint/2010/main" val="6908986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7825E8E9-99ED-4478-A2EE-814BBFEC56BD}" type="slidenum">
              <a:rPr lang="en-US" smtClean="0"/>
              <a:pPr>
                <a:defRPr/>
              </a:pPr>
              <a:t>1</a:t>
            </a:fld>
            <a:endParaRPr lang="en-US" dirty="0"/>
          </a:p>
        </p:txBody>
      </p:sp>
    </p:spTree>
    <p:extLst>
      <p:ext uri="{BB962C8B-B14F-4D97-AF65-F5344CB8AC3E}">
        <p14:creationId xmlns:p14="http://schemas.microsoft.com/office/powerpoint/2010/main" val="19576118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So now</a:t>
            </a:r>
            <a:r>
              <a:rPr lang="en-CA" baseline="0" dirty="0" smtClean="0"/>
              <a:t> let’s look at how hoarding is used with each level of the preventive measures.</a:t>
            </a:r>
          </a:p>
          <a:p>
            <a:endParaRPr lang="en-CA" baseline="0" dirty="0" smtClean="0"/>
          </a:p>
          <a:p>
            <a:r>
              <a:rPr lang="en-CA" baseline="0" dirty="0" smtClean="0"/>
              <a:t>Preventive measures level I i</a:t>
            </a:r>
            <a:r>
              <a:rPr lang="en-CA" dirty="0" smtClean="0"/>
              <a:t>nvolves inspection and non-invasive activities. T</a:t>
            </a:r>
            <a:r>
              <a:rPr lang="en-CA" baseline="0" dirty="0" smtClean="0"/>
              <a:t>he work being done does not generate a lot of dust.</a:t>
            </a:r>
            <a:endParaRPr lang="en-CA" dirty="0" smtClean="0"/>
          </a:p>
          <a:p>
            <a:r>
              <a:rPr lang="en-CA" dirty="0" smtClean="0"/>
              <a:t>Contractors/maintenance staff are responsible for dust control. This would require</a:t>
            </a:r>
            <a:r>
              <a:rPr lang="en-CA" baseline="0" dirty="0" smtClean="0"/>
              <a:t> protecting patient-care equipment and supplies from being exposed to dust and, after the work is completed, cleaning the work area with a HEPA-filtered vacuum. </a:t>
            </a:r>
          </a:p>
          <a:p>
            <a:endParaRPr lang="en-CA" baseline="0" dirty="0" smtClean="0"/>
          </a:p>
          <a:p>
            <a:r>
              <a:rPr lang="en-CA" dirty="0" smtClean="0"/>
              <a:t>Hoarding is not needed for this</a:t>
            </a:r>
            <a:r>
              <a:rPr lang="en-CA" baseline="0" dirty="0" smtClean="0"/>
              <a:t> level of work.</a:t>
            </a:r>
            <a:endParaRPr lang="en-CA" dirty="0" smtClean="0"/>
          </a:p>
          <a:p>
            <a:endParaRPr lang="en-CA" baseline="0" dirty="0" smtClean="0"/>
          </a:p>
        </p:txBody>
      </p:sp>
      <p:sp>
        <p:nvSpPr>
          <p:cNvPr id="4" name="Slide Number Placeholder 3"/>
          <p:cNvSpPr>
            <a:spLocks noGrp="1"/>
          </p:cNvSpPr>
          <p:nvPr>
            <p:ph type="sldNum" sz="quarter" idx="10"/>
          </p:nvPr>
        </p:nvSpPr>
        <p:spPr/>
        <p:txBody>
          <a:bodyPr/>
          <a:lstStyle/>
          <a:p>
            <a:fld id="{E5B2BA3C-86F8-4B68-8F3A-15511312E1F6}" type="slidenum">
              <a:rPr lang="en-US" smtClean="0"/>
              <a:t>12</a:t>
            </a:fld>
            <a:endParaRPr lang="en-US" dirty="0"/>
          </a:p>
        </p:txBody>
      </p:sp>
    </p:spTree>
    <p:extLst>
      <p:ext uri="{BB962C8B-B14F-4D97-AF65-F5344CB8AC3E}">
        <p14:creationId xmlns:p14="http://schemas.microsoft.com/office/powerpoint/2010/main" val="1185998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Preventive measures level II is</a:t>
            </a:r>
            <a:r>
              <a:rPr lang="en-CA" baseline="0" dirty="0" smtClean="0"/>
              <a:t> a little more extensive than level I. This means contractors should use work in a way that </a:t>
            </a:r>
            <a:r>
              <a:rPr lang="en-CA" dirty="0" smtClean="0"/>
              <a:t>minimizes the amount of dust</a:t>
            </a:r>
            <a:r>
              <a:rPr lang="en-CA" baseline="0" dirty="0" smtClean="0"/>
              <a:t> they make and how much dust goes into the </a:t>
            </a:r>
            <a:r>
              <a:rPr lang="en-CA" dirty="0" smtClean="0"/>
              <a:t>atmosphere. </a:t>
            </a:r>
          </a:p>
          <a:p>
            <a:pPr marL="0" marR="0" indent="0" algn="l" defTabSz="914400" rtl="0" eaLnBrk="1" fontAlgn="auto" latinLnBrk="0" hangingPunct="1">
              <a:lnSpc>
                <a:spcPct val="100000"/>
              </a:lnSpc>
              <a:spcBef>
                <a:spcPts val="0"/>
              </a:spcBef>
              <a:spcAft>
                <a:spcPts val="0"/>
              </a:spcAft>
              <a:buClrTx/>
              <a:buSzTx/>
              <a:buFontTx/>
              <a:buNone/>
              <a:tabLst/>
              <a:defRPr/>
            </a:pPr>
            <a:endParaRPr lang="en-CA"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This</a:t>
            </a:r>
            <a:r>
              <a:rPr lang="en-CA" baseline="0" dirty="0" smtClean="0"/>
              <a:t> would include the following :</a:t>
            </a:r>
            <a:endParaRPr lang="en-CA"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CA" dirty="0" smtClean="0"/>
          </a:p>
          <a:p>
            <a:r>
              <a:rPr lang="en-CA" dirty="0" smtClean="0"/>
              <a:t>Blocking off/seal or isolating HVAC system supply-and-return air ducts into the construction a</a:t>
            </a:r>
            <a:r>
              <a:rPr lang="en-US" dirty="0" smtClean="0"/>
              <a:t>rea.</a:t>
            </a:r>
          </a:p>
          <a:p>
            <a:endParaRPr lang="en-US" dirty="0" smtClean="0"/>
          </a:p>
          <a:p>
            <a:r>
              <a:rPr lang="en-CA" dirty="0" smtClean="0"/>
              <a:t>Sealing</a:t>
            </a:r>
            <a:r>
              <a:rPr lang="en-CA" baseline="0" dirty="0" smtClean="0"/>
              <a:t> a</a:t>
            </a:r>
            <a:r>
              <a:rPr lang="en-CA" dirty="0" smtClean="0"/>
              <a:t>ll penetrations in the floor, walls, and ceilings with duct tape. These include unused windows, doors, shafts, access panels, electrical outlets, intakes, grilles, exhausts, vents, and plumbing drains.</a:t>
            </a:r>
          </a:p>
          <a:p>
            <a:endParaRPr lang="en-US" dirty="0" smtClean="0"/>
          </a:p>
          <a:p>
            <a:pPr marL="457200" indent="-457200"/>
            <a:r>
              <a:rPr lang="en-CA" dirty="0" smtClean="0"/>
              <a:t>Using drop sheets on floors</a:t>
            </a:r>
            <a:r>
              <a:rPr lang="en-CA" baseline="0" dirty="0" smtClean="0"/>
              <a:t> </a:t>
            </a:r>
            <a:r>
              <a:rPr lang="en-CA" dirty="0" smtClean="0"/>
              <a:t>to control dust.</a:t>
            </a:r>
          </a:p>
          <a:p>
            <a:pPr marL="457200" indent="-457200"/>
            <a:endParaRPr lang="en-CA" dirty="0" smtClean="0"/>
          </a:p>
          <a:p>
            <a:pPr marL="457200" indent="-457200"/>
            <a:r>
              <a:rPr lang="en-CA" dirty="0" smtClean="0"/>
              <a:t>And placing walk-off mats at the exit</a:t>
            </a:r>
            <a:r>
              <a:rPr lang="en-CA" baseline="0" dirty="0" smtClean="0"/>
              <a:t> of the construction area to trap any dust that could be on the equipment or footwear of people leaving the construction area.</a:t>
            </a:r>
            <a:endParaRPr lang="en-CA"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5B2BA3C-86F8-4B68-8F3A-15511312E1F6}" type="slidenum">
              <a:rPr lang="en-US" smtClean="0"/>
              <a:t>13</a:t>
            </a:fld>
            <a:endParaRPr lang="en-US" dirty="0"/>
          </a:p>
        </p:txBody>
      </p:sp>
    </p:spTree>
    <p:extLst>
      <p:ext uri="{BB962C8B-B14F-4D97-AF65-F5344CB8AC3E}">
        <p14:creationId xmlns:p14="http://schemas.microsoft.com/office/powerpoint/2010/main" val="31048951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a:p>
            <a:r>
              <a:rPr lang="en-CA" dirty="0" smtClean="0"/>
              <a:t>Any textured, perforated, or drop ceilings are to be covered with polyethylene and taped with a continuous seal to prevent dust migration into</a:t>
            </a:r>
            <a:r>
              <a:rPr lang="en-CA" baseline="0" dirty="0" smtClean="0"/>
              <a:t> adjacent areas.</a:t>
            </a:r>
            <a:endParaRPr lang="en-CA" dirty="0" smtClean="0"/>
          </a:p>
          <a:p>
            <a:endParaRPr lang="en-CA" dirty="0" smtClean="0"/>
          </a:p>
          <a:p>
            <a:r>
              <a:rPr lang="en-CA" dirty="0" smtClean="0"/>
              <a:t>Work above the false ceiling requires a barrier extending to the true ceiling (the floor</a:t>
            </a:r>
            <a:r>
              <a:rPr lang="en-CA" baseline="0" dirty="0" smtClean="0"/>
              <a:t> of the unit or area above). This barrier is usually concrete.</a:t>
            </a:r>
            <a:endParaRPr lang="en-CA" dirty="0" smtClean="0"/>
          </a:p>
          <a:p>
            <a:endParaRPr lang="en-CA" dirty="0" smtClean="0"/>
          </a:p>
          <a:p>
            <a:r>
              <a:rPr lang="en-CA" dirty="0" smtClean="0"/>
              <a:t>Carpeted or textured floors require</a:t>
            </a:r>
            <a:r>
              <a:rPr lang="en-CA" baseline="0" dirty="0" smtClean="0"/>
              <a:t> a </a:t>
            </a:r>
            <a:r>
              <a:rPr lang="en-CA" dirty="0" smtClean="0"/>
              <a:t>polyethylene sheeting of a minimum 12</a:t>
            </a:r>
            <a:r>
              <a:rPr lang="en-CA" baseline="0" dirty="0" smtClean="0"/>
              <a:t> mil (</a:t>
            </a:r>
            <a:r>
              <a:rPr lang="en-CA" dirty="0" smtClean="0"/>
              <a:t>0.30 mm) thickness or two 6 mil. (0.15 mm) sheets, one on top of the other.</a:t>
            </a:r>
          </a:p>
          <a:p>
            <a:endParaRPr lang="en-CA" dirty="0" smtClean="0"/>
          </a:p>
          <a:p>
            <a:r>
              <a:rPr lang="en-CA" dirty="0" smtClean="0"/>
              <a:t>Entrance doors require a double-flap polyethylene sheeting of a minimum true 0.15 mm (6 mil) thickness weighted at the bottom.</a:t>
            </a:r>
            <a:r>
              <a:rPr lang="en-CA" baseline="0" dirty="0" smtClean="0"/>
              <a:t> Each sheet will cover the entire cross-section of the entrance to the work area and opens both ways.</a:t>
            </a:r>
            <a:endParaRPr lang="en-CA" dirty="0" smtClean="0"/>
          </a:p>
          <a:p>
            <a:endParaRPr lang="en-US" dirty="0"/>
          </a:p>
        </p:txBody>
      </p:sp>
      <p:sp>
        <p:nvSpPr>
          <p:cNvPr id="4" name="Slide Number Placeholder 3"/>
          <p:cNvSpPr>
            <a:spLocks noGrp="1"/>
          </p:cNvSpPr>
          <p:nvPr>
            <p:ph type="sldNum" sz="quarter" idx="10"/>
          </p:nvPr>
        </p:nvSpPr>
        <p:spPr/>
        <p:txBody>
          <a:bodyPr/>
          <a:lstStyle/>
          <a:p>
            <a:fld id="{E5B2BA3C-86F8-4B68-8F3A-15511312E1F6}" type="slidenum">
              <a:rPr lang="en-US" smtClean="0"/>
              <a:t>14</a:t>
            </a:fld>
            <a:endParaRPr lang="en-US" dirty="0"/>
          </a:p>
        </p:txBody>
      </p:sp>
    </p:spTree>
    <p:extLst>
      <p:ext uri="{BB962C8B-B14F-4D97-AF65-F5344CB8AC3E}">
        <p14:creationId xmlns:p14="http://schemas.microsoft.com/office/powerpoint/2010/main" val="4110017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dirty="0" smtClean="0"/>
              <a:t>For PM level III/IV the following</a:t>
            </a:r>
            <a:r>
              <a:rPr lang="en-CA" baseline="0" dirty="0" smtClean="0"/>
              <a:t> barriers must be implemented in addition to barriers identified in PM I &amp; II:</a:t>
            </a:r>
          </a:p>
          <a:p>
            <a:pPr marL="0" indent="0">
              <a:buNone/>
            </a:pPr>
            <a:endParaRPr lang="en-US" dirty="0" smtClean="0"/>
          </a:p>
          <a:p>
            <a:r>
              <a:rPr lang="en-CA" dirty="0" smtClean="0"/>
              <a:t>An  impermeable dust barrier must</a:t>
            </a:r>
            <a:r>
              <a:rPr lang="en-CA" baseline="0" dirty="0" smtClean="0"/>
              <a:t> be erected</a:t>
            </a:r>
            <a:r>
              <a:rPr lang="en-CA" dirty="0" smtClean="0"/>
              <a:t>, from the floor to the underside of the deck (this would include the areas above false ceilings) consisting of two layers of 0.15 mm (6 mil) polyethylene and a gypsum wallboard protective layer. The polyethylene membrane must</a:t>
            </a:r>
            <a:r>
              <a:rPr lang="en-CA" baseline="0" dirty="0" smtClean="0"/>
              <a:t> be in place </a:t>
            </a:r>
            <a:r>
              <a:rPr lang="en-CA" dirty="0" smtClean="0"/>
              <a:t>under all circumstances to maintain the required pressurization </a:t>
            </a:r>
          </a:p>
          <a:p>
            <a:pPr marL="0" indent="0">
              <a:buNone/>
            </a:pPr>
            <a:r>
              <a:rPr lang="en-CA" dirty="0" smtClean="0"/>
              <a:t>Notes:</a:t>
            </a:r>
          </a:p>
          <a:p>
            <a:pPr marL="0" indent="0">
              <a:buNone/>
            </a:pPr>
            <a:r>
              <a:rPr lang="en-CA" dirty="0" smtClean="0"/>
              <a:t>1) The two layers of polyethylene are intended to help maintain pressure differentials between the construction area and adjacent areas.</a:t>
            </a:r>
          </a:p>
          <a:p>
            <a:pPr marL="0" indent="0">
              <a:buNone/>
            </a:pPr>
            <a:r>
              <a:rPr lang="en-CA" dirty="0" smtClean="0"/>
              <a:t>2) The protective layer should be of a material that does not produce dust.</a:t>
            </a:r>
          </a:p>
          <a:p>
            <a:pPr marL="0" indent="0">
              <a:buNone/>
            </a:pPr>
            <a:endParaRPr lang="en-CA" dirty="0" smtClean="0"/>
          </a:p>
          <a:p>
            <a:pPr marL="0" indent="0">
              <a:buNone/>
            </a:pPr>
            <a:r>
              <a:rPr lang="en-CA" dirty="0" smtClean="0"/>
              <a:t>For PM III/IV an anteroom is constructed at access/entry points to the construction area if access is from within the health care facility – we will speak</a:t>
            </a:r>
            <a:r>
              <a:rPr lang="en-CA" baseline="0" dirty="0" smtClean="0"/>
              <a:t> more about anterooms in the upcoming slides</a:t>
            </a:r>
          </a:p>
          <a:p>
            <a:pPr marL="0" indent="0">
              <a:buNone/>
            </a:pPr>
            <a:endParaRPr lang="en-CA" baseline="0" dirty="0" smtClean="0"/>
          </a:p>
          <a:p>
            <a:pPr marL="0" indent="0">
              <a:buNone/>
            </a:pPr>
            <a:r>
              <a:rPr lang="en-CA" baseline="0" dirty="0" smtClean="0"/>
              <a:t>Ensure that there are no air leakage paths between the construction area and the health care facility areas. This is can be accomplished by preforming a smoke test which is conducted either by facilities/maintenance staff or the contractor. The smoke test involves using smoke air current tubes that when broken release a non-toxic smoke into the air which allows the person conducting the test to identify which way the air is flowing and any disturbance in the air which could indicate that seals are not air tight. This is like holding a candle next to a window to see if the window is leaking and drafts are getting into your house.</a:t>
            </a:r>
            <a:endParaRPr lang="en-CA" dirty="0" smtClean="0"/>
          </a:p>
          <a:p>
            <a:pPr marL="0" indent="0">
              <a:buNone/>
            </a:pPr>
            <a:endParaRPr lang="en-CA" dirty="0" smtClean="0"/>
          </a:p>
          <a:p>
            <a:pPr marL="0" indent="0">
              <a:buNone/>
            </a:pPr>
            <a:r>
              <a:rPr lang="en-CA" dirty="0" smtClean="0"/>
              <a:t>Windows and doors between construction and health care facility areas are</a:t>
            </a:r>
            <a:r>
              <a:rPr lang="en-CA" baseline="0" dirty="0" smtClean="0"/>
              <a:t> required to be </a:t>
            </a:r>
            <a:r>
              <a:rPr lang="en-CA" dirty="0" smtClean="0"/>
              <a:t>sealed with 2 layers of 6 mil fire retardant poly and 1 layer of drywall</a:t>
            </a:r>
          </a:p>
          <a:p>
            <a:pPr marL="0" indent="0">
              <a:buNone/>
            </a:pPr>
            <a:endParaRPr lang="en-CA" dirty="0" smtClean="0"/>
          </a:p>
          <a:p>
            <a:r>
              <a:rPr lang="en-CA" dirty="0" smtClean="0"/>
              <a:t>Fire retardant polyethylene shall be used for exposed surfaces.</a:t>
            </a:r>
          </a:p>
          <a:p>
            <a:endParaRPr lang="en-CA" dirty="0" smtClean="0"/>
          </a:p>
        </p:txBody>
      </p:sp>
      <p:sp>
        <p:nvSpPr>
          <p:cNvPr id="4" name="Slide Number Placeholder 3"/>
          <p:cNvSpPr>
            <a:spLocks noGrp="1"/>
          </p:cNvSpPr>
          <p:nvPr>
            <p:ph type="sldNum" sz="quarter" idx="10"/>
          </p:nvPr>
        </p:nvSpPr>
        <p:spPr/>
        <p:txBody>
          <a:bodyPr/>
          <a:lstStyle/>
          <a:p>
            <a:fld id="{E5B2BA3C-86F8-4B68-8F3A-15511312E1F6}" type="slidenum">
              <a:rPr lang="en-US" smtClean="0"/>
              <a:t>15</a:t>
            </a:fld>
            <a:endParaRPr lang="en-US" dirty="0"/>
          </a:p>
        </p:txBody>
      </p:sp>
    </p:spTree>
    <p:extLst>
      <p:ext uri="{BB962C8B-B14F-4D97-AF65-F5344CB8AC3E}">
        <p14:creationId xmlns:p14="http://schemas.microsoft.com/office/powerpoint/2010/main" val="6557671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  polyethylene sheeting wall must be continuous</a:t>
            </a:r>
            <a:r>
              <a:rPr lang="en-CA" baseline="0" dirty="0" smtClean="0"/>
              <a:t> and at a </a:t>
            </a:r>
            <a:r>
              <a:rPr lang="en-CA" dirty="0" smtClean="0"/>
              <a:t> minimum be</a:t>
            </a:r>
            <a:r>
              <a:rPr lang="en-CA" baseline="0" dirty="0" smtClean="0"/>
              <a:t> of 6 mil (</a:t>
            </a:r>
            <a:r>
              <a:rPr lang="en-CA" dirty="0" smtClean="0"/>
              <a:t>0.15 mm) thickness, extending from the</a:t>
            </a:r>
          </a:p>
          <a:p>
            <a:r>
              <a:rPr lang="en-CA" dirty="0" smtClean="0"/>
              <a:t>true ceiling to the floor and around the entire perimeter of the construction zone.</a:t>
            </a:r>
          </a:p>
          <a:p>
            <a:endParaRPr lang="en-CA" dirty="0" smtClean="0"/>
          </a:p>
          <a:p>
            <a:r>
              <a:rPr lang="en-CA" dirty="0" smtClean="0"/>
              <a:t>There</a:t>
            </a:r>
            <a:r>
              <a:rPr lang="en-CA" baseline="0" dirty="0" smtClean="0"/>
              <a:t> must be a c</a:t>
            </a:r>
            <a:r>
              <a:rPr lang="en-CA" dirty="0" smtClean="0"/>
              <a:t>ontinuous tape seal of</a:t>
            </a:r>
            <a:r>
              <a:rPr lang="en-CA" baseline="0" dirty="0" smtClean="0"/>
              <a:t> the:</a:t>
            </a:r>
            <a:endParaRPr lang="en-CA" dirty="0" smtClean="0"/>
          </a:p>
          <a:p>
            <a:pPr marL="171450" indent="-171450">
              <a:buFont typeface="Arial" panose="020B0604020202020204" pitchFamily="34" charset="0"/>
              <a:buChar char="•"/>
            </a:pPr>
            <a:r>
              <a:rPr lang="en-CA" dirty="0" smtClean="0"/>
              <a:t>gypsum wallboard to floor and ceiling, </a:t>
            </a:r>
          </a:p>
          <a:p>
            <a:pPr marL="171450" indent="-171450">
              <a:buFont typeface="Arial" panose="020B0604020202020204" pitchFamily="34" charset="0"/>
              <a:buChar char="•"/>
            </a:pPr>
            <a:r>
              <a:rPr lang="en-CA" dirty="0" smtClean="0"/>
              <a:t>polyethylene to floor and ceiling,</a:t>
            </a:r>
            <a:r>
              <a:rPr lang="en-CA" baseline="0" dirty="0" smtClean="0"/>
              <a:t> and</a:t>
            </a:r>
            <a:endParaRPr lang="en-CA" dirty="0" smtClean="0"/>
          </a:p>
          <a:p>
            <a:pPr marL="171450" indent="-171450">
              <a:buFont typeface="Arial" panose="020B0604020202020204" pitchFamily="34" charset="0"/>
              <a:buChar char="•"/>
            </a:pPr>
            <a:r>
              <a:rPr lang="en-CA" dirty="0" smtClean="0"/>
              <a:t>both sides of polyethylene.</a:t>
            </a:r>
            <a:r>
              <a:rPr lang="en-CA" baseline="0" dirty="0" smtClean="0"/>
              <a:t> </a:t>
            </a:r>
          </a:p>
          <a:p>
            <a:pPr marL="0" indent="0">
              <a:buFont typeface="Arial" panose="020B0604020202020204" pitchFamily="34" charset="0"/>
              <a:buNone/>
            </a:pPr>
            <a:endParaRPr lang="en-CA" baseline="0" dirty="0" smtClean="0"/>
          </a:p>
          <a:p>
            <a:pPr marL="0" indent="0">
              <a:buFont typeface="Arial" panose="020B0604020202020204" pitchFamily="34" charset="0"/>
              <a:buNone/>
            </a:pPr>
            <a:r>
              <a:rPr lang="en-CA" baseline="0" dirty="0" smtClean="0"/>
              <a:t>This is t</a:t>
            </a:r>
            <a:r>
              <a:rPr lang="en-CA" dirty="0" smtClean="0"/>
              <a:t>o ensure the entire perimeter of the construction</a:t>
            </a:r>
            <a:r>
              <a:rPr lang="en-CA" baseline="0" dirty="0" smtClean="0"/>
              <a:t> area</a:t>
            </a:r>
            <a:r>
              <a:rPr lang="en-CA" dirty="0" smtClean="0"/>
              <a:t> is sealed.</a:t>
            </a:r>
          </a:p>
          <a:p>
            <a:endParaRPr lang="en-CA" dirty="0" smtClean="0"/>
          </a:p>
          <a:p>
            <a:endParaRPr lang="en-US" dirty="0"/>
          </a:p>
        </p:txBody>
      </p:sp>
      <p:sp>
        <p:nvSpPr>
          <p:cNvPr id="4" name="Slide Number Placeholder 3"/>
          <p:cNvSpPr>
            <a:spLocks noGrp="1"/>
          </p:cNvSpPr>
          <p:nvPr>
            <p:ph type="sldNum" sz="quarter" idx="10"/>
          </p:nvPr>
        </p:nvSpPr>
        <p:spPr/>
        <p:txBody>
          <a:bodyPr/>
          <a:lstStyle/>
          <a:p>
            <a:fld id="{E5B2BA3C-86F8-4B68-8F3A-15511312E1F6}" type="slidenum">
              <a:rPr lang="en-US" smtClean="0"/>
              <a:t>16</a:t>
            </a:fld>
            <a:endParaRPr lang="en-US" dirty="0"/>
          </a:p>
        </p:txBody>
      </p:sp>
    </p:spTree>
    <p:extLst>
      <p:ext uri="{BB962C8B-B14F-4D97-AF65-F5344CB8AC3E}">
        <p14:creationId xmlns:p14="http://schemas.microsoft.com/office/powerpoint/2010/main" val="26933675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you can imagine, construction</a:t>
            </a:r>
            <a:r>
              <a:rPr lang="en-US" baseline="0" dirty="0" smtClean="0"/>
              <a:t> workers generate </a:t>
            </a:r>
            <a:r>
              <a:rPr lang="en-US" dirty="0" smtClean="0"/>
              <a:t>dust when they cut </a:t>
            </a:r>
            <a:r>
              <a:rPr lang="en-US" baseline="0" dirty="0" smtClean="0"/>
              <a:t>gypsum board or plywood for the hoarding. They should measure the hoarding walls </a:t>
            </a:r>
            <a:r>
              <a:rPr lang="en-US" dirty="0" smtClean="0"/>
              <a:t>for size and then cut and paint them (if</a:t>
            </a:r>
            <a:r>
              <a:rPr lang="en-US" baseline="0" dirty="0" smtClean="0"/>
              <a:t> needed</a:t>
            </a:r>
            <a:r>
              <a:rPr lang="en-US" dirty="0" smtClean="0"/>
              <a:t>) away from the patient-care area. An alternative</a:t>
            </a:r>
            <a:r>
              <a:rPr lang="en-US" baseline="0" dirty="0" smtClean="0"/>
              <a:t> is for </a:t>
            </a:r>
            <a:r>
              <a:rPr lang="en-CA" dirty="0" smtClean="0"/>
              <a:t>contractors to</a:t>
            </a:r>
            <a:r>
              <a:rPr lang="en-CA" baseline="0" dirty="0" smtClean="0"/>
              <a:t> </a:t>
            </a:r>
            <a:r>
              <a:rPr lang="en-US" baseline="0" dirty="0" smtClean="0"/>
              <a:t>i</a:t>
            </a:r>
            <a:r>
              <a:rPr lang="en-US" dirty="0" smtClean="0"/>
              <a:t>nstall a temporary polyethylene enclosure to contain dust when workers</a:t>
            </a:r>
            <a:r>
              <a:rPr lang="en-US" baseline="0" dirty="0" smtClean="0"/>
              <a:t> install and remove </a:t>
            </a:r>
            <a:r>
              <a:rPr lang="en-US" dirty="0" smtClean="0"/>
              <a:t>hoarding.</a:t>
            </a:r>
            <a:endParaRPr lang="en-US" dirty="0"/>
          </a:p>
        </p:txBody>
      </p:sp>
      <p:sp>
        <p:nvSpPr>
          <p:cNvPr id="4" name="Slide Number Placeholder 3"/>
          <p:cNvSpPr>
            <a:spLocks noGrp="1"/>
          </p:cNvSpPr>
          <p:nvPr>
            <p:ph type="sldNum" sz="quarter" idx="10"/>
          </p:nvPr>
        </p:nvSpPr>
        <p:spPr/>
        <p:txBody>
          <a:bodyPr/>
          <a:lstStyle/>
          <a:p>
            <a:fld id="{E5B2BA3C-86F8-4B68-8F3A-15511312E1F6}" type="slidenum">
              <a:rPr lang="en-US" smtClean="0"/>
              <a:t>17</a:t>
            </a:fld>
            <a:endParaRPr lang="en-US" dirty="0"/>
          </a:p>
        </p:txBody>
      </p:sp>
    </p:spTree>
    <p:extLst>
      <p:ext uri="{BB962C8B-B14F-4D97-AF65-F5344CB8AC3E}">
        <p14:creationId xmlns:p14="http://schemas.microsoft.com/office/powerpoint/2010/main" val="11523487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Upper  seals are used to seal</a:t>
            </a:r>
            <a:r>
              <a:rPr lang="en-CA" baseline="0" dirty="0" smtClean="0"/>
              <a:t> off the area between the ceiling in the construction area and the floor slab above. This prevents dust and debris from migrating into other areas adjacent to the construction area and from inside the ceiling space.</a:t>
            </a:r>
          </a:p>
          <a:p>
            <a:endParaRPr lang="en-CA" baseline="0" dirty="0" smtClean="0"/>
          </a:p>
          <a:p>
            <a:r>
              <a:rPr lang="en-US" dirty="0" smtClean="0"/>
              <a:t>Upper seals generally comprise</a:t>
            </a:r>
            <a:r>
              <a:rPr lang="en-US" baseline="0" dirty="0" smtClean="0"/>
              <a:t> </a:t>
            </a:r>
            <a:r>
              <a:rPr lang="en-US" dirty="0" smtClean="0"/>
              <a:t>two layers of fire-rated rip-proof poly (6 mil). Drywall can be used in situations where there are no pipes or cables</a:t>
            </a:r>
            <a:r>
              <a:rPr lang="en-US" baseline="0" dirty="0" smtClean="0"/>
              <a:t> running through the</a:t>
            </a:r>
            <a:r>
              <a:rPr lang="en-US" dirty="0" smtClean="0"/>
              <a:t> space between</a:t>
            </a:r>
            <a:r>
              <a:rPr lang="en-US" baseline="0" dirty="0" smtClean="0"/>
              <a:t> the ceiling and the upper floor. </a:t>
            </a:r>
          </a:p>
          <a:p>
            <a:endParaRPr lang="en-US" dirty="0" smtClean="0"/>
          </a:p>
          <a:p>
            <a:r>
              <a:rPr lang="en-US" dirty="0" smtClean="0"/>
              <a:t>Installation of upper seals</a:t>
            </a:r>
            <a:r>
              <a:rPr lang="en-US" baseline="0" dirty="0" smtClean="0"/>
              <a:t> </a:t>
            </a:r>
            <a:r>
              <a:rPr lang="en-US" dirty="0" smtClean="0"/>
              <a:t>is usually best left to asbestos- or mold -remediation contractors. They have extensive experience dealing with the installation of this level of hoarding.</a:t>
            </a:r>
          </a:p>
          <a:p>
            <a:endParaRPr lang="en-US" dirty="0" smtClean="0"/>
          </a:p>
          <a:p>
            <a:r>
              <a:rPr lang="en-US" dirty="0" smtClean="0"/>
              <a:t>A thorough</a:t>
            </a:r>
            <a:r>
              <a:rPr lang="en-US" baseline="0" dirty="0" smtClean="0"/>
              <a:t> i</a:t>
            </a:r>
            <a:r>
              <a:rPr lang="en-US" dirty="0" smtClean="0"/>
              <a:t>nspection of upper seals is vital as many locations get missed.</a:t>
            </a:r>
          </a:p>
          <a:p>
            <a:endParaRPr lang="en-US" dirty="0" smtClean="0"/>
          </a:p>
          <a:p>
            <a:r>
              <a:rPr lang="en-US" dirty="0" smtClean="0"/>
              <a:t>Again, a smoke</a:t>
            </a:r>
            <a:r>
              <a:rPr lang="en-US" baseline="0" dirty="0" smtClean="0"/>
              <a:t> test using smoke </a:t>
            </a:r>
            <a:r>
              <a:rPr lang="en-US" dirty="0" smtClean="0">
                <a:solidFill>
                  <a:srgbClr val="C00000"/>
                </a:solidFill>
              </a:rPr>
              <a:t>air-current tubes </a:t>
            </a:r>
            <a:r>
              <a:rPr lang="en-US" dirty="0" smtClean="0"/>
              <a:t>can be used on seals as well as hoarding walls to ensure seals are tight.</a:t>
            </a:r>
          </a:p>
          <a:p>
            <a:endParaRPr lang="en-US" dirty="0" smtClean="0"/>
          </a:p>
          <a:p>
            <a:r>
              <a:rPr lang="en-US" dirty="0" smtClean="0"/>
              <a:t>Seals should be checked frequently.</a:t>
            </a:r>
          </a:p>
          <a:p>
            <a:endParaRPr lang="en-US" dirty="0"/>
          </a:p>
        </p:txBody>
      </p:sp>
      <p:sp>
        <p:nvSpPr>
          <p:cNvPr id="4" name="Slide Number Placeholder 3"/>
          <p:cNvSpPr>
            <a:spLocks noGrp="1"/>
          </p:cNvSpPr>
          <p:nvPr>
            <p:ph type="sldNum" sz="quarter" idx="10"/>
          </p:nvPr>
        </p:nvSpPr>
        <p:spPr/>
        <p:txBody>
          <a:bodyPr/>
          <a:lstStyle/>
          <a:p>
            <a:fld id="{E5B2BA3C-86F8-4B68-8F3A-15511312E1F6}" type="slidenum">
              <a:rPr lang="en-US" smtClean="0"/>
              <a:t>18</a:t>
            </a:fld>
            <a:endParaRPr lang="en-US" dirty="0"/>
          </a:p>
        </p:txBody>
      </p:sp>
    </p:spTree>
    <p:extLst>
      <p:ext uri="{BB962C8B-B14F-4D97-AF65-F5344CB8AC3E}">
        <p14:creationId xmlns:p14="http://schemas.microsoft.com/office/powerpoint/2010/main" val="27031986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0" u="none" strike="noStrike" kern="1200" baseline="0" dirty="0" smtClean="0">
                <a:solidFill>
                  <a:schemeClr val="tx1"/>
                </a:solidFill>
                <a:latin typeface="+mn-lt"/>
                <a:ea typeface="+mn-ea"/>
                <a:cs typeface="+mn-cs"/>
              </a:rPr>
              <a:t>An anteroom, if used, is constructed as a sealed space and built as follows:</a:t>
            </a:r>
          </a:p>
          <a:p>
            <a:endParaRPr lang="en-CA" sz="1200" b="0" i="0" u="none" strike="noStrike" kern="1200" baseline="0" dirty="0" smtClean="0">
              <a:solidFill>
                <a:schemeClr val="tx1"/>
              </a:solidFill>
              <a:latin typeface="+mn-lt"/>
              <a:ea typeface="+mn-ea"/>
              <a:cs typeface="+mn-cs"/>
            </a:endParaRPr>
          </a:p>
          <a:p>
            <a:r>
              <a:rPr lang="en-CA" sz="1200" b="0" i="0" u="none" strike="noStrike" kern="1200" baseline="0" dirty="0" smtClean="0">
                <a:solidFill>
                  <a:schemeClr val="tx1"/>
                </a:solidFill>
                <a:latin typeface="+mn-lt"/>
                <a:ea typeface="+mn-ea"/>
                <a:cs typeface="+mn-cs"/>
              </a:rPr>
              <a:t>a) It needs to be under negative pressure to the surrounding areas outside the construction zone.</a:t>
            </a:r>
          </a:p>
          <a:p>
            <a:r>
              <a:rPr lang="en-CA" sz="1200" b="0" i="0" u="none" strike="noStrike" kern="1200" baseline="0" dirty="0" smtClean="0">
                <a:solidFill>
                  <a:schemeClr val="tx1"/>
                </a:solidFill>
                <a:latin typeface="+mn-lt"/>
                <a:ea typeface="+mn-ea"/>
                <a:cs typeface="+mn-cs"/>
              </a:rPr>
              <a:t>b) It should be large enough so that most materials and supplies can be moved through it without having to open both doors at the same time, so not to breach the negative air pressure.</a:t>
            </a:r>
          </a:p>
          <a:p>
            <a:r>
              <a:rPr lang="en-CA" sz="1200" b="0" i="0" u="none" strike="noStrike" kern="1200" baseline="0" dirty="0" smtClean="0">
                <a:solidFill>
                  <a:schemeClr val="tx1"/>
                </a:solidFill>
                <a:latin typeface="+mn-lt"/>
                <a:ea typeface="+mn-ea"/>
                <a:cs typeface="+mn-cs"/>
              </a:rPr>
              <a:t>c) There shall be a door at either end, and each door is equipped with closers.</a:t>
            </a:r>
          </a:p>
          <a:p>
            <a:r>
              <a:rPr lang="en-CA" sz="1200" b="0" i="0" u="none" strike="noStrike" kern="1200" baseline="0" dirty="0" smtClean="0">
                <a:solidFill>
                  <a:schemeClr val="tx1"/>
                </a:solidFill>
                <a:latin typeface="+mn-lt"/>
                <a:ea typeface="+mn-ea"/>
                <a:cs typeface="+mn-cs"/>
              </a:rPr>
              <a:t>d) The walls must be resistant to air leakage. </a:t>
            </a:r>
          </a:p>
          <a:p>
            <a:r>
              <a:rPr lang="en-CA" sz="1200" b="0" i="0" u="none" strike="noStrike" kern="1200" baseline="0" dirty="0" smtClean="0">
                <a:solidFill>
                  <a:schemeClr val="tx1"/>
                </a:solidFill>
                <a:latin typeface="+mn-lt"/>
                <a:ea typeface="+mn-ea"/>
                <a:cs typeface="+mn-cs"/>
              </a:rPr>
              <a:t>e) The elements of the anteroom should combine to provide an air-resistant barrier that extends from the floor to the full height of the ceiling or the underside of the deck. </a:t>
            </a:r>
          </a:p>
          <a:p>
            <a:endParaRPr lang="en-CA"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Notes:</a:t>
            </a:r>
          </a:p>
          <a:p>
            <a:r>
              <a:rPr lang="en-CA" sz="1200" b="1" i="0" u="none" strike="noStrike" kern="1200" baseline="0" dirty="0" smtClean="0">
                <a:solidFill>
                  <a:schemeClr val="tx1"/>
                </a:solidFill>
                <a:latin typeface="+mn-lt"/>
                <a:ea typeface="+mn-ea"/>
                <a:cs typeface="+mn-cs"/>
              </a:rPr>
              <a:t>1) </a:t>
            </a:r>
            <a:r>
              <a:rPr lang="en-CA" sz="1200" b="0" i="0" u="none" strike="noStrike" kern="1200" baseline="0" dirty="0" smtClean="0">
                <a:solidFill>
                  <a:schemeClr val="tx1"/>
                </a:solidFill>
                <a:latin typeface="+mn-lt"/>
                <a:ea typeface="+mn-ea"/>
                <a:cs typeface="+mn-cs"/>
              </a:rPr>
              <a:t>To maintain the seal, either the entrance or exit wall of the anteroom should be constructed to the underside of deck and any openings sealed.</a:t>
            </a:r>
          </a:p>
          <a:p>
            <a:r>
              <a:rPr lang="en-CA" sz="1200" b="1" i="0" u="none" strike="noStrike" kern="1200" baseline="0" dirty="0" smtClean="0">
                <a:solidFill>
                  <a:schemeClr val="tx1"/>
                </a:solidFill>
                <a:latin typeface="+mn-lt"/>
                <a:ea typeface="+mn-ea"/>
                <a:cs typeface="+mn-cs"/>
              </a:rPr>
              <a:t>2) </a:t>
            </a:r>
            <a:r>
              <a:rPr lang="en-CA" sz="1200" b="0" i="0" u="none" strike="noStrike" kern="1200" baseline="0" dirty="0" smtClean="0">
                <a:solidFill>
                  <a:schemeClr val="tx1"/>
                </a:solidFill>
                <a:latin typeface="+mn-lt"/>
                <a:ea typeface="+mn-ea"/>
                <a:cs typeface="+mn-cs"/>
              </a:rPr>
              <a:t>The construction requirements are intended to create a sealed space. To ensure a good seal, the constructor might need to extend barriers above the false ceiling in the space, as leaks above the ceiling could make it difficult to establish and maintain pressure differentials.</a:t>
            </a:r>
            <a:endParaRPr kumimoji="0" lang="en-CA" sz="3000" b="0" i="0" u="none" strike="noStrike" kern="1200" cap="none" spc="0" normalizeH="0" baseline="0" noProof="0" dirty="0" smtClean="0">
              <a:ln>
                <a:noFill/>
              </a:ln>
              <a:solidFill>
                <a:prstClr val="black"/>
              </a:solidFill>
              <a:effectLst/>
              <a:uLnTx/>
              <a:uFillTx/>
              <a:latin typeface="+mn-lt"/>
            </a:endParaRPr>
          </a:p>
        </p:txBody>
      </p:sp>
      <p:sp>
        <p:nvSpPr>
          <p:cNvPr id="4" name="Slide Number Placeholder 3"/>
          <p:cNvSpPr>
            <a:spLocks noGrp="1"/>
          </p:cNvSpPr>
          <p:nvPr>
            <p:ph type="sldNum" sz="quarter" idx="10"/>
          </p:nvPr>
        </p:nvSpPr>
        <p:spPr/>
        <p:txBody>
          <a:bodyPr/>
          <a:lstStyle/>
          <a:p>
            <a:fld id="{E5B2BA3C-86F8-4B68-8F3A-15511312E1F6}" type="slidenum">
              <a:rPr lang="en-US" smtClean="0"/>
              <a:t>19</a:t>
            </a:fld>
            <a:endParaRPr lang="en-US" dirty="0"/>
          </a:p>
        </p:txBody>
      </p:sp>
    </p:spTree>
    <p:extLst>
      <p:ext uri="{BB962C8B-B14F-4D97-AF65-F5344CB8AC3E}">
        <p14:creationId xmlns:p14="http://schemas.microsoft.com/office/powerpoint/2010/main" val="18398113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a:p>
            <a:pPr algn="l"/>
            <a:r>
              <a:rPr lang="en-US" sz="1200" b="0" i="0" u="none" strike="noStrike" baseline="0" dirty="0" smtClean="0">
                <a:latin typeface="Times New Roman"/>
              </a:rPr>
              <a:t>The anteroom doors should be a hollow metal door that has weather stripping around the </a:t>
            </a:r>
            <a:r>
              <a:rPr lang="en-CA" sz="1200" b="0" i="0" u="none" strike="noStrike" baseline="0" dirty="0" smtClean="0">
                <a:latin typeface="Times New Roman"/>
              </a:rPr>
              <a:t>entire door frame to establish </a:t>
            </a:r>
            <a:r>
              <a:rPr lang="en-US" sz="1200" b="0" i="0" u="none" strike="noStrike" baseline="0" dirty="0" smtClean="0">
                <a:latin typeface="Times New Roman"/>
              </a:rPr>
              <a:t>and maintain a good seal.</a:t>
            </a:r>
          </a:p>
          <a:p>
            <a:pPr algn="l"/>
            <a:endParaRPr lang="en-CA" dirty="0" smtClean="0"/>
          </a:p>
          <a:p>
            <a:r>
              <a:rPr lang="en-CA" dirty="0" smtClean="0"/>
              <a:t>The weather-stripping flap at the base of door should be in contact with the floor at all times. This strip should be</a:t>
            </a:r>
            <a:r>
              <a:rPr lang="en-CA" baseline="0" dirty="0" smtClean="0"/>
              <a:t> </a:t>
            </a:r>
            <a:r>
              <a:rPr lang="en-CA" dirty="0" smtClean="0"/>
              <a:t>placed on the opposite side of the walk-off mat so that it does not interfere with and stick to the walk-off mat.</a:t>
            </a:r>
          </a:p>
          <a:p>
            <a:endParaRPr lang="en-CA" dirty="0" smtClean="0"/>
          </a:p>
          <a:p>
            <a:r>
              <a:rPr lang="en-CA" dirty="0" smtClean="0"/>
              <a:t>The doors should have lockable</a:t>
            </a:r>
            <a:r>
              <a:rPr lang="en-CA" baseline="0" dirty="0" smtClean="0"/>
              <a:t> hardware to control unwanted traffic flow through the construction zone. Doors should have a closure device to ensure doors close immediately after entering or exiting the construction area. Bungee cords are not acceptable devices for door closures.</a:t>
            </a:r>
            <a:endParaRPr lang="en-CA" dirty="0" smtClean="0"/>
          </a:p>
          <a:p>
            <a:endParaRPr lang="en-US" dirty="0"/>
          </a:p>
        </p:txBody>
      </p:sp>
      <p:sp>
        <p:nvSpPr>
          <p:cNvPr id="4" name="Slide Number Placeholder 3"/>
          <p:cNvSpPr>
            <a:spLocks noGrp="1"/>
          </p:cNvSpPr>
          <p:nvPr>
            <p:ph type="sldNum" sz="quarter" idx="10"/>
          </p:nvPr>
        </p:nvSpPr>
        <p:spPr/>
        <p:txBody>
          <a:bodyPr/>
          <a:lstStyle/>
          <a:p>
            <a:fld id="{E5B2BA3C-86F8-4B68-8F3A-15511312E1F6}" type="slidenum">
              <a:rPr lang="en-US" smtClean="0"/>
              <a:t>20</a:t>
            </a:fld>
            <a:endParaRPr lang="en-US" dirty="0"/>
          </a:p>
        </p:txBody>
      </p:sp>
    </p:spTree>
    <p:extLst>
      <p:ext uri="{BB962C8B-B14F-4D97-AF65-F5344CB8AC3E}">
        <p14:creationId xmlns:p14="http://schemas.microsoft.com/office/powerpoint/2010/main" val="19841039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 contractor  is responsible for removing all debris and dust associated with construction (e.g., drywall dust).</a:t>
            </a:r>
          </a:p>
          <a:p>
            <a:endParaRPr lang="en-CA" dirty="0" smtClean="0"/>
          </a:p>
          <a:p>
            <a:r>
              <a:rPr lang="en-CA" dirty="0" smtClean="0"/>
              <a:t>The project manager is responsible for ensuring cleaning is completed prior to contacting the ICP for final inspection. </a:t>
            </a:r>
          </a:p>
          <a:p>
            <a:endParaRPr lang="en-CA" dirty="0" smtClean="0"/>
          </a:p>
          <a:p>
            <a:r>
              <a:rPr lang="en-CA" dirty="0" smtClean="0"/>
              <a:t>Hoarding</a:t>
            </a:r>
            <a:r>
              <a:rPr lang="en-CA" baseline="0" dirty="0" smtClean="0"/>
              <a:t> must </a:t>
            </a:r>
            <a:r>
              <a:rPr lang="en-CA" dirty="0" smtClean="0"/>
              <a:t>remain in place until the project is completed and the area has been cleaned thoroughly and inspected b</a:t>
            </a:r>
            <a:r>
              <a:rPr lang="en-CA" baseline="0" dirty="0" smtClean="0"/>
              <a:t>y the ICP</a:t>
            </a:r>
            <a:r>
              <a:rPr lang="en-CA" dirty="0" smtClean="0"/>
              <a:t>. </a:t>
            </a:r>
          </a:p>
          <a:p>
            <a:endParaRPr lang="en-CA" dirty="0" smtClean="0"/>
          </a:p>
          <a:p>
            <a:r>
              <a:rPr lang="en-CA" dirty="0" smtClean="0"/>
              <a:t>After construction has been completed, the hoarding must be removed in a manner that minimizes the spread of dust and debris that may have stuck to the barrier.</a:t>
            </a:r>
          </a:p>
          <a:p>
            <a:endParaRPr lang="en-CA" b="0" dirty="0" smtClean="0"/>
          </a:p>
          <a:p>
            <a:r>
              <a:rPr lang="en-CA" i="0" dirty="0" smtClean="0"/>
              <a:t>Hoarding is removed by:</a:t>
            </a:r>
          </a:p>
          <a:p>
            <a:r>
              <a:rPr lang="en-CA" i="0" dirty="0" smtClean="0"/>
              <a:t>     a) vacuuming surfaces with a HEPA-filtered vacuum;</a:t>
            </a:r>
          </a:p>
          <a:p>
            <a:r>
              <a:rPr lang="en-CA" i="0" dirty="0" smtClean="0"/>
              <a:t>     b) taking down the barrier and vacuuming it again; and</a:t>
            </a:r>
          </a:p>
          <a:p>
            <a:r>
              <a:rPr lang="en-CA" i="0" dirty="0" smtClean="0"/>
              <a:t>     c) rolling up the polyethylene (construction side in) to contain the dust.</a:t>
            </a:r>
          </a:p>
          <a:p>
            <a:endParaRPr lang="en-CA" sz="1200" b="0" i="0" u="none" strike="noStrike" kern="1200" baseline="0" dirty="0" smtClean="0">
              <a:solidFill>
                <a:schemeClr val="tx1"/>
              </a:solidFill>
              <a:latin typeface="+mn-lt"/>
              <a:ea typeface="+mn-ea"/>
              <a:cs typeface="+mn-cs"/>
            </a:endParaRPr>
          </a:p>
          <a:p>
            <a:r>
              <a:rPr lang="en-CA" dirty="0" smtClean="0"/>
              <a:t>Level IV hoarding</a:t>
            </a:r>
            <a:r>
              <a:rPr lang="en-CA" baseline="0" dirty="0" smtClean="0"/>
              <a:t> removal: </a:t>
            </a:r>
            <a:r>
              <a:rPr lang="en-CA" dirty="0" smtClean="0"/>
              <a:t>Short-term protection should be considered when removing hoarding walls. This minimizes environmental contamination during removal. </a:t>
            </a:r>
          </a:p>
          <a:p>
            <a:endParaRPr lang="en-US" dirty="0"/>
          </a:p>
        </p:txBody>
      </p:sp>
      <p:sp>
        <p:nvSpPr>
          <p:cNvPr id="4" name="Slide Number Placeholder 3"/>
          <p:cNvSpPr>
            <a:spLocks noGrp="1"/>
          </p:cNvSpPr>
          <p:nvPr>
            <p:ph type="sldNum" sz="quarter" idx="10"/>
          </p:nvPr>
        </p:nvSpPr>
        <p:spPr/>
        <p:txBody>
          <a:bodyPr/>
          <a:lstStyle/>
          <a:p>
            <a:fld id="{E5B2BA3C-86F8-4B68-8F3A-15511312E1F6}" type="slidenum">
              <a:rPr lang="en-US" smtClean="0"/>
              <a:t>21</a:t>
            </a:fld>
            <a:endParaRPr lang="en-US" dirty="0"/>
          </a:p>
        </p:txBody>
      </p:sp>
    </p:spTree>
    <p:extLst>
      <p:ext uri="{BB962C8B-B14F-4D97-AF65-F5344CB8AC3E}">
        <p14:creationId xmlns:p14="http://schemas.microsoft.com/office/powerpoint/2010/main" val="2357621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i="0" dirty="0" smtClean="0"/>
              <a:t>This slide deck would be used to by the ICP to provided education to their organization, other ICPs, members of the affected area, or the constructor</a:t>
            </a:r>
            <a:endParaRPr lang="en-US" i="0" dirty="0"/>
          </a:p>
        </p:txBody>
      </p:sp>
      <p:sp>
        <p:nvSpPr>
          <p:cNvPr id="4" name="Slide Number Placeholder 3"/>
          <p:cNvSpPr>
            <a:spLocks noGrp="1"/>
          </p:cNvSpPr>
          <p:nvPr>
            <p:ph type="sldNum" sz="quarter" idx="10"/>
          </p:nvPr>
        </p:nvSpPr>
        <p:spPr/>
        <p:txBody>
          <a:bodyPr/>
          <a:lstStyle/>
          <a:p>
            <a:pPr>
              <a:defRPr/>
            </a:pPr>
            <a:fld id="{7825E8E9-99ED-4478-A2EE-814BBFEC56BD}" type="slidenum">
              <a:rPr lang="en-US" smtClean="0"/>
              <a:pPr>
                <a:defRPr/>
              </a:pPr>
              <a:t>2</a:t>
            </a:fld>
            <a:endParaRPr lang="en-US" dirty="0"/>
          </a:p>
        </p:txBody>
      </p:sp>
    </p:spTree>
    <p:extLst>
      <p:ext uri="{BB962C8B-B14F-4D97-AF65-F5344CB8AC3E}">
        <p14:creationId xmlns:p14="http://schemas.microsoft.com/office/powerpoint/2010/main" val="38048621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Planning how to remove the debris generated from a construction, renovation or maintenance</a:t>
            </a:r>
            <a:r>
              <a:rPr lang="en-CA" baseline="0" dirty="0" smtClean="0"/>
              <a:t> project is collaborative.  </a:t>
            </a:r>
          </a:p>
          <a:p>
            <a:endParaRPr lang="en-CA" baseline="0" dirty="0" smtClean="0"/>
          </a:p>
          <a:p>
            <a:r>
              <a:rPr lang="en-CA" baseline="0" dirty="0" smtClean="0"/>
              <a:t>All the parties involved have requirements:</a:t>
            </a:r>
          </a:p>
          <a:p>
            <a:pPr marL="171450" indent="-171450">
              <a:buFont typeface="Arial" panose="020B0604020202020204" pitchFamily="34" charset="0"/>
              <a:buChar char="•"/>
            </a:pPr>
            <a:r>
              <a:rPr lang="en-CA" baseline="0" dirty="0" smtClean="0"/>
              <a:t>Constructor – shortest route – needs to ensure work is happening – does not want long complicated trails that need to be explained to multiple trades</a:t>
            </a:r>
          </a:p>
          <a:p>
            <a:pPr marL="171450" indent="-171450">
              <a:buFont typeface="Arial" panose="020B0604020202020204" pitchFamily="34" charset="0"/>
              <a:buChar char="•"/>
            </a:pPr>
            <a:r>
              <a:rPr lang="en-CA" baseline="0" dirty="0" smtClean="0"/>
              <a:t>Project manager – balancing the needs of the organization and the constructors – needs to ensure the project meets its milestones on time with no issues</a:t>
            </a:r>
          </a:p>
          <a:p>
            <a:pPr marL="171450" indent="-171450">
              <a:buFont typeface="Arial" panose="020B0604020202020204" pitchFamily="34" charset="0"/>
              <a:buChar char="•"/>
            </a:pPr>
            <a:r>
              <a:rPr lang="en-CA" baseline="0" dirty="0" smtClean="0"/>
              <a:t>Representative from patient/resident/client care area – needs to ensure service disruption is as minimal as possible – does not want their patients/residents and clients inconvenienced.  The patients/residents/clients may have mobility or cognitive issues that make changing a route or having a long convoluted route very challenging for them.  </a:t>
            </a:r>
          </a:p>
          <a:p>
            <a:pPr marL="171450" indent="-171450">
              <a:buFont typeface="Arial" panose="020B0604020202020204" pitchFamily="34" charset="0"/>
              <a:buChar char="•"/>
            </a:pPr>
            <a:r>
              <a:rPr lang="en-CA" baseline="0" dirty="0" smtClean="0"/>
              <a:t>ICP – negotiate and balance all the needs and concerns AND ensure the route/time of day does not increase the risk of infection transmission to the patients/residents/clients/staff or visitors. </a:t>
            </a:r>
            <a:endParaRPr lang="en-US" dirty="0"/>
          </a:p>
        </p:txBody>
      </p:sp>
      <p:sp>
        <p:nvSpPr>
          <p:cNvPr id="4" name="Slide Number Placeholder 3"/>
          <p:cNvSpPr>
            <a:spLocks noGrp="1"/>
          </p:cNvSpPr>
          <p:nvPr>
            <p:ph type="sldNum" sz="quarter" idx="10"/>
          </p:nvPr>
        </p:nvSpPr>
        <p:spPr/>
        <p:txBody>
          <a:bodyPr/>
          <a:lstStyle/>
          <a:p>
            <a:fld id="{C79E386A-29DE-4915-B5A3-4190582C0404}" type="slidenum">
              <a:rPr lang="en-US" smtClean="0"/>
              <a:t>23</a:t>
            </a:fld>
            <a:endParaRPr lang="en-US" dirty="0"/>
          </a:p>
        </p:txBody>
      </p:sp>
    </p:spTree>
    <p:extLst>
      <p:ext uri="{BB962C8B-B14F-4D97-AF65-F5344CB8AC3E}">
        <p14:creationId xmlns:p14="http://schemas.microsoft.com/office/powerpoint/2010/main" val="32809672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a:p>
            <a:r>
              <a:rPr lang="en-CA" dirty="0" smtClean="0"/>
              <a:t>As with all construction</a:t>
            </a:r>
            <a:r>
              <a:rPr lang="en-CA" baseline="0" dirty="0" smtClean="0"/>
              <a:t> activity containment is key!  Containment of the dust on the debris….. </a:t>
            </a:r>
          </a:p>
          <a:p>
            <a:endParaRPr lang="en-CA" baseline="0" dirty="0" smtClean="0"/>
          </a:p>
          <a:p>
            <a:r>
              <a:rPr lang="en-CA" baseline="0" dirty="0" smtClean="0"/>
              <a:t>To ensure no dust or debris is released into the greater facility environment the debris must be removed in either:</a:t>
            </a:r>
          </a:p>
          <a:p>
            <a:pPr marL="171450" indent="-171450">
              <a:buFont typeface="Arial" panose="020B0604020202020204" pitchFamily="34" charset="0"/>
              <a:buChar char="•"/>
            </a:pPr>
            <a:r>
              <a:rPr lang="en-CA" baseline="0" dirty="0" smtClean="0"/>
              <a:t>Covered container</a:t>
            </a:r>
          </a:p>
          <a:p>
            <a:pPr marL="171450" indent="-171450">
              <a:buFont typeface="Arial" panose="020B0604020202020204" pitchFamily="34" charset="0"/>
              <a:buChar char="•"/>
            </a:pPr>
            <a:r>
              <a:rPr lang="en-CA" baseline="0" dirty="0" smtClean="0"/>
              <a:t>Covered with a moistened sheet</a:t>
            </a:r>
          </a:p>
          <a:p>
            <a:pPr marL="171450" indent="-171450">
              <a:buFont typeface="Arial" panose="020B0604020202020204" pitchFamily="34" charset="0"/>
              <a:buChar char="•"/>
            </a:pPr>
            <a:r>
              <a:rPr lang="en-CA" baseline="0" dirty="0" smtClean="0"/>
              <a:t>Or sent down the outside of the building in a external chute</a:t>
            </a:r>
            <a:endParaRPr lang="en-US" dirty="0"/>
          </a:p>
        </p:txBody>
      </p:sp>
      <p:sp>
        <p:nvSpPr>
          <p:cNvPr id="4" name="Slide Number Placeholder 3"/>
          <p:cNvSpPr>
            <a:spLocks noGrp="1"/>
          </p:cNvSpPr>
          <p:nvPr>
            <p:ph type="sldNum" sz="quarter" idx="10"/>
          </p:nvPr>
        </p:nvSpPr>
        <p:spPr/>
        <p:txBody>
          <a:bodyPr/>
          <a:lstStyle/>
          <a:p>
            <a:fld id="{C79E386A-29DE-4915-B5A3-4190582C0404}" type="slidenum">
              <a:rPr lang="en-US" smtClean="0"/>
              <a:t>24</a:t>
            </a:fld>
            <a:endParaRPr lang="en-US" dirty="0"/>
          </a:p>
        </p:txBody>
      </p:sp>
    </p:spTree>
    <p:extLst>
      <p:ext uri="{BB962C8B-B14F-4D97-AF65-F5344CB8AC3E}">
        <p14:creationId xmlns:p14="http://schemas.microsoft.com/office/powerpoint/2010/main" val="34196054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aseline="0" dirty="0" smtClean="0"/>
              <a:t>Read from slide.  </a:t>
            </a:r>
            <a:endParaRPr lang="en-US" dirty="0"/>
          </a:p>
        </p:txBody>
      </p:sp>
      <p:sp>
        <p:nvSpPr>
          <p:cNvPr id="4" name="Slide Number Placeholder 3"/>
          <p:cNvSpPr>
            <a:spLocks noGrp="1"/>
          </p:cNvSpPr>
          <p:nvPr>
            <p:ph type="sldNum" sz="quarter" idx="10"/>
          </p:nvPr>
        </p:nvSpPr>
        <p:spPr/>
        <p:txBody>
          <a:bodyPr/>
          <a:lstStyle/>
          <a:p>
            <a:fld id="{C79E386A-29DE-4915-B5A3-4190582C0404}" type="slidenum">
              <a:rPr lang="en-US" smtClean="0"/>
              <a:t>25</a:t>
            </a:fld>
            <a:endParaRPr lang="en-US" dirty="0"/>
          </a:p>
        </p:txBody>
      </p:sp>
    </p:spTree>
    <p:extLst>
      <p:ext uri="{BB962C8B-B14F-4D97-AF65-F5344CB8AC3E}">
        <p14:creationId xmlns:p14="http://schemas.microsoft.com/office/powerpoint/2010/main" val="368730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During construction,</a:t>
            </a:r>
            <a:r>
              <a:rPr lang="en-CA" baseline="0" dirty="0" smtClean="0"/>
              <a:t> renovation or maintenance activities, people, supplies or equipment may be exposed to potential pathogens from the dust and debris generated.</a:t>
            </a:r>
          </a:p>
          <a:p>
            <a:endParaRPr lang="en-CA" baseline="0" dirty="0" smtClean="0"/>
          </a:p>
          <a:p>
            <a:r>
              <a:rPr lang="en-CA" baseline="0" dirty="0" smtClean="0"/>
              <a:t>The goal is to prevent this from happening so infections cannot be acquired.</a:t>
            </a:r>
          </a:p>
          <a:p>
            <a:endParaRPr lang="en-CA" baseline="0" dirty="0" smtClean="0"/>
          </a:p>
          <a:p>
            <a:r>
              <a:rPr lang="en-CA" dirty="0" smtClean="0"/>
              <a:t>The mitigation strategy is pre-determined</a:t>
            </a:r>
            <a:r>
              <a:rPr lang="en-CA" baseline="0" dirty="0" smtClean="0"/>
              <a:t> </a:t>
            </a:r>
            <a:r>
              <a:rPr lang="en-CA" dirty="0" smtClean="0"/>
              <a:t>traffic flow for everyone – patients, residents, staff, physicians, construction workers, and facility maintenance workers</a:t>
            </a:r>
            <a:r>
              <a:rPr lang="en-CA" baseline="0" dirty="0" smtClean="0"/>
              <a:t>.</a:t>
            </a:r>
          </a:p>
          <a:p>
            <a:endParaRPr lang="en-CA" dirty="0" smtClean="0"/>
          </a:p>
          <a:p>
            <a:r>
              <a:rPr lang="en-CA" dirty="0" smtClean="0"/>
              <a:t>These traffic flow patterns are developed in collaboration with the facility project manager or designate, the IPAC professional, and managers of the affected areas. </a:t>
            </a:r>
            <a:endParaRPr lang="en-CA" dirty="0"/>
          </a:p>
        </p:txBody>
      </p:sp>
      <p:sp>
        <p:nvSpPr>
          <p:cNvPr id="4" name="Slide Number Placeholder 3"/>
          <p:cNvSpPr>
            <a:spLocks noGrp="1"/>
          </p:cNvSpPr>
          <p:nvPr>
            <p:ph type="sldNum" sz="quarter" idx="10"/>
          </p:nvPr>
        </p:nvSpPr>
        <p:spPr/>
        <p:txBody>
          <a:bodyPr/>
          <a:lstStyle/>
          <a:p>
            <a:fld id="{B93CFE1B-46BB-4154-8596-E38381C6AFD3}" type="slidenum">
              <a:rPr lang="en-CA" smtClean="0"/>
              <a:t>5</a:t>
            </a:fld>
            <a:endParaRPr lang="en-CA" dirty="0"/>
          </a:p>
        </p:txBody>
      </p:sp>
    </p:spTree>
    <p:extLst>
      <p:ext uri="{BB962C8B-B14F-4D97-AF65-F5344CB8AC3E}">
        <p14:creationId xmlns:p14="http://schemas.microsoft.com/office/powerpoint/2010/main" val="2087992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There is clear signage to direct the flow of pedestrians (staff, patients/residents, families, visitors)  around the construction/renovation</a:t>
            </a:r>
            <a:r>
              <a:rPr lang="en-CA" baseline="0" dirty="0" smtClean="0"/>
              <a:t> area</a:t>
            </a:r>
            <a:r>
              <a:rPr lang="en-CA" dirty="0" smtClean="0"/>
              <a:t>.</a:t>
            </a:r>
          </a:p>
          <a:p>
            <a:endParaRPr lang="en-CA" dirty="0" smtClean="0"/>
          </a:p>
          <a:p>
            <a:r>
              <a:rPr lang="en-CA" dirty="0" smtClean="0"/>
              <a:t>There are traffic patterns for distribution of patient/resident care supplies. Clean supplies (e.g., linens); sterile supplies</a:t>
            </a:r>
            <a:r>
              <a:rPr lang="en-CA" baseline="0" dirty="0" smtClean="0"/>
              <a:t> (e.g., dressing change kits, central line trays); </a:t>
            </a:r>
            <a:r>
              <a:rPr lang="en-CA" dirty="0" smtClean="0"/>
              <a:t>or equipment (e.g., commodes, bladder scanners, vitals machines) cannot come in contact with or be  temporarily stored</a:t>
            </a:r>
            <a:r>
              <a:rPr lang="en-CA" baseline="0" dirty="0" smtClean="0"/>
              <a:t> </a:t>
            </a:r>
            <a:r>
              <a:rPr lang="en-CA" dirty="0" smtClean="0"/>
              <a:t>near the construction/renovation area.</a:t>
            </a:r>
            <a:endParaRPr lang="en-CA" dirty="0"/>
          </a:p>
        </p:txBody>
      </p:sp>
      <p:sp>
        <p:nvSpPr>
          <p:cNvPr id="4" name="Slide Number Placeholder 3"/>
          <p:cNvSpPr>
            <a:spLocks noGrp="1"/>
          </p:cNvSpPr>
          <p:nvPr>
            <p:ph type="sldNum" sz="quarter" idx="10"/>
          </p:nvPr>
        </p:nvSpPr>
        <p:spPr/>
        <p:txBody>
          <a:bodyPr/>
          <a:lstStyle/>
          <a:p>
            <a:fld id="{B93CFE1B-46BB-4154-8596-E38381C6AFD3}" type="slidenum">
              <a:rPr lang="en-CA" smtClean="0"/>
              <a:t>6</a:t>
            </a:fld>
            <a:endParaRPr lang="en-CA" dirty="0"/>
          </a:p>
        </p:txBody>
      </p:sp>
    </p:spTree>
    <p:extLst>
      <p:ext uri="{BB962C8B-B14F-4D97-AF65-F5344CB8AC3E}">
        <p14:creationId xmlns:p14="http://schemas.microsoft.com/office/powerpoint/2010/main" val="1915460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a:p>
            <a:r>
              <a:rPr lang="en-CA" dirty="0" smtClean="0"/>
              <a:t>Ensure egress paths are free of debris.</a:t>
            </a:r>
          </a:p>
          <a:p>
            <a:endParaRPr lang="en-CA" dirty="0" smtClean="0"/>
          </a:p>
          <a:p>
            <a:r>
              <a:rPr lang="en-CA" dirty="0" smtClean="0"/>
              <a:t>Only authorized personnel are permitted to enter the construction</a:t>
            </a:r>
            <a:r>
              <a:rPr lang="en-CA" baseline="0" dirty="0" smtClean="0"/>
              <a:t> area.</a:t>
            </a:r>
          </a:p>
          <a:p>
            <a:endParaRPr lang="en-CA" dirty="0" smtClean="0"/>
          </a:p>
          <a:p>
            <a:r>
              <a:rPr lang="en-CA" dirty="0" smtClean="0"/>
              <a:t>Traffic patterns for construction workers must avoid patient/resident care areas.</a:t>
            </a:r>
          </a:p>
          <a:p>
            <a:endParaRPr lang="en-CA" dirty="0" smtClean="0"/>
          </a:p>
          <a:p>
            <a:r>
              <a:rPr lang="en-CA" dirty="0" smtClean="0"/>
              <a:t>Elevators for transporting building materials or debris are dedicated or have scheduled times of use. </a:t>
            </a:r>
            <a:endParaRPr lang="en-CA" dirty="0"/>
          </a:p>
        </p:txBody>
      </p:sp>
      <p:sp>
        <p:nvSpPr>
          <p:cNvPr id="4" name="Slide Number Placeholder 3"/>
          <p:cNvSpPr>
            <a:spLocks noGrp="1"/>
          </p:cNvSpPr>
          <p:nvPr>
            <p:ph type="sldNum" sz="quarter" idx="10"/>
          </p:nvPr>
        </p:nvSpPr>
        <p:spPr/>
        <p:txBody>
          <a:bodyPr/>
          <a:lstStyle/>
          <a:p>
            <a:fld id="{B93CFE1B-46BB-4154-8596-E38381C6AFD3}" type="slidenum">
              <a:rPr lang="en-CA" smtClean="0"/>
              <a:t>7</a:t>
            </a:fld>
            <a:endParaRPr lang="en-CA" dirty="0"/>
          </a:p>
        </p:txBody>
      </p:sp>
    </p:spTree>
    <p:extLst>
      <p:ext uri="{BB962C8B-B14F-4D97-AF65-F5344CB8AC3E}">
        <p14:creationId xmlns:p14="http://schemas.microsoft.com/office/powerpoint/2010/main" val="42937477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 traffic patterns for construction debris must</a:t>
            </a:r>
            <a:r>
              <a:rPr lang="en-CA" baseline="0" dirty="0" smtClean="0"/>
              <a:t> </a:t>
            </a:r>
            <a:r>
              <a:rPr lang="en-CA" dirty="0" smtClean="0"/>
              <a:t>avoid patient/resident care areas. </a:t>
            </a:r>
          </a:p>
          <a:p>
            <a:endParaRPr lang="en-CA" dirty="0" smtClean="0"/>
          </a:p>
          <a:p>
            <a:r>
              <a:rPr lang="en-CA" dirty="0" smtClean="0"/>
              <a:t>Debris is contained when transported through the facility.  </a:t>
            </a:r>
          </a:p>
          <a:p>
            <a:endParaRPr lang="en-CA" dirty="0"/>
          </a:p>
        </p:txBody>
      </p:sp>
      <p:sp>
        <p:nvSpPr>
          <p:cNvPr id="4" name="Slide Number Placeholder 3"/>
          <p:cNvSpPr>
            <a:spLocks noGrp="1"/>
          </p:cNvSpPr>
          <p:nvPr>
            <p:ph type="sldNum" sz="quarter" idx="10"/>
          </p:nvPr>
        </p:nvSpPr>
        <p:spPr/>
        <p:txBody>
          <a:bodyPr/>
          <a:lstStyle/>
          <a:p>
            <a:fld id="{B93CFE1B-46BB-4154-8596-E38381C6AFD3}" type="slidenum">
              <a:rPr lang="en-CA" smtClean="0"/>
              <a:t>8</a:t>
            </a:fld>
            <a:endParaRPr lang="en-CA" dirty="0"/>
          </a:p>
        </p:txBody>
      </p:sp>
    </p:spTree>
    <p:extLst>
      <p:ext uri="{BB962C8B-B14F-4D97-AF65-F5344CB8AC3E}">
        <p14:creationId xmlns:p14="http://schemas.microsoft.com/office/powerpoint/2010/main" val="1738792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B2BA3C-86F8-4B68-8F3A-15511312E1F6}" type="slidenum">
              <a:rPr lang="en-US" smtClean="0"/>
              <a:t>9</a:t>
            </a:fld>
            <a:endParaRPr lang="en-US" dirty="0"/>
          </a:p>
        </p:txBody>
      </p:sp>
    </p:spTree>
    <p:extLst>
      <p:ext uri="{BB962C8B-B14F-4D97-AF65-F5344CB8AC3E}">
        <p14:creationId xmlns:p14="http://schemas.microsoft.com/office/powerpoint/2010/main" val="30439334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goal of barrier placement (hoarding) is to isolate occupied areas from areas</a:t>
            </a:r>
            <a:r>
              <a:rPr lang="en-US" baseline="0" dirty="0" smtClean="0"/>
              <a:t> under </a:t>
            </a:r>
            <a:r>
              <a:rPr lang="en-US" dirty="0" smtClean="0"/>
              <a:t>construction</a:t>
            </a:r>
            <a:r>
              <a:rPr lang="en-US" baseline="0" dirty="0" smtClean="0"/>
              <a:t> or renovation by</a:t>
            </a:r>
            <a:r>
              <a:rPr lang="en-US" dirty="0" smtClean="0"/>
              <a:t> using sealed, airtight and  fire-rated barriers.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Airtight fire-rated barriers include: </a:t>
            </a:r>
            <a:r>
              <a:rPr lang="en-US" baseline="0" dirty="0" smtClean="0"/>
              <a:t> </a:t>
            </a:r>
            <a:r>
              <a:rPr lang="en-US" sz="1000" dirty="0" smtClean="0"/>
              <a:t>drywall, plywood; gasketed doorframes.</a:t>
            </a:r>
          </a:p>
          <a:p>
            <a:endParaRPr lang="en-US" dirty="0"/>
          </a:p>
        </p:txBody>
      </p:sp>
      <p:sp>
        <p:nvSpPr>
          <p:cNvPr id="4" name="Slide Number Placeholder 3"/>
          <p:cNvSpPr>
            <a:spLocks noGrp="1"/>
          </p:cNvSpPr>
          <p:nvPr>
            <p:ph type="sldNum" sz="quarter" idx="10"/>
          </p:nvPr>
        </p:nvSpPr>
        <p:spPr/>
        <p:txBody>
          <a:bodyPr/>
          <a:lstStyle/>
          <a:p>
            <a:fld id="{E5B2BA3C-86F8-4B68-8F3A-15511312E1F6}" type="slidenum">
              <a:rPr lang="en-US" smtClean="0"/>
              <a:t>10</a:t>
            </a:fld>
            <a:endParaRPr lang="en-US" dirty="0"/>
          </a:p>
        </p:txBody>
      </p:sp>
    </p:spTree>
    <p:extLst>
      <p:ext uri="{BB962C8B-B14F-4D97-AF65-F5344CB8AC3E}">
        <p14:creationId xmlns:p14="http://schemas.microsoft.com/office/powerpoint/2010/main" val="23219040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The hoarding</a:t>
            </a:r>
            <a:r>
              <a:rPr lang="en-CA" baseline="0" dirty="0" smtClean="0"/>
              <a:t> material selection should be appropriate to the preventive measure level:</a:t>
            </a:r>
          </a:p>
          <a:p>
            <a:pPr marL="0" marR="0" indent="0" algn="l" defTabSz="914400" rtl="0" eaLnBrk="1" fontAlgn="auto" latinLnBrk="0" hangingPunct="1">
              <a:lnSpc>
                <a:spcPct val="100000"/>
              </a:lnSpc>
              <a:spcBef>
                <a:spcPts val="0"/>
              </a:spcBef>
              <a:spcAft>
                <a:spcPts val="0"/>
              </a:spcAft>
              <a:buClrTx/>
              <a:buSzTx/>
              <a:buFontTx/>
              <a:buNone/>
              <a:tabLst/>
              <a:defRPr/>
            </a:pPr>
            <a:endParaRPr lang="en-CA"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CA" baseline="0" dirty="0" smtClean="0"/>
              <a:t>Appropriate types of hoarding materials include: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baseline="0" dirty="0" smtClean="0"/>
              <a:t>0.15 mm (6 mil) polyethylene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baseline="0" dirty="0" smtClean="0"/>
              <a:t>0.30 mm (12 mil) polyethylene (flooring)</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baseline="0" dirty="0" smtClean="0"/>
              <a:t>Gypsum wallboard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baseline="0" dirty="0" smtClean="0"/>
              <a:t>Plywood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baseline="0" dirty="0" smtClean="0"/>
              <a:t>Fire retardant polyethylene (for exposed surfaces)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baseline="0" dirty="0" smtClean="0"/>
              <a:t>Impermeable temporary containment units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Impermeable temporary containment units should comprise a monolithic (one-piece) exterior shell constructed of a minimum of 0.20 mm (8 mil) fibre-reinforced, fire-retardant polyethylene (or an equivalent barrier) </a:t>
            </a:r>
            <a:endParaRPr lang="en-US" dirty="0" smtClean="0"/>
          </a:p>
          <a:p>
            <a:endParaRPr lang="en-US" dirty="0"/>
          </a:p>
        </p:txBody>
      </p:sp>
      <p:sp>
        <p:nvSpPr>
          <p:cNvPr id="4" name="Slide Number Placeholder 3"/>
          <p:cNvSpPr>
            <a:spLocks noGrp="1"/>
          </p:cNvSpPr>
          <p:nvPr>
            <p:ph type="sldNum" sz="quarter" idx="10"/>
          </p:nvPr>
        </p:nvSpPr>
        <p:spPr/>
        <p:txBody>
          <a:bodyPr/>
          <a:lstStyle/>
          <a:p>
            <a:fld id="{E5B2BA3C-86F8-4B68-8F3A-15511312E1F6}" type="slidenum">
              <a:rPr lang="en-US" smtClean="0"/>
              <a:t>11</a:t>
            </a:fld>
            <a:endParaRPr lang="en-US" dirty="0"/>
          </a:p>
        </p:txBody>
      </p:sp>
    </p:spTree>
    <p:extLst>
      <p:ext uri="{BB962C8B-B14F-4D97-AF65-F5344CB8AC3E}">
        <p14:creationId xmlns:p14="http://schemas.microsoft.com/office/powerpoint/2010/main" val="29592283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228600"/>
            <a:ext cx="297180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96200" y="5768975"/>
            <a:ext cx="123983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533399" y="1828800"/>
            <a:ext cx="5486400" cy="1165225"/>
          </a:xfrm>
        </p:spPr>
        <p:txBody>
          <a:bodyPr anchor="b"/>
          <a:lstStyle/>
          <a:p>
            <a:r>
              <a:rPr lang="en-US" dirty="0" smtClean="0"/>
              <a:t>Click to edit Master title style</a:t>
            </a:r>
            <a:endParaRPr lang="en-US" dirty="0"/>
          </a:p>
        </p:txBody>
      </p:sp>
      <p:sp>
        <p:nvSpPr>
          <p:cNvPr id="3" name="Subtitle 2"/>
          <p:cNvSpPr>
            <a:spLocks noGrp="1"/>
          </p:cNvSpPr>
          <p:nvPr>
            <p:ph type="subTitle" idx="1"/>
          </p:nvPr>
        </p:nvSpPr>
        <p:spPr>
          <a:xfrm>
            <a:off x="533399" y="3048000"/>
            <a:ext cx="4567555" cy="914400"/>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4217C237-282F-49B6-B7F5-D9D716591E5C}" type="datetime1">
              <a:rPr lang="en-US"/>
              <a:pPr>
                <a:defRPr/>
              </a:pPr>
              <a:t>12/4/2015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FA5A232C-EC67-48A1-908E-0BF87518A3AF}" type="slidenum">
              <a:rPr lang="en-US"/>
              <a:pPr>
                <a:defRPr/>
              </a:pPr>
              <a:t>‹#›</a:t>
            </a:fld>
            <a:endParaRPr lang="en-US" dirty="0"/>
          </a:p>
        </p:txBody>
      </p:sp>
    </p:spTree>
    <p:extLst>
      <p:ext uri="{BB962C8B-B14F-4D97-AF65-F5344CB8AC3E}">
        <p14:creationId xmlns:p14="http://schemas.microsoft.com/office/powerpoint/2010/main" val="2488216223"/>
      </p:ext>
    </p:extLst>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with Chart">
    <p:spTree>
      <p:nvGrpSpPr>
        <p:cNvPr id="1" name=""/>
        <p:cNvGrpSpPr/>
        <p:nvPr/>
      </p:nvGrpSpPr>
      <p:grpSpPr>
        <a:xfrm>
          <a:off x="0" y="0"/>
          <a:ext cx="0" cy="0"/>
          <a:chOff x="0" y="0"/>
          <a:chExt cx="0" cy="0"/>
        </a:xfrm>
      </p:grpSpPr>
      <p:sp>
        <p:nvSpPr>
          <p:cNvPr id="2" name="Title 1"/>
          <p:cNvSpPr>
            <a:spLocks noGrp="1"/>
          </p:cNvSpPr>
          <p:nvPr>
            <p:ph type="title"/>
          </p:nvPr>
        </p:nvSpPr>
        <p:spPr>
          <a:xfrm>
            <a:off x="1676400" y="1143000"/>
            <a:ext cx="7010400" cy="533400"/>
          </a:xfrm>
        </p:spPr>
        <p:txBody>
          <a:bodyPr>
            <a:normAutofit/>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676400" y="1752600"/>
            <a:ext cx="7010400" cy="1143000"/>
          </a:xfrm>
        </p:spPr>
        <p:txBody>
          <a:bodyPr>
            <a:normAutofit/>
          </a:bodyPr>
          <a:lstStyle>
            <a:lvl1pPr>
              <a:spcBef>
                <a:spcPts val="600"/>
              </a:spcBef>
              <a:defRPr sz="2000">
                <a:solidFill>
                  <a:schemeClr val="tx1"/>
                </a:solidFill>
              </a:defRPr>
            </a:lvl1pPr>
            <a:lvl2pPr>
              <a:defRPr sz="1800">
                <a:solidFill>
                  <a:schemeClr val="tx1"/>
                </a:solidFill>
              </a:defRPr>
            </a:lvl2pPr>
            <a:lvl3pPr>
              <a:defRPr sz="1600">
                <a:solidFill>
                  <a:schemeClr val="tx1"/>
                </a:solidFill>
              </a:defRPr>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8" name="Chart Placeholder 7"/>
          <p:cNvSpPr>
            <a:spLocks noGrp="1"/>
          </p:cNvSpPr>
          <p:nvPr>
            <p:ph type="chart" sz="quarter" idx="13"/>
          </p:nvPr>
        </p:nvSpPr>
        <p:spPr>
          <a:xfrm>
            <a:off x="1676400" y="2971800"/>
            <a:ext cx="7010400" cy="3352800"/>
          </a:xfrm>
        </p:spPr>
        <p:txBody>
          <a:bodyPr rtlCol="0">
            <a:normAutofit/>
          </a:bodyPr>
          <a:lstStyle/>
          <a:p>
            <a:pPr lvl="0"/>
            <a:endParaRPr lang="en-US" noProof="0" dirty="0"/>
          </a:p>
        </p:txBody>
      </p:sp>
      <p:sp>
        <p:nvSpPr>
          <p:cNvPr id="10" name="Text Placeholder 9"/>
          <p:cNvSpPr>
            <a:spLocks noGrp="1"/>
          </p:cNvSpPr>
          <p:nvPr>
            <p:ph type="body" sz="quarter" idx="14"/>
          </p:nvPr>
        </p:nvSpPr>
        <p:spPr>
          <a:xfrm>
            <a:off x="228600" y="1143000"/>
            <a:ext cx="1338944" cy="533400"/>
          </a:xfrm>
        </p:spPr>
        <p:txBody>
          <a:bodyPr lIns="0" tIns="0" rIns="0" bIns="0" anchor="ctr">
            <a:noAutofit/>
          </a:bodyPr>
          <a:lstStyle>
            <a:lvl1pPr marL="0" indent="0" algn="r">
              <a:buNone/>
              <a:defRPr sz="1200" cap="all" baseline="0">
                <a:solidFill>
                  <a:schemeClr val="tx1">
                    <a:lumMod val="50000"/>
                    <a:lumOff val="50000"/>
                  </a:schemeClr>
                </a:solidFill>
              </a:defRPr>
            </a:lvl1pPr>
            <a:lvl2pPr marL="349250" indent="0">
              <a:buNone/>
              <a:defRPr sz="900" cap="all" baseline="0"/>
            </a:lvl2pPr>
            <a:lvl3pPr marL="804863" indent="0">
              <a:buNone/>
              <a:defRPr sz="800" cap="all" baseline="0"/>
            </a:lvl3pPr>
            <a:lvl4pPr marL="1262063" indent="0">
              <a:buNone/>
              <a:defRPr sz="700" cap="all" baseline="0"/>
            </a:lvl4pPr>
            <a:lvl5pPr marL="1719263" indent="0">
              <a:buNone/>
              <a:defRPr sz="700" cap="all" baseline="0"/>
            </a:lvl5pPr>
          </a:lstStyle>
          <a:p>
            <a:pPr lvl="0"/>
            <a:r>
              <a:rPr lang="en-US" smtClean="0"/>
              <a:t>Click to edit Master text styles</a:t>
            </a:r>
          </a:p>
        </p:txBody>
      </p:sp>
      <p:sp>
        <p:nvSpPr>
          <p:cNvPr id="6" name="Date Placeholder 3"/>
          <p:cNvSpPr>
            <a:spLocks noGrp="1"/>
          </p:cNvSpPr>
          <p:nvPr>
            <p:ph type="dt" sz="half" idx="15"/>
          </p:nvPr>
        </p:nvSpPr>
        <p:spPr/>
        <p:txBody>
          <a:bodyPr/>
          <a:lstStyle>
            <a:lvl1pPr>
              <a:defRPr/>
            </a:lvl1pPr>
          </a:lstStyle>
          <a:p>
            <a:pPr>
              <a:defRPr/>
            </a:pPr>
            <a:fld id="{7C255E17-6C73-416A-AAA7-4CDAA9B80ED6}" type="datetime1">
              <a:rPr lang="en-US"/>
              <a:pPr>
                <a:defRPr/>
              </a:pPr>
              <a:t>12/4/2015</a:t>
            </a:fld>
            <a:endParaRPr lang="en-US" dirty="0"/>
          </a:p>
        </p:txBody>
      </p:sp>
      <p:sp>
        <p:nvSpPr>
          <p:cNvPr id="7" name="Footer Placeholder 4"/>
          <p:cNvSpPr>
            <a:spLocks noGrp="1"/>
          </p:cNvSpPr>
          <p:nvPr>
            <p:ph type="ftr" sz="quarter" idx="16"/>
          </p:nvPr>
        </p:nvSpPr>
        <p:spPr/>
        <p:txBody>
          <a:bodyPr/>
          <a:lstStyle>
            <a:lvl1pPr>
              <a:defRPr/>
            </a:lvl1pPr>
          </a:lstStyle>
          <a:p>
            <a:pPr>
              <a:defRPr/>
            </a:pPr>
            <a:endParaRPr lang="en-US" dirty="0"/>
          </a:p>
        </p:txBody>
      </p:sp>
      <p:sp>
        <p:nvSpPr>
          <p:cNvPr id="9" name="Slide Number Placeholder 5"/>
          <p:cNvSpPr>
            <a:spLocks noGrp="1"/>
          </p:cNvSpPr>
          <p:nvPr>
            <p:ph type="sldNum" sz="quarter" idx="17"/>
          </p:nvPr>
        </p:nvSpPr>
        <p:spPr/>
        <p:txBody>
          <a:bodyPr/>
          <a:lstStyle>
            <a:lvl1pPr>
              <a:defRPr/>
            </a:lvl1pPr>
          </a:lstStyle>
          <a:p>
            <a:pPr>
              <a:defRPr/>
            </a:pPr>
            <a:fld id="{65EFC78A-7E0F-4A9D-A5A1-DD7CBDA8470B}" type="slidenum">
              <a:rPr lang="en-US"/>
              <a:pPr>
                <a:defRPr/>
              </a:pPr>
              <a:t>‹#›</a:t>
            </a:fld>
            <a:endParaRPr lang="en-US" dirty="0"/>
          </a:p>
        </p:txBody>
      </p:sp>
    </p:spTree>
    <p:extLst>
      <p:ext uri="{BB962C8B-B14F-4D97-AF65-F5344CB8AC3E}">
        <p14:creationId xmlns:p14="http://schemas.microsoft.com/office/powerpoint/2010/main" val="1233845288"/>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with Chart_Alt">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6781800" cy="533400"/>
          </a:xfrm>
        </p:spPr>
        <p:txBody>
          <a:bodyPr>
            <a:normAutofit/>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752600"/>
            <a:ext cx="2514600" cy="4572000"/>
          </a:xfrm>
        </p:spPr>
        <p:txBody>
          <a:bodyPr>
            <a:normAutofit/>
          </a:bodyPr>
          <a:lstStyle>
            <a:lvl1pPr marL="228600" indent="-228600">
              <a:spcBef>
                <a:spcPts val="600"/>
              </a:spcBef>
              <a:defRPr sz="2000">
                <a:solidFill>
                  <a:schemeClr val="tx1"/>
                </a:solidFill>
              </a:defRPr>
            </a:lvl1pPr>
            <a:lvl2pPr>
              <a:defRPr sz="1800">
                <a:solidFill>
                  <a:schemeClr val="tx1"/>
                </a:solidFill>
              </a:defRPr>
            </a:lvl2pPr>
            <a:lvl3pPr>
              <a:defRPr sz="1600">
                <a:solidFill>
                  <a:schemeClr val="tx1"/>
                </a:solidFill>
              </a:defRPr>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0" name="Text Placeholder 9"/>
          <p:cNvSpPr>
            <a:spLocks noGrp="1"/>
          </p:cNvSpPr>
          <p:nvPr>
            <p:ph type="body" sz="quarter" idx="14"/>
          </p:nvPr>
        </p:nvSpPr>
        <p:spPr>
          <a:xfrm>
            <a:off x="7315200" y="1143000"/>
            <a:ext cx="1371600" cy="533400"/>
          </a:xfrm>
        </p:spPr>
        <p:txBody>
          <a:bodyPr lIns="0" tIns="0" rIns="0" bIns="0" anchor="b">
            <a:noAutofit/>
          </a:bodyPr>
          <a:lstStyle>
            <a:lvl1pPr marL="0" indent="0" algn="r">
              <a:buNone/>
              <a:defRPr sz="1200" cap="all" baseline="0">
                <a:solidFill>
                  <a:schemeClr val="tx1">
                    <a:lumMod val="50000"/>
                    <a:lumOff val="50000"/>
                  </a:schemeClr>
                </a:solidFill>
              </a:defRPr>
            </a:lvl1pPr>
            <a:lvl2pPr marL="349250" indent="0">
              <a:buNone/>
              <a:defRPr sz="900" cap="all" baseline="0"/>
            </a:lvl2pPr>
            <a:lvl3pPr marL="804863" indent="0">
              <a:buNone/>
              <a:defRPr sz="800" cap="all" baseline="0"/>
            </a:lvl3pPr>
            <a:lvl4pPr marL="1262063" indent="0">
              <a:buNone/>
              <a:defRPr sz="700" cap="all" baseline="0"/>
            </a:lvl4pPr>
            <a:lvl5pPr marL="1719263" indent="0">
              <a:buNone/>
              <a:defRPr sz="700" cap="all" baseline="0"/>
            </a:lvl5pPr>
          </a:lstStyle>
          <a:p>
            <a:pPr lvl="0"/>
            <a:r>
              <a:rPr lang="en-US" smtClean="0"/>
              <a:t>Click to edit Master text styles</a:t>
            </a:r>
          </a:p>
        </p:txBody>
      </p:sp>
      <p:sp>
        <p:nvSpPr>
          <p:cNvPr id="8" name="Chart Placeholder 7"/>
          <p:cNvSpPr>
            <a:spLocks noGrp="1"/>
          </p:cNvSpPr>
          <p:nvPr>
            <p:ph type="chart" sz="quarter" idx="16"/>
          </p:nvPr>
        </p:nvSpPr>
        <p:spPr>
          <a:xfrm>
            <a:off x="3048000" y="1752600"/>
            <a:ext cx="5638800" cy="4572000"/>
          </a:xfrm>
        </p:spPr>
        <p:txBody>
          <a:bodyPr rtlCol="0">
            <a:normAutofit/>
          </a:bodyPr>
          <a:lstStyle/>
          <a:p>
            <a:pPr lvl="0"/>
            <a:endParaRPr lang="en-US" noProof="0" dirty="0"/>
          </a:p>
        </p:txBody>
      </p:sp>
      <p:sp>
        <p:nvSpPr>
          <p:cNvPr id="6" name="Date Placeholder 3"/>
          <p:cNvSpPr>
            <a:spLocks noGrp="1"/>
          </p:cNvSpPr>
          <p:nvPr>
            <p:ph type="dt" sz="half" idx="17"/>
          </p:nvPr>
        </p:nvSpPr>
        <p:spPr/>
        <p:txBody>
          <a:bodyPr/>
          <a:lstStyle>
            <a:lvl1pPr>
              <a:defRPr/>
            </a:lvl1pPr>
          </a:lstStyle>
          <a:p>
            <a:pPr>
              <a:defRPr/>
            </a:pPr>
            <a:fld id="{5E858BF2-EE98-43C2-88D6-AC89113486ED}" type="datetime1">
              <a:rPr lang="en-US"/>
              <a:pPr>
                <a:defRPr/>
              </a:pPr>
              <a:t>12/4/2015</a:t>
            </a:fld>
            <a:endParaRPr lang="en-US" dirty="0"/>
          </a:p>
        </p:txBody>
      </p:sp>
      <p:sp>
        <p:nvSpPr>
          <p:cNvPr id="7" name="Footer Placeholder 4"/>
          <p:cNvSpPr>
            <a:spLocks noGrp="1"/>
          </p:cNvSpPr>
          <p:nvPr>
            <p:ph type="ftr" sz="quarter" idx="18"/>
          </p:nvPr>
        </p:nvSpPr>
        <p:spPr/>
        <p:txBody>
          <a:bodyPr/>
          <a:lstStyle>
            <a:lvl1pPr>
              <a:defRPr/>
            </a:lvl1pPr>
          </a:lstStyle>
          <a:p>
            <a:pPr>
              <a:defRPr/>
            </a:pPr>
            <a:endParaRPr lang="en-US" dirty="0"/>
          </a:p>
        </p:txBody>
      </p:sp>
      <p:sp>
        <p:nvSpPr>
          <p:cNvPr id="9" name="Slide Number Placeholder 5"/>
          <p:cNvSpPr>
            <a:spLocks noGrp="1"/>
          </p:cNvSpPr>
          <p:nvPr>
            <p:ph type="sldNum" sz="quarter" idx="19"/>
          </p:nvPr>
        </p:nvSpPr>
        <p:spPr/>
        <p:txBody>
          <a:bodyPr/>
          <a:lstStyle>
            <a:lvl1pPr>
              <a:defRPr/>
            </a:lvl1pPr>
          </a:lstStyle>
          <a:p>
            <a:pPr>
              <a:defRPr/>
            </a:pPr>
            <a:fld id="{DC051997-E69C-4D5E-8478-425EBCD5781B}" type="slidenum">
              <a:rPr lang="en-US"/>
              <a:pPr>
                <a:defRPr/>
              </a:pPr>
              <a:t>‹#›</a:t>
            </a:fld>
            <a:endParaRPr lang="en-US" dirty="0"/>
          </a:p>
        </p:txBody>
      </p:sp>
    </p:spTree>
    <p:extLst>
      <p:ext uri="{BB962C8B-B14F-4D97-AF65-F5344CB8AC3E}">
        <p14:creationId xmlns:p14="http://schemas.microsoft.com/office/powerpoint/2010/main" val="3214002840"/>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with Table">
    <p:spTree>
      <p:nvGrpSpPr>
        <p:cNvPr id="1" name=""/>
        <p:cNvGrpSpPr/>
        <p:nvPr/>
      </p:nvGrpSpPr>
      <p:grpSpPr>
        <a:xfrm>
          <a:off x="0" y="0"/>
          <a:ext cx="0" cy="0"/>
          <a:chOff x="0" y="0"/>
          <a:chExt cx="0" cy="0"/>
        </a:xfrm>
      </p:grpSpPr>
      <p:sp>
        <p:nvSpPr>
          <p:cNvPr id="9" name="Table Placeholder 8"/>
          <p:cNvSpPr>
            <a:spLocks noGrp="1"/>
          </p:cNvSpPr>
          <p:nvPr>
            <p:ph type="tbl" sz="quarter" idx="15"/>
          </p:nvPr>
        </p:nvSpPr>
        <p:spPr>
          <a:xfrm>
            <a:off x="1752600" y="2971800"/>
            <a:ext cx="6934200" cy="3352800"/>
          </a:xfrm>
        </p:spPr>
        <p:txBody>
          <a:bodyPr rtlCol="0">
            <a:normAutofit/>
          </a:bodyPr>
          <a:lstStyle/>
          <a:p>
            <a:pPr lvl="0"/>
            <a:endParaRPr lang="en-US" noProof="0" dirty="0"/>
          </a:p>
        </p:txBody>
      </p:sp>
      <p:sp>
        <p:nvSpPr>
          <p:cNvPr id="2" name="Title 1"/>
          <p:cNvSpPr>
            <a:spLocks noGrp="1"/>
          </p:cNvSpPr>
          <p:nvPr>
            <p:ph type="title"/>
          </p:nvPr>
        </p:nvSpPr>
        <p:spPr>
          <a:xfrm>
            <a:off x="457200" y="1143000"/>
            <a:ext cx="8229600" cy="533400"/>
          </a:xfrm>
        </p:spPr>
        <p:txBody>
          <a:bodyPr>
            <a:normAutofit/>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752600"/>
            <a:ext cx="8229600" cy="1143000"/>
          </a:xfrm>
        </p:spPr>
        <p:txBody>
          <a:bodyPr>
            <a:normAutofit/>
          </a:bodyPr>
          <a:lstStyle>
            <a:lvl1pPr>
              <a:spcBef>
                <a:spcPts val="600"/>
              </a:spcBef>
              <a:defRPr sz="2000">
                <a:solidFill>
                  <a:schemeClr val="tx1"/>
                </a:solidFill>
              </a:defRPr>
            </a:lvl1pPr>
            <a:lvl2pPr>
              <a:defRPr sz="1800">
                <a:solidFill>
                  <a:schemeClr val="tx1"/>
                </a:solidFill>
              </a:defRPr>
            </a:lvl2pPr>
            <a:lvl3pPr>
              <a:defRPr sz="1600">
                <a:solidFill>
                  <a:schemeClr val="tx1"/>
                </a:solidFill>
              </a:defRPr>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0" name="Text Placeholder 9"/>
          <p:cNvSpPr>
            <a:spLocks noGrp="1"/>
          </p:cNvSpPr>
          <p:nvPr>
            <p:ph type="body" sz="quarter" idx="14"/>
          </p:nvPr>
        </p:nvSpPr>
        <p:spPr>
          <a:xfrm>
            <a:off x="457200" y="2971800"/>
            <a:ext cx="1219200" cy="533400"/>
          </a:xfrm>
        </p:spPr>
        <p:txBody>
          <a:bodyPr lIns="0" tIns="0" rIns="0" bIns="0">
            <a:noAutofit/>
          </a:bodyPr>
          <a:lstStyle>
            <a:lvl1pPr marL="0" indent="0" algn="r">
              <a:buNone/>
              <a:defRPr sz="1200" cap="all" baseline="0">
                <a:solidFill>
                  <a:schemeClr val="tx1">
                    <a:lumMod val="50000"/>
                    <a:lumOff val="50000"/>
                  </a:schemeClr>
                </a:solidFill>
              </a:defRPr>
            </a:lvl1pPr>
            <a:lvl2pPr marL="349250" indent="0">
              <a:buNone/>
              <a:defRPr sz="900" cap="all" baseline="0"/>
            </a:lvl2pPr>
            <a:lvl3pPr marL="804863" indent="0">
              <a:buNone/>
              <a:defRPr sz="800" cap="all" baseline="0"/>
            </a:lvl3pPr>
            <a:lvl4pPr marL="1262063" indent="0">
              <a:buNone/>
              <a:defRPr sz="700" cap="all" baseline="0"/>
            </a:lvl4pPr>
            <a:lvl5pPr marL="1719263" indent="0">
              <a:buNone/>
              <a:defRPr sz="700" cap="all" baseline="0"/>
            </a:lvl5pPr>
          </a:lstStyle>
          <a:p>
            <a:pPr lvl="0"/>
            <a:r>
              <a:rPr lang="en-US" smtClean="0"/>
              <a:t>Click to edit Master text styles</a:t>
            </a:r>
          </a:p>
        </p:txBody>
      </p:sp>
      <p:sp>
        <p:nvSpPr>
          <p:cNvPr id="6" name="Date Placeholder 3"/>
          <p:cNvSpPr>
            <a:spLocks noGrp="1"/>
          </p:cNvSpPr>
          <p:nvPr>
            <p:ph type="dt" sz="half" idx="16"/>
          </p:nvPr>
        </p:nvSpPr>
        <p:spPr/>
        <p:txBody>
          <a:bodyPr/>
          <a:lstStyle>
            <a:lvl1pPr>
              <a:defRPr/>
            </a:lvl1pPr>
          </a:lstStyle>
          <a:p>
            <a:pPr>
              <a:defRPr/>
            </a:pPr>
            <a:fld id="{F50ED0D0-5734-46DB-9F89-9D424544FA55}" type="datetime1">
              <a:rPr lang="en-US"/>
              <a:pPr>
                <a:defRPr/>
              </a:pPr>
              <a:t>12/4/2015</a:t>
            </a:fld>
            <a:endParaRPr lang="en-US" dirty="0"/>
          </a:p>
        </p:txBody>
      </p:sp>
      <p:sp>
        <p:nvSpPr>
          <p:cNvPr id="7" name="Footer Placeholder 4"/>
          <p:cNvSpPr>
            <a:spLocks noGrp="1"/>
          </p:cNvSpPr>
          <p:nvPr>
            <p:ph type="ftr" sz="quarter" idx="17"/>
          </p:nvPr>
        </p:nvSpPr>
        <p:spPr/>
        <p:txBody>
          <a:bodyPr/>
          <a:lstStyle>
            <a:lvl1pPr>
              <a:defRPr/>
            </a:lvl1pPr>
          </a:lstStyle>
          <a:p>
            <a:pPr>
              <a:defRPr/>
            </a:pPr>
            <a:endParaRPr lang="en-US" dirty="0"/>
          </a:p>
        </p:txBody>
      </p:sp>
      <p:sp>
        <p:nvSpPr>
          <p:cNvPr id="8" name="Slide Number Placeholder 5"/>
          <p:cNvSpPr>
            <a:spLocks noGrp="1"/>
          </p:cNvSpPr>
          <p:nvPr>
            <p:ph type="sldNum" sz="quarter" idx="18"/>
          </p:nvPr>
        </p:nvSpPr>
        <p:spPr/>
        <p:txBody>
          <a:bodyPr/>
          <a:lstStyle>
            <a:lvl1pPr>
              <a:defRPr/>
            </a:lvl1pPr>
          </a:lstStyle>
          <a:p>
            <a:pPr>
              <a:defRPr/>
            </a:pPr>
            <a:fld id="{DC0129B2-7041-4B8B-BD6F-19FA7A82528F}" type="slidenum">
              <a:rPr lang="en-US"/>
              <a:pPr>
                <a:defRPr/>
              </a:pPr>
              <a:t>‹#›</a:t>
            </a:fld>
            <a:endParaRPr lang="en-US" dirty="0"/>
          </a:p>
        </p:txBody>
      </p:sp>
    </p:spTree>
    <p:extLst>
      <p:ext uri="{BB962C8B-B14F-4D97-AF65-F5344CB8AC3E}">
        <p14:creationId xmlns:p14="http://schemas.microsoft.com/office/powerpoint/2010/main" val="368297668"/>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with Table_Alt">
    <p:spTree>
      <p:nvGrpSpPr>
        <p:cNvPr id="1" name=""/>
        <p:cNvGrpSpPr/>
        <p:nvPr/>
      </p:nvGrpSpPr>
      <p:grpSpPr>
        <a:xfrm>
          <a:off x="0" y="0"/>
          <a:ext cx="0" cy="0"/>
          <a:chOff x="0" y="0"/>
          <a:chExt cx="0" cy="0"/>
        </a:xfrm>
      </p:grpSpPr>
      <p:sp>
        <p:nvSpPr>
          <p:cNvPr id="9" name="Table Placeholder 8"/>
          <p:cNvSpPr>
            <a:spLocks noGrp="1"/>
          </p:cNvSpPr>
          <p:nvPr>
            <p:ph type="tbl" sz="quarter" idx="15"/>
          </p:nvPr>
        </p:nvSpPr>
        <p:spPr>
          <a:xfrm>
            <a:off x="3048000" y="1752600"/>
            <a:ext cx="5638800" cy="4572000"/>
          </a:xfrm>
        </p:spPr>
        <p:txBody>
          <a:bodyPr rtlCol="0">
            <a:normAutofit/>
          </a:bodyPr>
          <a:lstStyle/>
          <a:p>
            <a:pPr lvl="0"/>
            <a:endParaRPr lang="en-US" noProof="0" dirty="0"/>
          </a:p>
        </p:txBody>
      </p:sp>
      <p:sp>
        <p:nvSpPr>
          <p:cNvPr id="2" name="Title 1"/>
          <p:cNvSpPr>
            <a:spLocks noGrp="1"/>
          </p:cNvSpPr>
          <p:nvPr>
            <p:ph type="title"/>
          </p:nvPr>
        </p:nvSpPr>
        <p:spPr>
          <a:xfrm>
            <a:off x="457200" y="1143000"/>
            <a:ext cx="6781800" cy="533400"/>
          </a:xfrm>
        </p:spPr>
        <p:txBody>
          <a:bodyPr>
            <a:normAutofit/>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752600"/>
            <a:ext cx="2514600" cy="4572000"/>
          </a:xfrm>
        </p:spPr>
        <p:txBody>
          <a:bodyPr>
            <a:normAutofit/>
          </a:bodyPr>
          <a:lstStyle>
            <a:lvl1pPr marL="228600" indent="-228600">
              <a:spcBef>
                <a:spcPts val="600"/>
              </a:spcBef>
              <a:defRPr sz="2000">
                <a:solidFill>
                  <a:schemeClr val="tx1"/>
                </a:solidFill>
              </a:defRPr>
            </a:lvl1pPr>
            <a:lvl2pPr>
              <a:defRPr sz="1800">
                <a:solidFill>
                  <a:schemeClr val="tx1"/>
                </a:solidFill>
              </a:defRPr>
            </a:lvl2pPr>
            <a:lvl3pPr>
              <a:defRPr sz="1600">
                <a:solidFill>
                  <a:schemeClr val="tx1"/>
                </a:solidFill>
              </a:defRPr>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0" name="Text Placeholder 9"/>
          <p:cNvSpPr>
            <a:spLocks noGrp="1"/>
          </p:cNvSpPr>
          <p:nvPr>
            <p:ph type="body" sz="quarter" idx="14"/>
          </p:nvPr>
        </p:nvSpPr>
        <p:spPr>
          <a:xfrm>
            <a:off x="7315200" y="1143000"/>
            <a:ext cx="1371600" cy="533400"/>
          </a:xfrm>
        </p:spPr>
        <p:txBody>
          <a:bodyPr lIns="0" tIns="0" rIns="0" bIns="0" anchor="b">
            <a:noAutofit/>
          </a:bodyPr>
          <a:lstStyle>
            <a:lvl1pPr marL="0" indent="0" algn="r">
              <a:buNone/>
              <a:defRPr sz="1200" cap="all" baseline="0">
                <a:solidFill>
                  <a:schemeClr val="tx1">
                    <a:lumMod val="50000"/>
                    <a:lumOff val="50000"/>
                  </a:schemeClr>
                </a:solidFill>
              </a:defRPr>
            </a:lvl1pPr>
            <a:lvl2pPr marL="349250" indent="0">
              <a:buNone/>
              <a:defRPr sz="900" cap="all" baseline="0"/>
            </a:lvl2pPr>
            <a:lvl3pPr marL="804863" indent="0">
              <a:buNone/>
              <a:defRPr sz="800" cap="all" baseline="0"/>
            </a:lvl3pPr>
            <a:lvl4pPr marL="1262063" indent="0">
              <a:buNone/>
              <a:defRPr sz="700" cap="all" baseline="0"/>
            </a:lvl4pPr>
            <a:lvl5pPr marL="1719263" indent="0">
              <a:buNone/>
              <a:defRPr sz="700" cap="all" baseline="0"/>
            </a:lvl5pPr>
          </a:lstStyle>
          <a:p>
            <a:pPr lvl="0"/>
            <a:r>
              <a:rPr lang="en-US" smtClean="0"/>
              <a:t>Click to edit Master text styles</a:t>
            </a:r>
          </a:p>
        </p:txBody>
      </p:sp>
      <p:sp>
        <p:nvSpPr>
          <p:cNvPr id="6" name="Date Placeholder 3"/>
          <p:cNvSpPr>
            <a:spLocks noGrp="1"/>
          </p:cNvSpPr>
          <p:nvPr>
            <p:ph type="dt" sz="half" idx="16"/>
          </p:nvPr>
        </p:nvSpPr>
        <p:spPr/>
        <p:txBody>
          <a:bodyPr/>
          <a:lstStyle>
            <a:lvl1pPr>
              <a:defRPr/>
            </a:lvl1pPr>
          </a:lstStyle>
          <a:p>
            <a:pPr>
              <a:defRPr/>
            </a:pPr>
            <a:fld id="{9913DAEC-5A71-43CC-8443-531928FD547D}" type="datetime1">
              <a:rPr lang="en-US"/>
              <a:pPr>
                <a:defRPr/>
              </a:pPr>
              <a:t>12/4/2015</a:t>
            </a:fld>
            <a:endParaRPr lang="en-US" dirty="0"/>
          </a:p>
        </p:txBody>
      </p:sp>
      <p:sp>
        <p:nvSpPr>
          <p:cNvPr id="7" name="Footer Placeholder 4"/>
          <p:cNvSpPr>
            <a:spLocks noGrp="1"/>
          </p:cNvSpPr>
          <p:nvPr>
            <p:ph type="ftr" sz="quarter" idx="17"/>
          </p:nvPr>
        </p:nvSpPr>
        <p:spPr/>
        <p:txBody>
          <a:bodyPr/>
          <a:lstStyle>
            <a:lvl1pPr>
              <a:defRPr/>
            </a:lvl1pPr>
          </a:lstStyle>
          <a:p>
            <a:pPr>
              <a:defRPr/>
            </a:pPr>
            <a:endParaRPr lang="en-US" dirty="0"/>
          </a:p>
        </p:txBody>
      </p:sp>
      <p:sp>
        <p:nvSpPr>
          <p:cNvPr id="8" name="Slide Number Placeholder 5"/>
          <p:cNvSpPr>
            <a:spLocks noGrp="1"/>
          </p:cNvSpPr>
          <p:nvPr>
            <p:ph type="sldNum" sz="quarter" idx="18"/>
          </p:nvPr>
        </p:nvSpPr>
        <p:spPr/>
        <p:txBody>
          <a:bodyPr/>
          <a:lstStyle>
            <a:lvl1pPr>
              <a:defRPr/>
            </a:lvl1pPr>
          </a:lstStyle>
          <a:p>
            <a:pPr>
              <a:defRPr/>
            </a:pPr>
            <a:fld id="{0DBB3296-763B-40EC-83A6-F7C844540217}" type="slidenum">
              <a:rPr lang="en-US"/>
              <a:pPr>
                <a:defRPr/>
              </a:pPr>
              <a:t>‹#›</a:t>
            </a:fld>
            <a:endParaRPr lang="en-US" dirty="0"/>
          </a:p>
        </p:txBody>
      </p:sp>
    </p:spTree>
    <p:extLst>
      <p:ext uri="{BB962C8B-B14F-4D97-AF65-F5344CB8AC3E}">
        <p14:creationId xmlns:p14="http://schemas.microsoft.com/office/powerpoint/2010/main" val="1226552731"/>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1219200"/>
            <a:ext cx="5111750" cy="5105400"/>
          </a:xfrm>
        </p:spPr>
        <p:txBody>
          <a:bodyPr>
            <a:normAutofit/>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2514600"/>
            <a:ext cx="3008313" cy="3810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685AA00-75FA-4EAE-8185-ADB8AA7F0DBC}" type="datetime1">
              <a:rPr lang="en-US"/>
              <a:pPr>
                <a:defRPr/>
              </a:pPr>
              <a:t>12/4/2015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AF8CF95-4F49-4F87-A2E4-E17D2FC593FF}" type="slidenum">
              <a:rPr lang="en-US"/>
              <a:pPr>
                <a:defRPr/>
              </a:pPr>
              <a:t>‹#›</a:t>
            </a:fld>
            <a:endParaRPr lang="en-US" dirty="0"/>
          </a:p>
        </p:txBody>
      </p:sp>
    </p:spTree>
    <p:extLst>
      <p:ext uri="{BB962C8B-B14F-4D97-AF65-F5344CB8AC3E}">
        <p14:creationId xmlns:p14="http://schemas.microsoft.com/office/powerpoint/2010/main" val="3521101323"/>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43001"/>
            <a:ext cx="5486400" cy="358457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FF8E1A4-6ACE-4F54-A49F-A209D193AF0C}" type="datetime1">
              <a:rPr lang="en-US"/>
              <a:pPr>
                <a:defRPr/>
              </a:pPr>
              <a:t>12/4/2015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DDCF038-7A15-45DA-A0D6-D1ABC8BC3137}" type="slidenum">
              <a:rPr lang="en-US"/>
              <a:pPr>
                <a:defRPr/>
              </a:pPr>
              <a:t>‹#›</a:t>
            </a:fld>
            <a:endParaRPr lang="en-US" dirty="0"/>
          </a:p>
        </p:txBody>
      </p:sp>
    </p:spTree>
    <p:extLst>
      <p:ext uri="{BB962C8B-B14F-4D97-AF65-F5344CB8AC3E}">
        <p14:creationId xmlns:p14="http://schemas.microsoft.com/office/powerpoint/2010/main" val="1723037181"/>
      </p:ext>
    </p:extLst>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FD0D09B-9D90-4EB3-AEED-265FD424BB9C}" type="datetime1">
              <a:rPr lang="en-US"/>
              <a:pPr>
                <a:defRPr/>
              </a:pPr>
              <a:t>12/4/2015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3"/>
          <p:cNvSpPr>
            <a:spLocks noGrp="1"/>
          </p:cNvSpPr>
          <p:nvPr>
            <p:ph type="sldNum" sz="quarter" idx="12"/>
          </p:nvPr>
        </p:nvSpPr>
        <p:spPr>
          <a:xfrm>
            <a:off x="7848600" y="6443663"/>
            <a:ext cx="838200" cy="234950"/>
          </a:xfrm>
        </p:spPr>
        <p:txBody>
          <a:bodyPr/>
          <a:lstStyle/>
          <a:p>
            <a:pPr>
              <a:defRPr/>
            </a:pPr>
            <a:fld id="{A52146C2-745C-4591-B094-5835C1E62A91}" type="slidenum">
              <a:rPr lang="en-US" smtClean="0"/>
              <a:pPr>
                <a:defRPr/>
              </a:pPr>
              <a:t>‹#›</a:t>
            </a:fld>
            <a:endParaRPr lang="en-US" dirty="0"/>
          </a:p>
        </p:txBody>
      </p:sp>
    </p:spTree>
    <p:extLst>
      <p:ext uri="{BB962C8B-B14F-4D97-AF65-F5344CB8AC3E}">
        <p14:creationId xmlns:p14="http://schemas.microsoft.com/office/powerpoint/2010/main" val="2780842931"/>
      </p:ext>
    </p:extLst>
  </p:cSld>
  <p:clrMapOvr>
    <a:masterClrMapping/>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Top Righ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52800" y="152400"/>
            <a:ext cx="5334000" cy="838200"/>
          </a:xfrm>
        </p:spPr>
        <p:txBody>
          <a:bodyPr>
            <a:normAutofit/>
          </a:bodyPr>
          <a:lstStyle>
            <a:lvl1pPr algn="r">
              <a:defRPr sz="30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371600"/>
            <a:ext cx="8229600" cy="4953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8A41A094-CB7C-4A6F-9C6E-ED83ECDB13F8}" type="datetime1">
              <a:rPr lang="en-US"/>
              <a:pPr>
                <a:defRPr/>
              </a:pPr>
              <a:t>12/4/2015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52146C2-745C-4591-B094-5835C1E62A91}" type="slidenum">
              <a:rPr lang="en-US"/>
              <a:pPr>
                <a:defRPr/>
              </a:pPr>
              <a:t>‹#›</a:t>
            </a:fld>
            <a:endParaRPr lang="en-US" dirty="0"/>
          </a:p>
        </p:txBody>
      </p:sp>
    </p:spTree>
    <p:extLst>
      <p:ext uri="{BB962C8B-B14F-4D97-AF65-F5344CB8AC3E}">
        <p14:creationId xmlns:p14="http://schemas.microsoft.com/office/powerpoint/2010/main" val="168584603"/>
      </p:ext>
    </p:extLst>
  </p:cSld>
  <p:clrMapOvr>
    <a:masterClrMapping/>
  </p:clrMapOvr>
  <p:transition spd="med">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4023395-5DE9-4C51-879D-B2DE6AF8E2E0}" type="datetime1">
              <a:rPr lang="en-US"/>
              <a:pPr>
                <a:defRPr/>
              </a:pPr>
              <a:t>12/4/2015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7E40759-DD23-4818-AB63-4BB3EAC90736}" type="slidenum">
              <a:rPr lang="en-US"/>
              <a:pPr>
                <a:defRPr/>
              </a:pPr>
              <a:t>‹#›</a:t>
            </a:fld>
            <a:endParaRPr lang="en-US" dirty="0"/>
          </a:p>
        </p:txBody>
      </p:sp>
    </p:spTree>
    <p:extLst>
      <p:ext uri="{BB962C8B-B14F-4D97-AF65-F5344CB8AC3E}">
        <p14:creationId xmlns:p14="http://schemas.microsoft.com/office/powerpoint/2010/main" val="451740803"/>
      </p:ext>
    </p:extLst>
  </p:cSld>
  <p:clrMapOvr>
    <a:masterClrMapping/>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419600"/>
          </a:xfrm>
        </p:spPr>
        <p:txBody>
          <a:bodyPr>
            <a:normAutofit/>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05000"/>
            <a:ext cx="4038600" cy="4419600"/>
          </a:xfrm>
        </p:spPr>
        <p:txBody>
          <a:bodyPr>
            <a:normAutofit/>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D07F70A-27E3-4033-9F3A-C01CD8048624}" type="datetime1">
              <a:rPr lang="en-US"/>
              <a:pPr>
                <a:defRPr/>
              </a:pPr>
              <a:t>12/4/2015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8421A5D-59CC-4CB5-8710-A99A0622A967}" type="slidenum">
              <a:rPr lang="en-US"/>
              <a:pPr>
                <a:defRPr/>
              </a:pPr>
              <a:t>‹#›</a:t>
            </a:fld>
            <a:endParaRPr lang="en-US" dirty="0"/>
          </a:p>
        </p:txBody>
      </p:sp>
    </p:spTree>
    <p:extLst>
      <p:ext uri="{BB962C8B-B14F-4D97-AF65-F5344CB8AC3E}">
        <p14:creationId xmlns:p14="http://schemas.microsoft.com/office/powerpoint/2010/main" val="148961417"/>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905000"/>
            <a:ext cx="4040188" cy="4873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438400"/>
            <a:ext cx="4040188" cy="3886199"/>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905000"/>
            <a:ext cx="4041775" cy="4873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886199"/>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650D25EC-71E4-4FEA-86E0-375E734FCFBD}" type="datetime1">
              <a:rPr lang="en-US"/>
              <a:pPr>
                <a:defRPr/>
              </a:pPr>
              <a:t>12/4/2015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520D5DB1-C8B4-46C4-85E2-2122327F4522}" type="slidenum">
              <a:rPr lang="en-US" smtClean="0"/>
              <a:t>‹#›</a:t>
            </a:fld>
            <a:endParaRPr lang="en-US" dirty="0"/>
          </a:p>
        </p:txBody>
      </p:sp>
    </p:spTree>
    <p:extLst>
      <p:ext uri="{BB962C8B-B14F-4D97-AF65-F5344CB8AC3E}">
        <p14:creationId xmlns:p14="http://schemas.microsoft.com/office/powerpoint/2010/main" val="2561182224"/>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2E118E1-F31F-445C-9B7A-941BE74A6544}" type="datetime1">
              <a:rPr lang="en-US"/>
              <a:pPr>
                <a:defRPr/>
              </a:pPr>
              <a:t>12/4/2015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DBD2180D-787F-4FAB-BA41-AC4026138F71}" type="slidenum">
              <a:rPr lang="en-US"/>
              <a:pPr>
                <a:defRPr/>
              </a:pPr>
              <a:t>‹#›</a:t>
            </a:fld>
            <a:endParaRPr lang="en-US" dirty="0"/>
          </a:p>
        </p:txBody>
      </p:sp>
    </p:spTree>
    <p:extLst>
      <p:ext uri="{BB962C8B-B14F-4D97-AF65-F5344CB8AC3E}">
        <p14:creationId xmlns:p14="http://schemas.microsoft.com/office/powerpoint/2010/main" val="1220737628"/>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Top Right">
    <p:spTree>
      <p:nvGrpSpPr>
        <p:cNvPr id="1" name=""/>
        <p:cNvGrpSpPr/>
        <p:nvPr/>
      </p:nvGrpSpPr>
      <p:grpSpPr>
        <a:xfrm>
          <a:off x="0" y="0"/>
          <a:ext cx="0" cy="0"/>
          <a:chOff x="0" y="0"/>
          <a:chExt cx="0" cy="0"/>
        </a:xfrm>
      </p:grpSpPr>
      <p:sp>
        <p:nvSpPr>
          <p:cNvPr id="2" name="Title 1"/>
          <p:cNvSpPr>
            <a:spLocks noGrp="1"/>
          </p:cNvSpPr>
          <p:nvPr>
            <p:ph type="title"/>
          </p:nvPr>
        </p:nvSpPr>
        <p:spPr>
          <a:xfrm>
            <a:off x="3352800" y="152400"/>
            <a:ext cx="5334000" cy="838200"/>
          </a:xfrm>
        </p:spPr>
        <p:txBody>
          <a:bodyPr>
            <a:normAutofit/>
          </a:bodyPr>
          <a:lstStyle>
            <a:lvl1pPr algn="r">
              <a:defRPr sz="3000"/>
            </a:lvl1p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D3B5FCC5-C63F-401A-BD9D-B669F3A82322}" type="datetime1">
              <a:rPr lang="en-US"/>
              <a:pPr>
                <a:defRPr/>
              </a:pPr>
              <a:t>12/4/2015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836A125E-DC6A-4D0B-A2B9-C176AF270FC5}" type="slidenum">
              <a:rPr lang="en-US"/>
              <a:pPr>
                <a:defRPr/>
              </a:pPr>
              <a:t>‹#›</a:t>
            </a:fld>
            <a:endParaRPr lang="en-US" dirty="0"/>
          </a:p>
        </p:txBody>
      </p:sp>
    </p:spTree>
    <p:extLst>
      <p:ext uri="{BB962C8B-B14F-4D97-AF65-F5344CB8AC3E}">
        <p14:creationId xmlns:p14="http://schemas.microsoft.com/office/powerpoint/2010/main" val="3806224826"/>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EA52439-2762-466D-9673-D4A568E173DE}" type="datetime1">
              <a:rPr lang="en-US"/>
              <a:pPr>
                <a:defRPr/>
              </a:pPr>
              <a:t>12/4/2015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23A6FD9F-BD41-47FF-B651-144D8DA95677}" type="slidenum">
              <a:rPr lang="en-US"/>
              <a:pPr>
                <a:defRPr/>
              </a:pPr>
              <a:t>‹#›</a:t>
            </a:fld>
            <a:endParaRPr lang="en-US" dirty="0"/>
          </a:p>
        </p:txBody>
      </p:sp>
    </p:spTree>
    <p:extLst>
      <p:ext uri="{BB962C8B-B14F-4D97-AF65-F5344CB8AC3E}">
        <p14:creationId xmlns:p14="http://schemas.microsoft.com/office/powerpoint/2010/main" val="2201562822"/>
      </p:ext>
    </p:extLst>
  </p:cSld>
  <p:clrMapOvr>
    <a:masterClrMapping/>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hyperlink" Target="http://www.publichealthontario.ca/"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1430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gray">
          <a:xfrm>
            <a:off x="457200" y="19050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2209800" y="6443663"/>
            <a:ext cx="990600" cy="234950"/>
          </a:xfrm>
          <a:prstGeom prst="rect">
            <a:avLst/>
          </a:prstGeom>
        </p:spPr>
        <p:txBody>
          <a:bodyPr vert="horz" lIns="91440" tIns="45720" rIns="91440" bIns="45720" rtlCol="0" anchor="ctr"/>
          <a:lstStyle>
            <a:lvl1pPr algn="l" fontAlgn="auto">
              <a:spcBef>
                <a:spcPts val="0"/>
              </a:spcBef>
              <a:spcAft>
                <a:spcPts val="0"/>
              </a:spcAft>
              <a:defRPr sz="1050" smtClean="0">
                <a:solidFill>
                  <a:schemeClr val="tx1"/>
                </a:solidFill>
                <a:latin typeface="+mn-lt"/>
                <a:cs typeface="+mn-cs"/>
              </a:defRPr>
            </a:lvl1pPr>
          </a:lstStyle>
          <a:p>
            <a:pPr>
              <a:defRPr/>
            </a:pPr>
            <a:fld id="{17BA12E7-1306-498D-85E5-4ACB8A96D4F1}" type="datetime1">
              <a:rPr lang="en-US"/>
              <a:pPr>
                <a:defRPr/>
              </a:pPr>
              <a:t>12/4/2015</a:t>
            </a:fld>
            <a:endParaRPr lang="en-US" dirty="0"/>
          </a:p>
        </p:txBody>
      </p:sp>
      <p:sp>
        <p:nvSpPr>
          <p:cNvPr id="5" name="Footer Placeholder 4"/>
          <p:cNvSpPr>
            <a:spLocks noGrp="1"/>
          </p:cNvSpPr>
          <p:nvPr>
            <p:ph type="ftr" sz="quarter" idx="3"/>
          </p:nvPr>
        </p:nvSpPr>
        <p:spPr>
          <a:xfrm>
            <a:off x="3276600" y="6443663"/>
            <a:ext cx="4495800" cy="234950"/>
          </a:xfrm>
          <a:prstGeom prst="rect">
            <a:avLst/>
          </a:prstGeom>
        </p:spPr>
        <p:txBody>
          <a:bodyPr vert="horz" lIns="91440" tIns="45720" rIns="91440" bIns="45720" rtlCol="0" anchor="ctr"/>
          <a:lstStyle>
            <a:lvl1pPr algn="ctr" fontAlgn="auto">
              <a:spcBef>
                <a:spcPts val="0"/>
              </a:spcBef>
              <a:spcAft>
                <a:spcPts val="0"/>
              </a:spcAft>
              <a:defRPr sz="1050">
                <a:solidFill>
                  <a:schemeClr val="tx1"/>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7848600" y="6443663"/>
            <a:ext cx="838200" cy="234950"/>
          </a:xfrm>
          <a:prstGeom prst="rect">
            <a:avLst/>
          </a:prstGeom>
        </p:spPr>
        <p:txBody>
          <a:bodyPr vert="horz" lIns="91440" tIns="45720" rIns="91440" bIns="45720" rtlCol="0" anchor="ctr"/>
          <a:lstStyle>
            <a:lvl1pPr algn="r" fontAlgn="auto">
              <a:spcBef>
                <a:spcPts val="0"/>
              </a:spcBef>
              <a:spcAft>
                <a:spcPts val="0"/>
              </a:spcAft>
              <a:defRPr sz="1050" b="1" smtClean="0">
                <a:solidFill>
                  <a:schemeClr val="tx1"/>
                </a:solidFill>
                <a:latin typeface="+mn-lt"/>
                <a:cs typeface="+mn-cs"/>
              </a:defRPr>
            </a:lvl1pPr>
          </a:lstStyle>
          <a:p>
            <a:pPr>
              <a:defRPr/>
            </a:pPr>
            <a:fld id="{DFA73D98-DD5D-43D0-A496-65C2077B2BAE}" type="slidenum">
              <a:rPr lang="en-US"/>
              <a:pPr>
                <a:defRPr/>
              </a:pPr>
              <a:t>‹#›</a:t>
            </a:fld>
            <a:endParaRPr lang="en-US" dirty="0"/>
          </a:p>
        </p:txBody>
      </p:sp>
      <p:pic>
        <p:nvPicPr>
          <p:cNvPr id="1031" name="Picture 2"/>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228600" y="228600"/>
            <a:ext cx="297180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hlinkClick r:id="rId18"/>
          </p:cNvPr>
          <p:cNvSpPr txBox="1"/>
          <p:nvPr userDrawn="1"/>
        </p:nvSpPr>
        <p:spPr>
          <a:xfrm>
            <a:off x="381000" y="6425244"/>
            <a:ext cx="1503938" cy="261610"/>
          </a:xfrm>
          <a:prstGeom prst="rect">
            <a:avLst/>
          </a:prstGeom>
          <a:noFill/>
        </p:spPr>
        <p:txBody>
          <a:bodyPr wrap="none" rtlCol="0">
            <a:spAutoFit/>
          </a:bodyPr>
          <a:lstStyle/>
          <a:p>
            <a:r>
              <a:rPr lang="en-CA" sz="1100" dirty="0" smtClean="0"/>
              <a:t>PublicHealthOntario.ca</a:t>
            </a:r>
          </a:p>
        </p:txBody>
      </p:sp>
    </p:spTree>
  </p:cSld>
  <p:clrMap bg1="lt1" tx1="dk1" bg2="lt2" tx2="dk2" accent1="accent1" accent2="accent2" accent3="accent3" accent4="accent4" accent5="accent5" accent6="accent6" hlink="hlink" folHlink="folHlink"/>
  <p:sldLayoutIdLst>
    <p:sldLayoutId id="2147483679"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Lst>
  <p:transition spd="med">
    <p:fade/>
  </p:transition>
  <p:timing>
    <p:tnLst>
      <p:par>
        <p:cTn id="1" dur="indefinite" restart="never" nodeType="tmRoot"/>
      </p:par>
    </p:tnLst>
  </p:timing>
  <p:hf hdr="0" ftr="0" dt="0"/>
  <p:txStyles>
    <p:titleStyle>
      <a:lvl1pPr algn="l" rtl="0" fontAlgn="base">
        <a:spcBef>
          <a:spcPct val="0"/>
        </a:spcBef>
        <a:spcAft>
          <a:spcPct val="0"/>
        </a:spcAft>
        <a:defRPr sz="3200" kern="1200">
          <a:solidFill>
            <a:schemeClr val="tx1"/>
          </a:solidFill>
          <a:latin typeface="+mj-lt"/>
          <a:ea typeface="+mj-ea"/>
          <a:cs typeface="+mj-cs"/>
        </a:defRPr>
      </a:lvl1pPr>
      <a:lvl2pPr algn="l" rtl="0" fontAlgn="base">
        <a:spcBef>
          <a:spcPct val="0"/>
        </a:spcBef>
        <a:spcAft>
          <a:spcPct val="0"/>
        </a:spcAft>
        <a:defRPr sz="3200">
          <a:solidFill>
            <a:schemeClr val="tx1"/>
          </a:solidFill>
          <a:latin typeface="Calibri" pitchFamily="34" charset="0"/>
        </a:defRPr>
      </a:lvl2pPr>
      <a:lvl3pPr algn="l" rtl="0" fontAlgn="base">
        <a:spcBef>
          <a:spcPct val="0"/>
        </a:spcBef>
        <a:spcAft>
          <a:spcPct val="0"/>
        </a:spcAft>
        <a:defRPr sz="3200">
          <a:solidFill>
            <a:schemeClr val="tx1"/>
          </a:solidFill>
          <a:latin typeface="Calibri" pitchFamily="34" charset="0"/>
        </a:defRPr>
      </a:lvl3pPr>
      <a:lvl4pPr algn="l" rtl="0" fontAlgn="base">
        <a:spcBef>
          <a:spcPct val="0"/>
        </a:spcBef>
        <a:spcAft>
          <a:spcPct val="0"/>
        </a:spcAft>
        <a:defRPr sz="3200">
          <a:solidFill>
            <a:schemeClr val="tx1"/>
          </a:solidFill>
          <a:latin typeface="Calibri" pitchFamily="34" charset="0"/>
        </a:defRPr>
      </a:lvl4pPr>
      <a:lvl5pPr algn="l" rtl="0" fontAlgn="base">
        <a:spcBef>
          <a:spcPct val="0"/>
        </a:spcBef>
        <a:spcAft>
          <a:spcPct val="0"/>
        </a:spcAft>
        <a:defRPr sz="3200">
          <a:solidFill>
            <a:schemeClr val="tx1"/>
          </a:solidFill>
          <a:latin typeface="Calibri" pitchFamily="34" charset="0"/>
        </a:defRPr>
      </a:lvl5pPr>
      <a:lvl6pPr marL="457200" algn="l" rtl="0" fontAlgn="base">
        <a:spcBef>
          <a:spcPct val="0"/>
        </a:spcBef>
        <a:spcAft>
          <a:spcPct val="0"/>
        </a:spcAft>
        <a:defRPr sz="3200">
          <a:solidFill>
            <a:schemeClr val="tx1"/>
          </a:solidFill>
          <a:latin typeface="Calibri" pitchFamily="34" charset="0"/>
        </a:defRPr>
      </a:lvl6pPr>
      <a:lvl7pPr marL="914400" algn="l" rtl="0" fontAlgn="base">
        <a:spcBef>
          <a:spcPct val="0"/>
        </a:spcBef>
        <a:spcAft>
          <a:spcPct val="0"/>
        </a:spcAft>
        <a:defRPr sz="3200">
          <a:solidFill>
            <a:schemeClr val="tx1"/>
          </a:solidFill>
          <a:latin typeface="Calibri" pitchFamily="34" charset="0"/>
        </a:defRPr>
      </a:lvl7pPr>
      <a:lvl8pPr marL="1371600" algn="l" rtl="0" fontAlgn="base">
        <a:spcBef>
          <a:spcPct val="0"/>
        </a:spcBef>
        <a:spcAft>
          <a:spcPct val="0"/>
        </a:spcAft>
        <a:defRPr sz="3200">
          <a:solidFill>
            <a:schemeClr val="tx1"/>
          </a:solidFill>
          <a:latin typeface="Calibri" pitchFamily="34" charset="0"/>
        </a:defRPr>
      </a:lvl8pPr>
      <a:lvl9pPr marL="1828800" algn="l" rtl="0" fontAlgn="base">
        <a:spcBef>
          <a:spcPct val="0"/>
        </a:spcBef>
        <a:spcAft>
          <a:spcPct val="0"/>
        </a:spcAft>
        <a:defRPr sz="3200">
          <a:solidFill>
            <a:schemeClr val="tx1"/>
          </a:solidFill>
          <a:latin typeface="Calibri" pitchFamily="34" charset="0"/>
        </a:defRPr>
      </a:lvl9pPr>
    </p:titleStyle>
    <p:bodyStyle>
      <a:lvl1pPr marL="282575" indent="-282575" algn="l" rtl="0" fontAlgn="base">
        <a:spcBef>
          <a:spcPts val="1200"/>
        </a:spcBef>
        <a:spcAft>
          <a:spcPct val="0"/>
        </a:spcAft>
        <a:buClr>
          <a:schemeClr val="accent2"/>
        </a:buClr>
        <a:buFont typeface="Arial" charset="0"/>
        <a:buChar char="•"/>
        <a:defRPr sz="2400" kern="1200">
          <a:solidFill>
            <a:schemeClr val="tx1"/>
          </a:solidFill>
          <a:latin typeface="+mn-lt"/>
          <a:ea typeface="+mn-ea"/>
          <a:cs typeface="+mn-cs"/>
        </a:defRPr>
      </a:lvl1pPr>
      <a:lvl2pPr marL="579438" indent="-285750" algn="l" rtl="0" fontAlgn="base">
        <a:spcBef>
          <a:spcPct val="20000"/>
        </a:spcBef>
        <a:spcAft>
          <a:spcPct val="0"/>
        </a:spcAft>
        <a:buClr>
          <a:srgbClr val="80A3B7"/>
        </a:buClr>
        <a:buFont typeface="Arial" charset="0"/>
        <a:buChar char="•"/>
        <a:defRPr sz="2000" kern="1200">
          <a:solidFill>
            <a:schemeClr val="tx1"/>
          </a:solidFill>
          <a:latin typeface="+mn-lt"/>
          <a:ea typeface="+mn-ea"/>
          <a:cs typeface="+mn-cs"/>
        </a:defRPr>
      </a:lvl2pPr>
      <a:lvl3pPr marL="804863" indent="-228600" algn="l" rtl="0" fontAlgn="base">
        <a:spcBef>
          <a:spcPct val="20000"/>
        </a:spcBef>
        <a:spcAft>
          <a:spcPct val="0"/>
        </a:spcAft>
        <a:buClr>
          <a:srgbClr val="80A3B7"/>
        </a:buClr>
        <a:buFont typeface="Arial" charset="0"/>
        <a:buChar char="•"/>
        <a:defRPr kern="1200">
          <a:solidFill>
            <a:schemeClr val="tx1"/>
          </a:solidFill>
          <a:latin typeface="+mn-lt"/>
          <a:ea typeface="+mn-ea"/>
          <a:cs typeface="+mn-cs"/>
        </a:defRPr>
      </a:lvl3pPr>
      <a:lvl4pPr marL="1033463" indent="-228600" algn="l" rtl="0" fontAlgn="base">
        <a:spcBef>
          <a:spcPct val="20000"/>
        </a:spcBef>
        <a:spcAft>
          <a:spcPct val="0"/>
        </a:spcAft>
        <a:buFont typeface="Arial" charset="0"/>
        <a:buChar char="•"/>
        <a:defRPr sz="1600" kern="1200">
          <a:solidFill>
            <a:schemeClr val="tx1"/>
          </a:solidFill>
          <a:latin typeface="+mn-lt"/>
          <a:ea typeface="+mn-ea"/>
          <a:cs typeface="+mn-cs"/>
        </a:defRPr>
      </a:lvl4pPr>
      <a:lvl5pPr marL="1262063" indent="-228600" algn="l" rtl="0" fontAlgn="base">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533400" y="1676400"/>
            <a:ext cx="7848600" cy="1165225"/>
          </a:xfrm>
        </p:spPr>
        <p:txBody>
          <a:bodyPr/>
          <a:lstStyle/>
          <a:p>
            <a:r>
              <a:rPr lang="en-US" sz="2800" b="1" dirty="0"/>
              <a:t>Construction, Renovation, Maintenance and Design</a:t>
            </a:r>
          </a:p>
        </p:txBody>
      </p:sp>
      <p:sp>
        <p:nvSpPr>
          <p:cNvPr id="4" name="Text Box 2"/>
          <p:cNvSpPr txBox="1">
            <a:spLocks noChangeArrowheads="1"/>
          </p:cNvSpPr>
          <p:nvPr/>
        </p:nvSpPr>
        <p:spPr bwMode="auto">
          <a:xfrm>
            <a:off x="609600" y="3009900"/>
            <a:ext cx="7696200" cy="419100"/>
          </a:xfrm>
          <a:prstGeom prst="rect">
            <a:avLst/>
          </a:prstGeom>
          <a:solidFill>
            <a:srgbClr val="693A77"/>
          </a:solidFill>
          <a:ln w="9525">
            <a:noFill/>
            <a:miter lim="800000"/>
            <a:headEnd/>
            <a:tailEnd/>
          </a:ln>
        </p:spPr>
        <p:txBody>
          <a:bodyPr rot="0" vert="horz" wrap="square" lIns="45720" tIns="0" rIns="45720" bIns="0" anchor="t" anchorCtr="0">
            <a:noAutofit/>
          </a:bodyPr>
          <a:lstStyle/>
          <a:p>
            <a:pPr algn="ctr">
              <a:spcAft>
                <a:spcPts val="0"/>
              </a:spcAft>
            </a:pPr>
            <a:r>
              <a:rPr lang="en-CA" sz="2400" b="1" dirty="0">
                <a:solidFill>
                  <a:srgbClr val="FFFFFF"/>
                </a:solidFill>
                <a:effectLst/>
                <a:latin typeface="Calibri"/>
                <a:ea typeface="Calibri"/>
                <a:cs typeface="Times New Roman"/>
              </a:rPr>
              <a:t>Work phase</a:t>
            </a:r>
            <a:endParaRPr lang="en-US" sz="2400" dirty="0">
              <a:effectLst/>
              <a:latin typeface="Calibri"/>
              <a:ea typeface="Calibri"/>
              <a:cs typeface="Times New Roman"/>
            </a:endParaRP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Hoarding</a:t>
            </a:r>
            <a:endParaRPr lang="en-US" b="1" dirty="0"/>
          </a:p>
        </p:txBody>
      </p:sp>
      <p:sp>
        <p:nvSpPr>
          <p:cNvPr id="3" name="Content Placeholder 2"/>
          <p:cNvSpPr>
            <a:spLocks noGrp="1"/>
          </p:cNvSpPr>
          <p:nvPr>
            <p:ph idx="1"/>
          </p:nvPr>
        </p:nvSpPr>
        <p:spPr/>
        <p:txBody>
          <a:bodyPr>
            <a:normAutofit/>
          </a:bodyPr>
          <a:lstStyle/>
          <a:p>
            <a:pPr marL="0" lvl="0" indent="0">
              <a:buNone/>
            </a:pPr>
            <a:r>
              <a:rPr lang="en-US" dirty="0" smtClean="0"/>
              <a:t>The isolation </a:t>
            </a:r>
            <a:r>
              <a:rPr lang="en-US" dirty="0"/>
              <a:t>of </a:t>
            </a:r>
            <a:r>
              <a:rPr lang="en-US" dirty="0" smtClean="0"/>
              <a:t>occupied </a:t>
            </a:r>
            <a:r>
              <a:rPr lang="en-US" dirty="0"/>
              <a:t>areas </a:t>
            </a:r>
            <a:r>
              <a:rPr lang="en-US" dirty="0" smtClean="0"/>
              <a:t> from the construction area during construction/renovation </a:t>
            </a:r>
            <a:r>
              <a:rPr lang="en-US" dirty="0"/>
              <a:t>using sealed, airtight </a:t>
            </a:r>
            <a:r>
              <a:rPr lang="en-US" dirty="0" smtClean="0"/>
              <a:t>and fire-rated barriers</a:t>
            </a:r>
            <a:r>
              <a:rPr lang="en-US" dirty="0"/>
              <a:t>.</a:t>
            </a:r>
            <a:endParaRPr lang="en-US" dirty="0" smtClean="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en-US" smtClean="0"/>
              <a:pPr/>
              <a:t>10</a:t>
            </a:fld>
            <a:endParaRPr lang="en-US" dirty="0"/>
          </a:p>
        </p:txBody>
      </p:sp>
    </p:spTree>
    <p:extLst>
      <p:ext uri="{BB962C8B-B14F-4D97-AF65-F5344CB8AC3E}">
        <p14:creationId xmlns:p14="http://schemas.microsoft.com/office/powerpoint/2010/main" val="2116911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Hoarding Materials</a:t>
            </a:r>
            <a:endParaRPr lang="en-US" b="1" dirty="0"/>
          </a:p>
        </p:txBody>
      </p:sp>
      <p:sp>
        <p:nvSpPr>
          <p:cNvPr id="3" name="Content Placeholder 2"/>
          <p:cNvSpPr>
            <a:spLocks noGrp="1"/>
          </p:cNvSpPr>
          <p:nvPr>
            <p:ph idx="1"/>
          </p:nvPr>
        </p:nvSpPr>
        <p:spPr/>
        <p:txBody>
          <a:bodyPr>
            <a:normAutofit/>
          </a:bodyPr>
          <a:lstStyle/>
          <a:p>
            <a:r>
              <a:rPr lang="nb-NO" dirty="0"/>
              <a:t>0.15 mm (6 mil) </a:t>
            </a:r>
            <a:r>
              <a:rPr lang="nb-NO" dirty="0" smtClean="0"/>
              <a:t>polyethylene</a:t>
            </a:r>
          </a:p>
          <a:p>
            <a:r>
              <a:rPr lang="en-CA" dirty="0"/>
              <a:t>0.30 mm (12 mil) </a:t>
            </a:r>
            <a:r>
              <a:rPr lang="en-CA" dirty="0" smtClean="0"/>
              <a:t>polyethylene (flooring)</a:t>
            </a:r>
            <a:endParaRPr lang="nb-NO" dirty="0" smtClean="0"/>
          </a:p>
          <a:p>
            <a:r>
              <a:rPr lang="en-US" dirty="0" smtClean="0"/>
              <a:t>Gypsum wallboard</a:t>
            </a:r>
          </a:p>
          <a:p>
            <a:r>
              <a:rPr lang="en-CA" dirty="0"/>
              <a:t>P</a:t>
            </a:r>
            <a:r>
              <a:rPr lang="en-CA" dirty="0" smtClean="0"/>
              <a:t>lywood</a:t>
            </a:r>
            <a:endParaRPr lang="en-US" dirty="0" smtClean="0"/>
          </a:p>
          <a:p>
            <a:r>
              <a:rPr lang="en-CA" dirty="0" smtClean="0"/>
              <a:t>Fire-retardant </a:t>
            </a:r>
            <a:r>
              <a:rPr lang="en-CA" dirty="0"/>
              <a:t>polyethylene </a:t>
            </a:r>
            <a:r>
              <a:rPr lang="en-CA" dirty="0" smtClean="0"/>
              <a:t>(for </a:t>
            </a:r>
            <a:r>
              <a:rPr lang="en-CA" dirty="0"/>
              <a:t>exposed </a:t>
            </a:r>
            <a:r>
              <a:rPr lang="en-CA" dirty="0" smtClean="0"/>
              <a:t>surfaces)</a:t>
            </a:r>
          </a:p>
          <a:p>
            <a:r>
              <a:rPr lang="en-CA" dirty="0" smtClean="0"/>
              <a:t>Impermeable </a:t>
            </a:r>
            <a:r>
              <a:rPr lang="en-CA" dirty="0"/>
              <a:t>temporary containment </a:t>
            </a:r>
            <a:r>
              <a:rPr lang="en-CA" dirty="0" smtClean="0"/>
              <a:t>units</a:t>
            </a:r>
            <a:endParaRPr lang="en-US" dirty="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en-US" smtClean="0"/>
              <a:pPr/>
              <a:t>11</a:t>
            </a:fld>
            <a:endParaRPr lang="en-US" dirty="0"/>
          </a:p>
        </p:txBody>
      </p:sp>
    </p:spTree>
    <p:extLst>
      <p:ext uri="{BB962C8B-B14F-4D97-AF65-F5344CB8AC3E}">
        <p14:creationId xmlns:p14="http://schemas.microsoft.com/office/powerpoint/2010/main" val="379614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Preventive Measures </a:t>
            </a:r>
            <a:r>
              <a:rPr lang="en-CA" b="1" dirty="0"/>
              <a:t>L</a:t>
            </a:r>
            <a:r>
              <a:rPr lang="en-CA" b="1" dirty="0" smtClean="0"/>
              <a:t>evel I</a:t>
            </a:r>
            <a:endParaRPr lang="en-US" b="1" dirty="0"/>
          </a:p>
        </p:txBody>
      </p:sp>
      <p:sp>
        <p:nvSpPr>
          <p:cNvPr id="3" name="Content Placeholder 2"/>
          <p:cNvSpPr>
            <a:spLocks noGrp="1"/>
          </p:cNvSpPr>
          <p:nvPr>
            <p:ph idx="1"/>
          </p:nvPr>
        </p:nvSpPr>
        <p:spPr/>
        <p:txBody>
          <a:bodyPr/>
          <a:lstStyle/>
          <a:p>
            <a:r>
              <a:rPr lang="en-CA" dirty="0" smtClean="0"/>
              <a:t>Involve inspection and non-invasive activities</a:t>
            </a:r>
          </a:p>
          <a:p>
            <a:r>
              <a:rPr lang="en-CA" dirty="0" smtClean="0"/>
              <a:t>Contractors/maintenance staff responsible for dust control </a:t>
            </a:r>
          </a:p>
          <a:p>
            <a:r>
              <a:rPr lang="en-CA" dirty="0" smtClean="0"/>
              <a:t>No hoarding required</a:t>
            </a:r>
          </a:p>
          <a:p>
            <a:pPr marL="0" indent="0">
              <a:buNone/>
            </a:pPr>
            <a:endParaRPr lang="en-US" dirty="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en-US" smtClean="0"/>
              <a:pPr/>
              <a:t>12</a:t>
            </a:fld>
            <a:endParaRPr lang="en-US" dirty="0"/>
          </a:p>
        </p:txBody>
      </p:sp>
    </p:spTree>
    <p:extLst>
      <p:ext uri="{BB962C8B-B14F-4D97-AF65-F5344CB8AC3E}">
        <p14:creationId xmlns:p14="http://schemas.microsoft.com/office/powerpoint/2010/main" val="203998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Preventive Measures Level II</a:t>
            </a:r>
            <a:endParaRPr lang="en-US" b="1" dirty="0"/>
          </a:p>
        </p:txBody>
      </p:sp>
      <p:sp>
        <p:nvSpPr>
          <p:cNvPr id="3" name="Content Placeholder 2"/>
          <p:cNvSpPr>
            <a:spLocks noGrp="1"/>
          </p:cNvSpPr>
          <p:nvPr>
            <p:ph idx="1"/>
          </p:nvPr>
        </p:nvSpPr>
        <p:spPr/>
        <p:txBody>
          <a:bodyPr>
            <a:normAutofit/>
          </a:bodyPr>
          <a:lstStyle/>
          <a:p>
            <a:pPr marL="0" indent="0">
              <a:buNone/>
            </a:pPr>
            <a:r>
              <a:rPr lang="en-CA" b="1" dirty="0" smtClean="0"/>
              <a:t>Contractors must</a:t>
            </a:r>
          </a:p>
          <a:p>
            <a:r>
              <a:rPr lang="en-CA" dirty="0" smtClean="0"/>
              <a:t>Block </a:t>
            </a:r>
            <a:r>
              <a:rPr lang="en-CA" dirty="0"/>
              <a:t>off/seal or isolate HVAC system </a:t>
            </a:r>
            <a:r>
              <a:rPr lang="en-CA" dirty="0" smtClean="0"/>
              <a:t>supply-and-return </a:t>
            </a:r>
            <a:r>
              <a:rPr lang="en-CA" dirty="0"/>
              <a:t>air </a:t>
            </a:r>
            <a:r>
              <a:rPr lang="en-CA" dirty="0" smtClean="0"/>
              <a:t> ducts </a:t>
            </a:r>
            <a:r>
              <a:rPr lang="en-CA" dirty="0"/>
              <a:t>into </a:t>
            </a:r>
            <a:r>
              <a:rPr lang="en-CA" dirty="0" smtClean="0"/>
              <a:t>construction a</a:t>
            </a:r>
            <a:r>
              <a:rPr lang="en-US" dirty="0" smtClean="0"/>
              <a:t>rea</a:t>
            </a:r>
          </a:p>
          <a:p>
            <a:r>
              <a:rPr lang="en-CA" dirty="0" smtClean="0"/>
              <a:t>Seal </a:t>
            </a:r>
            <a:r>
              <a:rPr lang="en-CA" dirty="0"/>
              <a:t>a</a:t>
            </a:r>
            <a:r>
              <a:rPr lang="en-CA" dirty="0" smtClean="0"/>
              <a:t>ll </a:t>
            </a:r>
            <a:r>
              <a:rPr lang="en-CA" dirty="0"/>
              <a:t>penetrations in the floor, </a:t>
            </a:r>
            <a:r>
              <a:rPr lang="en-CA" dirty="0" smtClean="0"/>
              <a:t>walls, ceilings</a:t>
            </a:r>
            <a:endParaRPr lang="en-US" dirty="0" smtClean="0"/>
          </a:p>
          <a:p>
            <a:r>
              <a:rPr lang="en-CA" dirty="0" smtClean="0"/>
              <a:t>Use drop sheets to control dust</a:t>
            </a:r>
          </a:p>
          <a:p>
            <a:r>
              <a:rPr lang="en-CA" dirty="0" smtClean="0"/>
              <a:t>Use walk-off mats</a:t>
            </a:r>
            <a:endParaRPr lang="en-US" dirty="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en-US" smtClean="0"/>
              <a:pPr/>
              <a:t>13</a:t>
            </a:fld>
            <a:endParaRPr lang="en-US" dirty="0"/>
          </a:p>
        </p:txBody>
      </p:sp>
    </p:spTree>
    <p:extLst>
      <p:ext uri="{BB962C8B-B14F-4D97-AF65-F5344CB8AC3E}">
        <p14:creationId xmlns:p14="http://schemas.microsoft.com/office/powerpoint/2010/main" val="3088706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Preventive Measures Level II</a:t>
            </a:r>
            <a:endParaRPr lang="en-US" b="1" dirty="0"/>
          </a:p>
        </p:txBody>
      </p:sp>
      <p:sp>
        <p:nvSpPr>
          <p:cNvPr id="3" name="Content Placeholder 2"/>
          <p:cNvSpPr>
            <a:spLocks noGrp="1"/>
          </p:cNvSpPr>
          <p:nvPr>
            <p:ph idx="1"/>
          </p:nvPr>
        </p:nvSpPr>
        <p:spPr/>
        <p:txBody>
          <a:bodyPr>
            <a:normAutofit/>
          </a:bodyPr>
          <a:lstStyle/>
          <a:p>
            <a:r>
              <a:rPr lang="en-CA" dirty="0" smtClean="0"/>
              <a:t>Textured</a:t>
            </a:r>
            <a:r>
              <a:rPr lang="en-CA" dirty="0"/>
              <a:t>, </a:t>
            </a:r>
            <a:r>
              <a:rPr lang="en-CA" dirty="0" smtClean="0"/>
              <a:t>perforated </a:t>
            </a:r>
            <a:r>
              <a:rPr lang="en-CA" dirty="0"/>
              <a:t>or drop ceilings </a:t>
            </a:r>
            <a:r>
              <a:rPr lang="en-CA" dirty="0" smtClean="0"/>
              <a:t>covered </a:t>
            </a:r>
            <a:r>
              <a:rPr lang="en-CA" dirty="0"/>
              <a:t>with </a:t>
            </a:r>
            <a:r>
              <a:rPr lang="en-CA" dirty="0" smtClean="0"/>
              <a:t>polyethylene </a:t>
            </a:r>
            <a:endParaRPr lang="en-CA" dirty="0"/>
          </a:p>
          <a:p>
            <a:r>
              <a:rPr lang="en-CA" dirty="0" smtClean="0"/>
              <a:t>Work above false ceiling requires </a:t>
            </a:r>
            <a:r>
              <a:rPr lang="en-CA" dirty="0"/>
              <a:t>a </a:t>
            </a:r>
            <a:r>
              <a:rPr lang="en-CA" dirty="0" smtClean="0"/>
              <a:t>barrier</a:t>
            </a:r>
            <a:endParaRPr lang="en-CA" dirty="0"/>
          </a:p>
          <a:p>
            <a:r>
              <a:rPr lang="en-CA" dirty="0" smtClean="0"/>
              <a:t>Carpeted </a:t>
            </a:r>
            <a:r>
              <a:rPr lang="en-CA" dirty="0"/>
              <a:t>or textured floors </a:t>
            </a:r>
            <a:r>
              <a:rPr lang="en-CA" dirty="0" smtClean="0"/>
              <a:t>require </a:t>
            </a:r>
            <a:r>
              <a:rPr lang="en-CA" dirty="0"/>
              <a:t>polyethylene </a:t>
            </a:r>
            <a:r>
              <a:rPr lang="en-CA" dirty="0" smtClean="0"/>
              <a:t>sheeting </a:t>
            </a:r>
          </a:p>
          <a:p>
            <a:r>
              <a:rPr lang="en-CA" dirty="0" smtClean="0"/>
              <a:t>Entrance doors require a double-flap </a:t>
            </a:r>
            <a:r>
              <a:rPr lang="en-CA" dirty="0"/>
              <a:t>polyethylene sheeting </a:t>
            </a:r>
            <a:r>
              <a:rPr lang="en-CA" dirty="0" smtClean="0"/>
              <a:t>weighted </a:t>
            </a:r>
            <a:r>
              <a:rPr lang="en-CA" dirty="0"/>
              <a:t>at </a:t>
            </a:r>
            <a:r>
              <a:rPr lang="en-CA" dirty="0" smtClean="0"/>
              <a:t>bottom </a:t>
            </a:r>
            <a:endParaRPr lang="en-CA" dirty="0"/>
          </a:p>
          <a:p>
            <a:endParaRPr lang="en-US" dirty="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en-US" smtClean="0"/>
              <a:pPr/>
              <a:t>14</a:t>
            </a:fld>
            <a:endParaRPr lang="en-US" dirty="0"/>
          </a:p>
        </p:txBody>
      </p:sp>
    </p:spTree>
    <p:extLst>
      <p:ext uri="{BB962C8B-B14F-4D97-AF65-F5344CB8AC3E}">
        <p14:creationId xmlns:p14="http://schemas.microsoft.com/office/powerpoint/2010/main" val="1492677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Preventive Measures Level III and IV</a:t>
            </a:r>
            <a:endParaRPr lang="en-US" b="1" dirty="0"/>
          </a:p>
        </p:txBody>
      </p:sp>
      <p:sp>
        <p:nvSpPr>
          <p:cNvPr id="3" name="Content Placeholder 2"/>
          <p:cNvSpPr>
            <a:spLocks noGrp="1"/>
          </p:cNvSpPr>
          <p:nvPr>
            <p:ph idx="1"/>
          </p:nvPr>
        </p:nvSpPr>
        <p:spPr>
          <a:xfrm>
            <a:off x="470848" y="1905000"/>
            <a:ext cx="8229600" cy="4419600"/>
          </a:xfrm>
        </p:spPr>
        <p:txBody>
          <a:bodyPr>
            <a:normAutofit/>
          </a:bodyPr>
          <a:lstStyle/>
          <a:p>
            <a:pPr marL="0" indent="0">
              <a:buNone/>
            </a:pPr>
            <a:r>
              <a:rPr lang="en-CA" b="1" dirty="0" smtClean="0"/>
              <a:t>In addition to measures  I and II</a:t>
            </a:r>
            <a:endParaRPr lang="en-CA" b="1" dirty="0"/>
          </a:p>
          <a:p>
            <a:r>
              <a:rPr lang="en-CA" dirty="0" smtClean="0"/>
              <a:t>Impermeable </a:t>
            </a:r>
            <a:r>
              <a:rPr lang="en-CA" dirty="0"/>
              <a:t>dust </a:t>
            </a:r>
            <a:r>
              <a:rPr lang="en-CA" dirty="0" smtClean="0"/>
              <a:t>barrier</a:t>
            </a:r>
          </a:p>
          <a:p>
            <a:r>
              <a:rPr lang="en-CA" dirty="0" smtClean="0"/>
              <a:t>Anteroom constructed </a:t>
            </a:r>
            <a:r>
              <a:rPr lang="en-CA" dirty="0"/>
              <a:t>at access points </a:t>
            </a:r>
            <a:endParaRPr lang="en-CA" dirty="0" smtClean="0"/>
          </a:p>
          <a:p>
            <a:r>
              <a:rPr lang="en-CA" dirty="0" smtClean="0"/>
              <a:t>No air-leakage paths</a:t>
            </a:r>
          </a:p>
          <a:p>
            <a:r>
              <a:rPr lang="en-CA" dirty="0" smtClean="0"/>
              <a:t>Windows </a:t>
            </a:r>
            <a:r>
              <a:rPr lang="en-CA" dirty="0"/>
              <a:t>and </a:t>
            </a:r>
            <a:r>
              <a:rPr lang="en-CA" dirty="0" smtClean="0"/>
              <a:t>doors sealed</a:t>
            </a:r>
          </a:p>
          <a:p>
            <a:endParaRPr lang="en-US" dirty="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en-US" smtClean="0"/>
              <a:pPr/>
              <a:t>15</a:t>
            </a:fld>
            <a:endParaRPr lang="en-US" dirty="0"/>
          </a:p>
        </p:txBody>
      </p:sp>
    </p:spTree>
    <p:extLst>
      <p:ext uri="{BB962C8B-B14F-4D97-AF65-F5344CB8AC3E}">
        <p14:creationId xmlns:p14="http://schemas.microsoft.com/office/powerpoint/2010/main" val="2269616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Preventive Measures </a:t>
            </a:r>
            <a:r>
              <a:rPr lang="en-US" b="1" dirty="0"/>
              <a:t>L</a:t>
            </a:r>
            <a:r>
              <a:rPr lang="en-US" b="1" dirty="0" smtClean="0"/>
              <a:t>evel III and IV </a:t>
            </a:r>
            <a:endParaRPr lang="en-US" b="1" dirty="0"/>
          </a:p>
        </p:txBody>
      </p:sp>
      <p:sp>
        <p:nvSpPr>
          <p:cNvPr id="3" name="Content Placeholder 2"/>
          <p:cNvSpPr>
            <a:spLocks noGrp="1"/>
          </p:cNvSpPr>
          <p:nvPr>
            <p:ph idx="1"/>
          </p:nvPr>
        </p:nvSpPr>
        <p:spPr/>
        <p:txBody>
          <a:bodyPr>
            <a:normAutofit/>
          </a:bodyPr>
          <a:lstStyle/>
          <a:p>
            <a:r>
              <a:rPr lang="en-CA" dirty="0"/>
              <a:t>Continuous polyethylene sheeting </a:t>
            </a:r>
            <a:r>
              <a:rPr lang="en-CA" dirty="0" smtClean="0"/>
              <a:t>wall</a:t>
            </a:r>
          </a:p>
          <a:p>
            <a:r>
              <a:rPr lang="en-CA" dirty="0" smtClean="0"/>
              <a:t>Continuous </a:t>
            </a:r>
            <a:r>
              <a:rPr lang="en-CA" dirty="0"/>
              <a:t>tape </a:t>
            </a:r>
            <a:r>
              <a:rPr lang="en-CA" dirty="0" smtClean="0"/>
              <a:t>seal</a:t>
            </a:r>
          </a:p>
          <a:p>
            <a:pPr lvl="1"/>
            <a:r>
              <a:rPr lang="en-CA" dirty="0"/>
              <a:t>G</a:t>
            </a:r>
            <a:r>
              <a:rPr lang="en-CA" dirty="0" smtClean="0"/>
              <a:t>ypsum </a:t>
            </a:r>
            <a:r>
              <a:rPr lang="en-CA" dirty="0"/>
              <a:t>wallboard to floor and </a:t>
            </a:r>
            <a:r>
              <a:rPr lang="en-CA" dirty="0" smtClean="0"/>
              <a:t>ceiling</a:t>
            </a:r>
            <a:endParaRPr lang="en-CA" dirty="0"/>
          </a:p>
          <a:p>
            <a:pPr lvl="1"/>
            <a:r>
              <a:rPr lang="en-CA" dirty="0"/>
              <a:t>P</a:t>
            </a:r>
            <a:r>
              <a:rPr lang="en-CA" dirty="0" smtClean="0"/>
              <a:t>olyethylene </a:t>
            </a:r>
            <a:r>
              <a:rPr lang="en-CA" dirty="0"/>
              <a:t>to floor and </a:t>
            </a:r>
            <a:r>
              <a:rPr lang="en-CA" dirty="0" smtClean="0"/>
              <a:t>ceiling </a:t>
            </a:r>
            <a:endParaRPr lang="en-CA" dirty="0"/>
          </a:p>
          <a:p>
            <a:pPr lvl="1"/>
            <a:r>
              <a:rPr lang="en-CA" dirty="0" smtClean="0"/>
              <a:t>Both </a:t>
            </a:r>
            <a:r>
              <a:rPr lang="en-CA" dirty="0"/>
              <a:t>sides of </a:t>
            </a:r>
            <a:r>
              <a:rPr lang="en-CA" dirty="0" smtClean="0"/>
              <a:t>polyethylene</a:t>
            </a:r>
            <a:endParaRPr lang="en-CA" dirty="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en-US" smtClean="0"/>
              <a:pPr/>
              <a:t>16</a:t>
            </a:fld>
            <a:endParaRPr lang="en-US" dirty="0"/>
          </a:p>
        </p:txBody>
      </p:sp>
    </p:spTree>
    <p:extLst>
      <p:ext uri="{BB962C8B-B14F-4D97-AF65-F5344CB8AC3E}">
        <p14:creationId xmlns:p14="http://schemas.microsoft.com/office/powerpoint/2010/main" val="304617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457200"/>
          </a:xfrm>
        </p:spPr>
        <p:txBody>
          <a:bodyPr>
            <a:normAutofit fontScale="90000"/>
          </a:bodyPr>
          <a:lstStyle/>
          <a:p>
            <a:r>
              <a:rPr lang="en-CA" b="1" dirty="0"/>
              <a:t/>
            </a:r>
            <a:br>
              <a:rPr lang="en-CA" b="1" dirty="0"/>
            </a:br>
            <a:r>
              <a:rPr lang="en-CA" b="1" dirty="0" smtClean="0"/>
              <a:t/>
            </a:r>
            <a:br>
              <a:rPr lang="en-CA" b="1" dirty="0" smtClean="0"/>
            </a:br>
            <a:r>
              <a:rPr lang="en-CA" sz="3600" b="1" dirty="0" smtClean="0"/>
              <a:t>Preventive Measures Level III and IV </a:t>
            </a:r>
            <a:br>
              <a:rPr lang="en-CA" sz="3600" b="1" dirty="0" smtClean="0"/>
            </a:br>
            <a:r>
              <a:rPr lang="en-CA" b="1" dirty="0" smtClean="0"/>
              <a:t/>
            </a:r>
            <a:br>
              <a:rPr lang="en-CA" b="1" dirty="0" smtClean="0"/>
            </a:br>
            <a:endParaRPr lang="en-US" b="1" dirty="0"/>
          </a:p>
        </p:txBody>
      </p:sp>
      <p:sp>
        <p:nvSpPr>
          <p:cNvPr id="3" name="Content Placeholder 2"/>
          <p:cNvSpPr>
            <a:spLocks noGrp="1"/>
          </p:cNvSpPr>
          <p:nvPr>
            <p:ph idx="1"/>
          </p:nvPr>
        </p:nvSpPr>
        <p:spPr>
          <a:xfrm>
            <a:off x="457200" y="1828800"/>
            <a:ext cx="8153400" cy="3657600"/>
          </a:xfrm>
        </p:spPr>
        <p:txBody>
          <a:bodyPr/>
          <a:lstStyle/>
          <a:p>
            <a:pPr marL="0" indent="0">
              <a:buNone/>
            </a:pPr>
            <a:r>
              <a:rPr lang="en-CA" b="1" cap="all" dirty="0"/>
              <a:t>Erecting Hoarding Walls</a:t>
            </a:r>
            <a:endParaRPr lang="en-US" cap="all" dirty="0" smtClean="0"/>
          </a:p>
          <a:p>
            <a:r>
              <a:rPr lang="en-US" dirty="0" smtClean="0"/>
              <a:t>Dust generated </a:t>
            </a:r>
          </a:p>
          <a:p>
            <a:r>
              <a:rPr lang="en-US" dirty="0" smtClean="0"/>
              <a:t>Measure, cut, paint sheets</a:t>
            </a:r>
            <a:endParaRPr lang="en-US" dirty="0"/>
          </a:p>
          <a:p>
            <a:r>
              <a:rPr lang="en-US" dirty="0"/>
              <a:t>Install temporary </a:t>
            </a:r>
            <a:r>
              <a:rPr lang="en-US" dirty="0" smtClean="0"/>
              <a:t>enclosure</a:t>
            </a:r>
            <a:endParaRPr lang="en-US" dirty="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en-US" smtClean="0"/>
              <a:pPr/>
              <a:t>17</a:t>
            </a:fld>
            <a:endParaRPr lang="en-US" dirty="0"/>
          </a:p>
        </p:txBody>
      </p:sp>
    </p:spTree>
    <p:extLst>
      <p:ext uri="{BB962C8B-B14F-4D97-AF65-F5344CB8AC3E}">
        <p14:creationId xmlns:p14="http://schemas.microsoft.com/office/powerpoint/2010/main" val="1207341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
            </a:r>
            <a:br>
              <a:rPr lang="en-US" sz="3600" b="1" dirty="0" smtClean="0"/>
            </a:br>
            <a:r>
              <a:rPr lang="en-US" sz="3600" b="1" dirty="0" smtClean="0"/>
              <a:t>Preventive Measures Level III and IV </a:t>
            </a:r>
            <a:r>
              <a:rPr lang="en-US" b="1" dirty="0" smtClean="0"/>
              <a:t/>
            </a:r>
            <a:br>
              <a:rPr lang="en-US" b="1" dirty="0" smtClean="0"/>
            </a:br>
            <a:endParaRPr lang="en-US" b="1" dirty="0"/>
          </a:p>
        </p:txBody>
      </p:sp>
      <p:sp>
        <p:nvSpPr>
          <p:cNvPr id="3" name="Content Placeholder 2"/>
          <p:cNvSpPr>
            <a:spLocks noGrp="1"/>
          </p:cNvSpPr>
          <p:nvPr>
            <p:ph idx="1"/>
          </p:nvPr>
        </p:nvSpPr>
        <p:spPr/>
        <p:txBody>
          <a:bodyPr>
            <a:normAutofit/>
          </a:bodyPr>
          <a:lstStyle/>
          <a:p>
            <a:pPr marL="0" indent="0">
              <a:buNone/>
            </a:pPr>
            <a:r>
              <a:rPr lang="en-US" b="1" cap="all" dirty="0"/>
              <a:t>Upper </a:t>
            </a:r>
            <a:r>
              <a:rPr lang="en-US" b="1" cap="all" dirty="0" smtClean="0"/>
              <a:t>Seals</a:t>
            </a:r>
            <a:endParaRPr lang="en-US" b="1" cap="all" dirty="0"/>
          </a:p>
          <a:p>
            <a:r>
              <a:rPr lang="en-US" dirty="0" smtClean="0"/>
              <a:t>Two </a:t>
            </a:r>
            <a:r>
              <a:rPr lang="en-US" dirty="0"/>
              <a:t>layers of </a:t>
            </a:r>
            <a:r>
              <a:rPr lang="en-US" dirty="0" smtClean="0"/>
              <a:t>fire-rated </a:t>
            </a:r>
            <a:r>
              <a:rPr lang="en-US" dirty="0"/>
              <a:t>rip proof poly (</a:t>
            </a:r>
            <a:r>
              <a:rPr lang="en-US" dirty="0" smtClean="0"/>
              <a:t>6 mil)</a:t>
            </a:r>
            <a:endParaRPr lang="en-US" dirty="0"/>
          </a:p>
          <a:p>
            <a:r>
              <a:rPr lang="en-US" dirty="0"/>
              <a:t>Installation </a:t>
            </a:r>
            <a:r>
              <a:rPr lang="en-US" dirty="0" smtClean="0"/>
              <a:t>by asbestos- or mold-remediation contractors</a:t>
            </a:r>
          </a:p>
          <a:p>
            <a:r>
              <a:rPr lang="en-US" dirty="0" smtClean="0"/>
              <a:t>Inspection of upper seals </a:t>
            </a:r>
          </a:p>
          <a:p>
            <a:r>
              <a:rPr lang="en-US" dirty="0" smtClean="0"/>
              <a:t>Smoke tests performed on seals and hoarding walls </a:t>
            </a:r>
          </a:p>
          <a:p>
            <a:r>
              <a:rPr lang="en-US" dirty="0" smtClean="0"/>
              <a:t>Seals checked frequently</a:t>
            </a:r>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en-US" smtClean="0"/>
              <a:pPr/>
              <a:t>18</a:t>
            </a:fld>
            <a:endParaRPr lang="en-US" dirty="0"/>
          </a:p>
        </p:txBody>
      </p:sp>
    </p:spTree>
    <p:extLst>
      <p:ext uri="{BB962C8B-B14F-4D97-AF65-F5344CB8AC3E}">
        <p14:creationId xmlns:p14="http://schemas.microsoft.com/office/powerpoint/2010/main" val="746107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240" y="1066800"/>
            <a:ext cx="8305800" cy="914400"/>
          </a:xfrm>
        </p:spPr>
        <p:txBody>
          <a:bodyPr>
            <a:normAutofit/>
          </a:bodyPr>
          <a:lstStyle/>
          <a:p>
            <a:r>
              <a:rPr lang="en-US" b="1" dirty="0" smtClean="0"/>
              <a:t>Preventive Measures Level III and  IV</a:t>
            </a:r>
            <a:endParaRPr lang="en-US" sz="2800" b="1" dirty="0"/>
          </a:p>
        </p:txBody>
      </p:sp>
      <p:sp>
        <p:nvSpPr>
          <p:cNvPr id="3" name="Content Placeholder 2"/>
          <p:cNvSpPr>
            <a:spLocks noGrp="1"/>
          </p:cNvSpPr>
          <p:nvPr>
            <p:ph idx="1"/>
          </p:nvPr>
        </p:nvSpPr>
        <p:spPr>
          <a:xfrm>
            <a:off x="470848" y="1905000"/>
            <a:ext cx="8001000" cy="4038600"/>
          </a:xfrm>
        </p:spPr>
        <p:txBody>
          <a:bodyPr>
            <a:normAutofit/>
          </a:bodyPr>
          <a:lstStyle/>
          <a:p>
            <a:pPr marL="0" indent="0">
              <a:buNone/>
            </a:pPr>
            <a:r>
              <a:rPr lang="en-US" b="1" cap="all" dirty="0"/>
              <a:t>Anterooms</a:t>
            </a:r>
            <a:endParaRPr lang="en-CA" cap="all" dirty="0" smtClean="0"/>
          </a:p>
          <a:p>
            <a:r>
              <a:rPr lang="en-CA" dirty="0" smtClean="0"/>
              <a:t>Negative air pressure</a:t>
            </a:r>
          </a:p>
          <a:p>
            <a:r>
              <a:rPr lang="en-CA" dirty="0" smtClean="0"/>
              <a:t>Large </a:t>
            </a:r>
            <a:r>
              <a:rPr lang="en-CA" dirty="0"/>
              <a:t>enough to accommodate materials </a:t>
            </a:r>
            <a:r>
              <a:rPr lang="en-CA" dirty="0" smtClean="0"/>
              <a:t>entering/exiting construction area</a:t>
            </a:r>
          </a:p>
          <a:p>
            <a:r>
              <a:rPr lang="en-CA" dirty="0" smtClean="0"/>
              <a:t>Doors located at either end of anteroom</a:t>
            </a:r>
          </a:p>
          <a:p>
            <a:r>
              <a:rPr lang="en-CA" dirty="0" smtClean="0"/>
              <a:t>Walls resistant </a:t>
            </a:r>
            <a:r>
              <a:rPr lang="en-CA" dirty="0"/>
              <a:t>to air </a:t>
            </a:r>
            <a:r>
              <a:rPr lang="en-CA" dirty="0" smtClean="0"/>
              <a:t>leakage and washable</a:t>
            </a:r>
            <a:endParaRPr lang="en-CA" dirty="0"/>
          </a:p>
          <a:p>
            <a:r>
              <a:rPr lang="en-CA" dirty="0" smtClean="0"/>
              <a:t>Anteroom </a:t>
            </a:r>
            <a:r>
              <a:rPr lang="en-CA" dirty="0"/>
              <a:t>dust barriers extend to </a:t>
            </a:r>
            <a:r>
              <a:rPr lang="en-CA" dirty="0" smtClean="0"/>
              <a:t>true </a:t>
            </a:r>
            <a:r>
              <a:rPr lang="en-CA" dirty="0"/>
              <a:t>ceiling </a:t>
            </a:r>
            <a:endParaRPr lang="en-CA" dirty="0" smtClean="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en-US" smtClean="0"/>
              <a:pPr/>
              <a:t>19</a:t>
            </a:fld>
            <a:endParaRPr lang="en-US" dirty="0"/>
          </a:p>
        </p:txBody>
      </p:sp>
    </p:spTree>
    <p:extLst>
      <p:ext uri="{BB962C8B-B14F-4D97-AF65-F5344CB8AC3E}">
        <p14:creationId xmlns:p14="http://schemas.microsoft.com/office/powerpoint/2010/main" val="4163436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7"/>
          <p:cNvSpPr>
            <a:spLocks noGrp="1"/>
          </p:cNvSpPr>
          <p:nvPr>
            <p:ph type="title"/>
          </p:nvPr>
        </p:nvSpPr>
        <p:spPr/>
        <p:txBody>
          <a:bodyPr/>
          <a:lstStyle/>
          <a:p>
            <a:r>
              <a:rPr lang="en-US" b="1" dirty="0" smtClean="0"/>
              <a:t>Objectives</a:t>
            </a:r>
          </a:p>
        </p:txBody>
      </p:sp>
      <p:sp>
        <p:nvSpPr>
          <p:cNvPr id="4099" name="Content Placeholder 8"/>
          <p:cNvSpPr>
            <a:spLocks noGrp="1"/>
          </p:cNvSpPr>
          <p:nvPr>
            <p:ph idx="1"/>
          </p:nvPr>
        </p:nvSpPr>
        <p:spPr/>
        <p:txBody>
          <a:bodyPr/>
          <a:lstStyle/>
          <a:p>
            <a:r>
              <a:rPr lang="en-US" dirty="0" smtClean="0"/>
              <a:t>Identify the components of the work phase</a:t>
            </a:r>
          </a:p>
          <a:p>
            <a:r>
              <a:rPr lang="en-US" dirty="0" smtClean="0"/>
              <a:t>Provide information on each component</a:t>
            </a:r>
          </a:p>
        </p:txBody>
      </p:sp>
      <p:sp>
        <p:nvSpPr>
          <p:cNvPr id="4" name="Slide Number Placeholder 3"/>
          <p:cNvSpPr>
            <a:spLocks noGrp="1"/>
          </p:cNvSpPr>
          <p:nvPr>
            <p:ph type="sldNum" sz="quarter" idx="12"/>
          </p:nvPr>
        </p:nvSpPr>
        <p:spPr>
          <a:xfrm>
            <a:off x="7848600" y="6443663"/>
            <a:ext cx="838200" cy="234950"/>
          </a:xfrm>
        </p:spPr>
        <p:txBody>
          <a:bodyPr/>
          <a:lstStyle/>
          <a:p>
            <a:pPr>
              <a:defRPr/>
            </a:pPr>
            <a:fld id="{00099687-D148-4205-97FB-BAB44A73AD86}" type="slidenum">
              <a:rPr lang="en-US"/>
              <a:pPr>
                <a:defRPr/>
              </a:pPr>
              <a:t>2</a:t>
            </a:fld>
            <a:endParaRPr lang="en-US" dirty="0"/>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685800"/>
          </a:xfrm>
        </p:spPr>
        <p:txBody>
          <a:bodyPr>
            <a:noAutofit/>
          </a:bodyPr>
          <a:lstStyle/>
          <a:p>
            <a:r>
              <a:rPr lang="en-CA" sz="2800" dirty="0" smtClean="0"/>
              <a:t/>
            </a:r>
            <a:br>
              <a:rPr lang="en-CA" sz="2800" dirty="0" smtClean="0"/>
            </a:br>
            <a:r>
              <a:rPr lang="en-CA" sz="2800" dirty="0"/>
              <a:t/>
            </a:r>
            <a:br>
              <a:rPr lang="en-CA" sz="2800" dirty="0"/>
            </a:br>
            <a:r>
              <a:rPr lang="en-CA" b="1" dirty="0" smtClean="0"/>
              <a:t>Preventive Measures  III and IV</a:t>
            </a:r>
            <a:r>
              <a:rPr lang="en-CA" sz="3200" dirty="0" smtClean="0"/>
              <a:t/>
            </a:r>
            <a:br>
              <a:rPr lang="en-CA" sz="3200" dirty="0" smtClean="0"/>
            </a:br>
            <a:r>
              <a:rPr lang="en-CA" sz="3200" dirty="0" smtClean="0"/>
              <a:t> </a:t>
            </a:r>
            <a:br>
              <a:rPr lang="en-CA" sz="3200" dirty="0" smtClean="0"/>
            </a:br>
            <a:endParaRPr lang="en-US" sz="3200" dirty="0"/>
          </a:p>
        </p:txBody>
      </p:sp>
      <p:sp>
        <p:nvSpPr>
          <p:cNvPr id="3" name="Content Placeholder 2"/>
          <p:cNvSpPr>
            <a:spLocks noGrp="1"/>
          </p:cNvSpPr>
          <p:nvPr>
            <p:ph idx="1"/>
          </p:nvPr>
        </p:nvSpPr>
        <p:spPr/>
        <p:txBody>
          <a:bodyPr>
            <a:normAutofit/>
          </a:bodyPr>
          <a:lstStyle/>
          <a:p>
            <a:pPr marL="0" indent="0">
              <a:buNone/>
            </a:pPr>
            <a:r>
              <a:rPr lang="en-CA" b="1" cap="all" dirty="0"/>
              <a:t>Anteroom Doors</a:t>
            </a:r>
          </a:p>
          <a:p>
            <a:r>
              <a:rPr lang="en-CA" dirty="0" smtClean="0"/>
              <a:t>Hollow metal door</a:t>
            </a:r>
          </a:p>
          <a:p>
            <a:r>
              <a:rPr lang="en-CA" dirty="0" smtClean="0"/>
              <a:t>Door frame and bottom sealed with weather stripping</a:t>
            </a:r>
          </a:p>
          <a:p>
            <a:r>
              <a:rPr lang="en-CA" dirty="0" smtClean="0"/>
              <a:t>Lockable hardware  </a:t>
            </a:r>
          </a:p>
          <a:p>
            <a:r>
              <a:rPr lang="en-CA" dirty="0" smtClean="0"/>
              <a:t>Door-closure device</a:t>
            </a:r>
          </a:p>
          <a:p>
            <a:r>
              <a:rPr lang="en-CA" dirty="0" smtClean="0"/>
              <a:t>Bungee cords not acceptable</a:t>
            </a:r>
          </a:p>
          <a:p>
            <a:endParaRPr lang="en-US" dirty="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en-US" smtClean="0"/>
              <a:pPr/>
              <a:t>20</a:t>
            </a:fld>
            <a:endParaRPr lang="en-US" dirty="0"/>
          </a:p>
        </p:txBody>
      </p:sp>
    </p:spTree>
    <p:extLst>
      <p:ext uri="{BB962C8B-B14F-4D97-AF65-F5344CB8AC3E}">
        <p14:creationId xmlns:p14="http://schemas.microsoft.com/office/powerpoint/2010/main" val="2389744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Removal of Hoarding</a:t>
            </a:r>
            <a:endParaRPr lang="en-US" b="1" dirty="0"/>
          </a:p>
        </p:txBody>
      </p:sp>
      <p:sp>
        <p:nvSpPr>
          <p:cNvPr id="3" name="Content Placeholder 2"/>
          <p:cNvSpPr>
            <a:spLocks noGrp="1"/>
          </p:cNvSpPr>
          <p:nvPr>
            <p:ph idx="1"/>
          </p:nvPr>
        </p:nvSpPr>
        <p:spPr/>
        <p:txBody>
          <a:bodyPr>
            <a:normAutofit/>
          </a:bodyPr>
          <a:lstStyle/>
          <a:p>
            <a:r>
              <a:rPr lang="en-CA" dirty="0" smtClean="0"/>
              <a:t>Contractor responsible for removing </a:t>
            </a:r>
            <a:r>
              <a:rPr lang="en-CA" dirty="0"/>
              <a:t>all debris and dust </a:t>
            </a:r>
            <a:endParaRPr lang="en-CA" dirty="0" smtClean="0"/>
          </a:p>
          <a:p>
            <a:r>
              <a:rPr lang="en-CA" dirty="0" smtClean="0"/>
              <a:t>Project </a:t>
            </a:r>
            <a:r>
              <a:rPr lang="en-CA" dirty="0"/>
              <a:t>manager </a:t>
            </a:r>
            <a:r>
              <a:rPr lang="en-CA" dirty="0" smtClean="0"/>
              <a:t>responsible for completing cleaning before contacting ICP for </a:t>
            </a:r>
            <a:r>
              <a:rPr lang="en-CA" dirty="0"/>
              <a:t>final </a:t>
            </a:r>
            <a:r>
              <a:rPr lang="en-CA" dirty="0" smtClean="0"/>
              <a:t>inspection</a:t>
            </a:r>
          </a:p>
          <a:p>
            <a:r>
              <a:rPr lang="en-CA" dirty="0" smtClean="0"/>
              <a:t>Hoarding maintained </a:t>
            </a:r>
            <a:r>
              <a:rPr lang="en-CA" dirty="0"/>
              <a:t>until final inspection </a:t>
            </a:r>
            <a:r>
              <a:rPr lang="en-CA" dirty="0" smtClean="0"/>
              <a:t>completed</a:t>
            </a:r>
          </a:p>
          <a:p>
            <a:r>
              <a:rPr lang="en-CA" dirty="0"/>
              <a:t>Short-term protection </a:t>
            </a:r>
            <a:r>
              <a:rPr lang="en-CA" dirty="0" smtClean="0"/>
              <a:t>during removal</a:t>
            </a:r>
            <a:endParaRPr lang="en-CA" dirty="0"/>
          </a:p>
          <a:p>
            <a:endParaRPr lang="en-US" dirty="0"/>
          </a:p>
        </p:txBody>
      </p:sp>
      <p:sp>
        <p:nvSpPr>
          <p:cNvPr id="4" name="Slide Number Placeholder 3"/>
          <p:cNvSpPr>
            <a:spLocks noGrp="1"/>
          </p:cNvSpPr>
          <p:nvPr>
            <p:ph type="sldNum" sz="quarter" idx="12"/>
          </p:nvPr>
        </p:nvSpPr>
        <p:spPr>
          <a:xfrm>
            <a:off x="7848600" y="6443663"/>
            <a:ext cx="838200" cy="234950"/>
          </a:xfrm>
        </p:spPr>
        <p:txBody>
          <a:bodyPr/>
          <a:lstStyle/>
          <a:p>
            <a:pPr>
              <a:defRPr/>
            </a:pPr>
            <a:fld id="{A52146C2-745C-4591-B094-5835C1E62A91}" type="slidenum">
              <a:rPr lang="en-US" smtClean="0"/>
              <a:pPr>
                <a:defRPr/>
              </a:pPr>
              <a:t>21</a:t>
            </a:fld>
            <a:endParaRPr lang="en-US" dirty="0"/>
          </a:p>
        </p:txBody>
      </p:sp>
    </p:spTree>
    <p:extLst>
      <p:ext uri="{BB962C8B-B14F-4D97-AF65-F5344CB8AC3E}">
        <p14:creationId xmlns:p14="http://schemas.microsoft.com/office/powerpoint/2010/main" val="3622144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Environmental Cleaning</a:t>
            </a:r>
            <a:endParaRPr lang="en-CA" dirty="0"/>
          </a:p>
        </p:txBody>
      </p:sp>
      <p:sp>
        <p:nvSpPr>
          <p:cNvPr id="3" name="Text Placeholder 2"/>
          <p:cNvSpPr>
            <a:spLocks noGrp="1"/>
          </p:cNvSpPr>
          <p:nvPr>
            <p:ph type="body" idx="1"/>
          </p:nvPr>
        </p:nvSpPr>
        <p:spPr/>
        <p:txBody>
          <a:bodyPr/>
          <a:lstStyle/>
          <a:p>
            <a:r>
              <a:rPr lang="en-US" sz="2400" b="1" dirty="0"/>
              <a:t>Construction Debris Removal</a:t>
            </a:r>
            <a:endParaRPr lang="en-CA" sz="2400" dirty="0"/>
          </a:p>
        </p:txBody>
      </p:sp>
      <p:sp>
        <p:nvSpPr>
          <p:cNvPr id="4" name="Slide Number Placeholder 3"/>
          <p:cNvSpPr>
            <a:spLocks noGrp="1"/>
          </p:cNvSpPr>
          <p:nvPr>
            <p:ph type="sldNum" sz="quarter" idx="12"/>
          </p:nvPr>
        </p:nvSpPr>
        <p:spPr/>
        <p:txBody>
          <a:bodyPr/>
          <a:lstStyle/>
          <a:p>
            <a:pPr>
              <a:defRPr/>
            </a:pPr>
            <a:fld id="{07E40759-DD23-4818-AB63-4BB3EAC90736}" type="slidenum">
              <a:rPr lang="en-US" smtClean="0"/>
              <a:pPr>
                <a:defRPr/>
              </a:pPr>
              <a:t>22</a:t>
            </a:fld>
            <a:endParaRPr lang="en-US" dirty="0"/>
          </a:p>
        </p:txBody>
      </p:sp>
    </p:spTree>
    <p:extLst>
      <p:ext uri="{BB962C8B-B14F-4D97-AF65-F5344CB8AC3E}">
        <p14:creationId xmlns:p14="http://schemas.microsoft.com/office/powerpoint/2010/main" val="1756850935"/>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b="1" dirty="0" smtClean="0"/>
              <a:t>Planning Debris Removal </a:t>
            </a:r>
            <a:endParaRPr lang="en-US" b="1" dirty="0"/>
          </a:p>
        </p:txBody>
      </p:sp>
      <p:sp>
        <p:nvSpPr>
          <p:cNvPr id="5" name="Content Placeholder 4"/>
          <p:cNvSpPr>
            <a:spLocks noGrp="1"/>
          </p:cNvSpPr>
          <p:nvPr>
            <p:ph idx="1"/>
          </p:nvPr>
        </p:nvSpPr>
        <p:spPr/>
        <p:txBody>
          <a:bodyPr>
            <a:normAutofit/>
          </a:bodyPr>
          <a:lstStyle/>
          <a:p>
            <a:pPr marL="0" indent="0">
              <a:buNone/>
            </a:pPr>
            <a:r>
              <a:rPr lang="en-CA" dirty="0" smtClean="0"/>
              <a:t>Infection Control Professional (ICP), constructor, project manager, and representative from affected area(s) discuss and pre-plan</a:t>
            </a:r>
          </a:p>
          <a:p>
            <a:r>
              <a:rPr lang="en-CA" dirty="0"/>
              <a:t>D</a:t>
            </a:r>
            <a:r>
              <a:rPr lang="en-CA" dirty="0" smtClean="0"/>
              <a:t>ebris removal route (e.g. avoid patient care areas)</a:t>
            </a:r>
          </a:p>
          <a:p>
            <a:r>
              <a:rPr lang="en-CA" dirty="0"/>
              <a:t>T</a:t>
            </a:r>
            <a:r>
              <a:rPr lang="en-CA" dirty="0" smtClean="0"/>
              <a:t>he use of a dedicated elevator,  and</a:t>
            </a:r>
          </a:p>
          <a:p>
            <a:r>
              <a:rPr lang="en-CA" dirty="0"/>
              <a:t>T</a:t>
            </a:r>
            <a:r>
              <a:rPr lang="en-CA" dirty="0" smtClean="0"/>
              <a:t>ime of day for debris removal (e.g. evening or other times when activity levels are decreased)</a:t>
            </a:r>
          </a:p>
          <a:p>
            <a:r>
              <a:rPr lang="en-CA" dirty="0"/>
              <a:t>W</a:t>
            </a:r>
            <a:r>
              <a:rPr lang="en-CA" dirty="0" smtClean="0"/>
              <a:t>here </a:t>
            </a:r>
            <a:r>
              <a:rPr lang="en-CA" dirty="0"/>
              <a:t>debris will be stored until removed from the facility </a:t>
            </a:r>
            <a:r>
              <a:rPr lang="en-CA" dirty="0" smtClean="0"/>
              <a:t>property</a:t>
            </a:r>
          </a:p>
          <a:p>
            <a:endParaRPr lang="en-US" dirty="0"/>
          </a:p>
        </p:txBody>
      </p:sp>
      <p:sp>
        <p:nvSpPr>
          <p:cNvPr id="6" name="Slide Number Placeholder 3"/>
          <p:cNvSpPr>
            <a:spLocks noGrp="1"/>
          </p:cNvSpPr>
          <p:nvPr>
            <p:ph type="sldNum" sz="quarter" idx="12"/>
          </p:nvPr>
        </p:nvSpPr>
        <p:spPr>
          <a:xfrm>
            <a:off x="7848600" y="6443663"/>
            <a:ext cx="838200" cy="234950"/>
          </a:xfrm>
        </p:spPr>
        <p:txBody>
          <a:bodyPr/>
          <a:lstStyle/>
          <a:p>
            <a:fld id="{5F7E4929-6676-4E33-9258-CADBEA89F675}" type="slidenum">
              <a:rPr lang="en-US" smtClean="0"/>
              <a:pPr/>
              <a:t>23</a:t>
            </a:fld>
            <a:endParaRPr lang="en-US" dirty="0"/>
          </a:p>
        </p:txBody>
      </p:sp>
    </p:spTree>
    <p:extLst>
      <p:ext uri="{BB962C8B-B14F-4D97-AF65-F5344CB8AC3E}">
        <p14:creationId xmlns:p14="http://schemas.microsoft.com/office/powerpoint/2010/main" val="4024610268"/>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Debris is Removed</a:t>
            </a:r>
            <a:endParaRPr lang="en-US" b="1" dirty="0"/>
          </a:p>
        </p:txBody>
      </p:sp>
      <p:sp>
        <p:nvSpPr>
          <p:cNvPr id="3" name="Content Placeholder 2"/>
          <p:cNvSpPr>
            <a:spLocks noGrp="1"/>
          </p:cNvSpPr>
          <p:nvPr>
            <p:ph idx="1"/>
          </p:nvPr>
        </p:nvSpPr>
        <p:spPr/>
        <p:txBody>
          <a:bodyPr/>
          <a:lstStyle/>
          <a:p>
            <a:r>
              <a:rPr lang="en-CA" dirty="0" smtClean="0"/>
              <a:t>In a covered container</a:t>
            </a:r>
          </a:p>
          <a:p>
            <a:r>
              <a:rPr lang="en-CA" dirty="0" smtClean="0"/>
              <a:t>Covered with a moistened sheet, or</a:t>
            </a:r>
          </a:p>
          <a:p>
            <a:r>
              <a:rPr lang="en-CA" dirty="0" smtClean="0"/>
              <a:t>Sent down an external chute</a:t>
            </a:r>
          </a:p>
          <a:p>
            <a:pPr lvl="1"/>
            <a:r>
              <a:rPr lang="en-CA" dirty="0" smtClean="0"/>
              <a:t>Seal chute when not in use</a:t>
            </a:r>
          </a:p>
          <a:p>
            <a:r>
              <a:rPr lang="en-CA" dirty="0" smtClean="0"/>
              <a:t>Wipe </a:t>
            </a:r>
            <a:r>
              <a:rPr lang="en-CA" dirty="0"/>
              <a:t>down </a:t>
            </a:r>
            <a:r>
              <a:rPr lang="en-CA" dirty="0" smtClean="0"/>
              <a:t>the exterior of the cart and the wheels with </a:t>
            </a:r>
            <a:r>
              <a:rPr lang="en-CA" dirty="0"/>
              <a:t>a damp cloth prior to leaving the construction </a:t>
            </a:r>
            <a:r>
              <a:rPr lang="en-CA" dirty="0" smtClean="0"/>
              <a:t>area</a:t>
            </a:r>
          </a:p>
          <a:p>
            <a:endParaRPr lang="en-US" dirty="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en-US" smtClean="0"/>
              <a:pPr/>
              <a:t>24</a:t>
            </a:fld>
            <a:endParaRPr lang="en-US" dirty="0"/>
          </a:p>
        </p:txBody>
      </p:sp>
    </p:spTree>
    <p:extLst>
      <p:ext uri="{BB962C8B-B14F-4D97-AF65-F5344CB8AC3E}">
        <p14:creationId xmlns:p14="http://schemas.microsoft.com/office/powerpoint/2010/main" val="2910454774"/>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smtClean="0"/>
              <a:t>Removing Debris for Constructors</a:t>
            </a:r>
            <a:endParaRPr lang="en-US" b="1" dirty="0"/>
          </a:p>
        </p:txBody>
      </p:sp>
      <p:sp>
        <p:nvSpPr>
          <p:cNvPr id="3" name="Content Placeholder 2"/>
          <p:cNvSpPr>
            <a:spLocks noGrp="1"/>
          </p:cNvSpPr>
          <p:nvPr>
            <p:ph idx="1"/>
          </p:nvPr>
        </p:nvSpPr>
        <p:spPr/>
        <p:txBody>
          <a:bodyPr>
            <a:normAutofit/>
          </a:bodyPr>
          <a:lstStyle/>
          <a:p>
            <a:r>
              <a:rPr lang="en-CA" dirty="0" smtClean="0"/>
              <a:t>Vacuum self with HEPA filter - equipped vacuum</a:t>
            </a:r>
            <a:r>
              <a:rPr lang="en-CA" dirty="0"/>
              <a:t>,</a:t>
            </a:r>
            <a:endParaRPr lang="en-CA" dirty="0" smtClean="0"/>
          </a:p>
          <a:p>
            <a:r>
              <a:rPr lang="en-CA" dirty="0" smtClean="0"/>
              <a:t>Remove the protective equipment they have been wearing, or </a:t>
            </a:r>
          </a:p>
          <a:p>
            <a:r>
              <a:rPr lang="en-CA" dirty="0" smtClean="0"/>
              <a:t>Don protective equipment – i.e. clean coveralls so that dust on their clothes is contained</a:t>
            </a:r>
            <a:endParaRPr lang="en-US" dirty="0"/>
          </a:p>
        </p:txBody>
      </p:sp>
      <p:sp>
        <p:nvSpPr>
          <p:cNvPr id="5" name="Slide Number Placeholder 3"/>
          <p:cNvSpPr>
            <a:spLocks noGrp="1"/>
          </p:cNvSpPr>
          <p:nvPr>
            <p:ph type="sldNum" sz="quarter" idx="12"/>
          </p:nvPr>
        </p:nvSpPr>
        <p:spPr>
          <a:xfrm>
            <a:off x="7848600" y="6443663"/>
            <a:ext cx="838200" cy="234950"/>
          </a:xfrm>
        </p:spPr>
        <p:txBody>
          <a:bodyPr/>
          <a:lstStyle/>
          <a:p>
            <a:fld id="{5F7E4929-6676-4E33-9258-CADBEA89F675}" type="slidenum">
              <a:rPr lang="en-US" smtClean="0"/>
              <a:pPr/>
              <a:t>25</a:t>
            </a:fld>
            <a:endParaRPr lang="en-US" dirty="0"/>
          </a:p>
        </p:txBody>
      </p:sp>
    </p:spTree>
    <p:extLst>
      <p:ext uri="{BB962C8B-B14F-4D97-AF65-F5344CB8AC3E}">
        <p14:creationId xmlns:p14="http://schemas.microsoft.com/office/powerpoint/2010/main" val="3593379003"/>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CA" b="1" dirty="0" smtClean="0"/>
              <a:t>Sources</a:t>
            </a:r>
            <a:endParaRPr lang="en-US" b="1" dirty="0"/>
          </a:p>
        </p:txBody>
      </p:sp>
      <p:sp>
        <p:nvSpPr>
          <p:cNvPr id="9" name="Content Placeholder 8"/>
          <p:cNvSpPr>
            <a:spLocks noGrp="1"/>
          </p:cNvSpPr>
          <p:nvPr>
            <p:ph idx="1"/>
          </p:nvPr>
        </p:nvSpPr>
        <p:spPr/>
        <p:txBody>
          <a:bodyPr/>
          <a:lstStyle/>
          <a:p>
            <a:pPr lvl="0"/>
            <a:r>
              <a:rPr lang="en-CA" dirty="0" smtClean="0"/>
              <a:t>Canadian </a:t>
            </a:r>
            <a:r>
              <a:rPr lang="en-CA" smtClean="0"/>
              <a:t>Standards Association. </a:t>
            </a:r>
            <a:r>
              <a:rPr lang="en-CA" dirty="0"/>
              <a:t>CSA Z317.13-12: Infection control during construction, renovation, and maintenance of health care facilities. Toronto, ON: CSA Group; 2012.</a:t>
            </a:r>
          </a:p>
          <a:p>
            <a:pPr lvl="0"/>
            <a:r>
              <a:rPr lang="en-CA" dirty="0"/>
              <a:t>Association for Professionals in Infection Control and Epidemiology. APIC text online [Internet]. Washington, DC: Association for Professionals in Infection Control and Epidemiology; c2015 [cited 2015 Mar 30]. </a:t>
            </a:r>
          </a:p>
          <a:p>
            <a:pPr marL="0" indent="0">
              <a:buNone/>
            </a:pPr>
            <a:endParaRPr lang="en-CA" sz="1600" dirty="0"/>
          </a:p>
          <a:p>
            <a:pPr marL="0" lvl="0" indent="0">
              <a:buClr>
                <a:srgbClr val="00BCE4"/>
              </a:buClr>
              <a:buNone/>
            </a:pPr>
            <a:endParaRPr lang="en-CA" sz="1500" dirty="0">
              <a:solidFill>
                <a:prstClr val="black"/>
              </a:solidFill>
            </a:endParaRPr>
          </a:p>
          <a:p>
            <a:pPr marL="0" lvl="0" indent="0">
              <a:buClr>
                <a:srgbClr val="00BCE4"/>
              </a:buClr>
              <a:buNone/>
            </a:pPr>
            <a:endParaRPr lang="en-CA" sz="1500" dirty="0">
              <a:solidFill>
                <a:prstClr val="black"/>
              </a:solidFill>
            </a:endParaRPr>
          </a:p>
          <a:p>
            <a:endParaRPr lang="en-US" dirty="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en-US" smtClean="0"/>
              <a:pPr/>
              <a:t>26</a:t>
            </a:fld>
            <a:endParaRPr lang="en-US" dirty="0"/>
          </a:p>
        </p:txBody>
      </p:sp>
    </p:spTree>
    <p:extLst>
      <p:ext uri="{BB962C8B-B14F-4D97-AF65-F5344CB8AC3E}">
        <p14:creationId xmlns:p14="http://schemas.microsoft.com/office/powerpoint/2010/main" val="3315338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200" b="1" dirty="0" smtClean="0"/>
              <a:t>Role of the ICP</a:t>
            </a:r>
            <a:endParaRPr lang="en-CA" sz="3200" b="1" dirty="0"/>
          </a:p>
        </p:txBody>
      </p:sp>
      <p:sp>
        <p:nvSpPr>
          <p:cNvPr id="6" name="Content Placeholder 5"/>
          <p:cNvSpPr>
            <a:spLocks noGrp="1"/>
          </p:cNvSpPr>
          <p:nvPr>
            <p:ph idx="1"/>
          </p:nvPr>
        </p:nvSpPr>
        <p:spPr/>
        <p:txBody>
          <a:bodyPr/>
          <a:lstStyle/>
          <a:p>
            <a:r>
              <a:rPr lang="en-US" dirty="0" smtClean="0"/>
              <a:t>Participate in scheduled project meetings</a:t>
            </a:r>
          </a:p>
          <a:p>
            <a:r>
              <a:rPr lang="en-US" dirty="0" smtClean="0"/>
              <a:t>Tour CRMD area and audit compliance with IPAC measures</a:t>
            </a:r>
          </a:p>
          <a:p>
            <a:r>
              <a:rPr lang="en-US" dirty="0" smtClean="0"/>
              <a:t>Provide immediate feedback on IPAC gaps or issues to project lead/team</a:t>
            </a:r>
          </a:p>
          <a:p>
            <a:r>
              <a:rPr lang="en-US" dirty="0" smtClean="0"/>
              <a:t>Reinstruct as necessary</a:t>
            </a:r>
            <a:endParaRPr lang="en-CA" dirty="0"/>
          </a:p>
        </p:txBody>
      </p:sp>
      <p:sp>
        <p:nvSpPr>
          <p:cNvPr id="4" name="Slide Number Placeholder 3"/>
          <p:cNvSpPr>
            <a:spLocks noGrp="1"/>
          </p:cNvSpPr>
          <p:nvPr>
            <p:ph type="sldNum" sz="quarter" idx="12"/>
          </p:nvPr>
        </p:nvSpPr>
        <p:spPr>
          <a:xfrm>
            <a:off x="7848600" y="6443663"/>
            <a:ext cx="838200" cy="234950"/>
          </a:xfrm>
        </p:spPr>
        <p:txBody>
          <a:bodyPr/>
          <a:lstStyle/>
          <a:p>
            <a:pPr>
              <a:defRPr/>
            </a:pPr>
            <a:fld id="{2FBEB88E-7A48-4311-8253-79E1F5AA80A5}" type="slidenum">
              <a:rPr lang="en-US" smtClean="0"/>
              <a:pPr>
                <a:defRPr/>
              </a:pPr>
              <a:t>3</a:t>
            </a:fld>
            <a:endParaRPr lang="en-US" dirty="0"/>
          </a:p>
        </p:txBody>
      </p:sp>
    </p:spTree>
    <p:extLst>
      <p:ext uri="{BB962C8B-B14F-4D97-AF65-F5344CB8AC3E}">
        <p14:creationId xmlns:p14="http://schemas.microsoft.com/office/powerpoint/2010/main" val="2672663250"/>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Traffic flow</a:t>
            </a:r>
            <a:endParaRPr lang="en-CA" dirty="0"/>
          </a:p>
        </p:txBody>
      </p:sp>
      <p:sp>
        <p:nvSpPr>
          <p:cNvPr id="4" name="Slide Number Placeholder 3"/>
          <p:cNvSpPr>
            <a:spLocks noGrp="1"/>
          </p:cNvSpPr>
          <p:nvPr>
            <p:ph type="sldNum" sz="quarter" idx="12"/>
          </p:nvPr>
        </p:nvSpPr>
        <p:spPr/>
        <p:txBody>
          <a:bodyPr/>
          <a:lstStyle/>
          <a:p>
            <a:pPr>
              <a:defRPr/>
            </a:pPr>
            <a:fld id="{07E40759-DD23-4818-AB63-4BB3EAC90736}" type="slidenum">
              <a:rPr lang="en-US" smtClean="0"/>
              <a:pPr>
                <a:defRPr/>
              </a:pPr>
              <a:t>4</a:t>
            </a:fld>
            <a:endParaRPr lang="en-US" dirty="0"/>
          </a:p>
        </p:txBody>
      </p:sp>
    </p:spTree>
    <p:extLst>
      <p:ext uri="{BB962C8B-B14F-4D97-AF65-F5344CB8AC3E}">
        <p14:creationId xmlns:p14="http://schemas.microsoft.com/office/powerpoint/2010/main" val="3293333603"/>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Traffic Flow </a:t>
            </a:r>
            <a:endParaRPr lang="en-CA" b="1" dirty="0"/>
          </a:p>
        </p:txBody>
      </p:sp>
      <p:sp>
        <p:nvSpPr>
          <p:cNvPr id="3" name="Content Placeholder 2"/>
          <p:cNvSpPr>
            <a:spLocks noGrp="1"/>
          </p:cNvSpPr>
          <p:nvPr>
            <p:ph idx="1"/>
          </p:nvPr>
        </p:nvSpPr>
        <p:spPr/>
        <p:txBody>
          <a:bodyPr>
            <a:normAutofit/>
          </a:bodyPr>
          <a:lstStyle/>
          <a:p>
            <a:r>
              <a:rPr lang="en-CA" b="1" dirty="0" smtClean="0"/>
              <a:t>Risk</a:t>
            </a:r>
          </a:p>
          <a:p>
            <a:pPr marL="750888" lvl="1" indent="-457200"/>
            <a:r>
              <a:rPr lang="en-CA" dirty="0" smtClean="0"/>
              <a:t>Exposure to potential pathogens </a:t>
            </a:r>
          </a:p>
          <a:p>
            <a:pPr marL="750888" lvl="1" indent="-457200"/>
            <a:r>
              <a:rPr lang="en-CA" dirty="0"/>
              <a:t>E</a:t>
            </a:r>
            <a:r>
              <a:rPr lang="en-CA" dirty="0" smtClean="0"/>
              <a:t>.g., </a:t>
            </a:r>
            <a:r>
              <a:rPr lang="en-CA" i="1" dirty="0" smtClean="0"/>
              <a:t>Aspergillus spp.</a:t>
            </a:r>
          </a:p>
          <a:p>
            <a:r>
              <a:rPr lang="en-CA" b="1" dirty="0" smtClean="0"/>
              <a:t>Goal</a:t>
            </a:r>
          </a:p>
          <a:p>
            <a:pPr marL="750888" lvl="1" indent="-457200"/>
            <a:r>
              <a:rPr lang="en-CA" dirty="0"/>
              <a:t>Prevent infection</a:t>
            </a:r>
          </a:p>
          <a:p>
            <a:r>
              <a:rPr lang="en-CA" b="1" dirty="0" smtClean="0"/>
              <a:t>Mitigation</a:t>
            </a:r>
          </a:p>
          <a:p>
            <a:pPr marL="750888" lvl="1" indent="-457200"/>
            <a:r>
              <a:rPr lang="en-CA" dirty="0"/>
              <a:t>Traffic flow</a:t>
            </a:r>
          </a:p>
          <a:p>
            <a:pPr marL="750888" lvl="1" indent="-457200"/>
            <a:r>
              <a:rPr lang="en-CA" dirty="0"/>
              <a:t>Pre-determined</a:t>
            </a:r>
          </a:p>
          <a:p>
            <a:pPr marL="750888" lvl="1" indent="-457200"/>
            <a:r>
              <a:rPr lang="en-CA" dirty="0"/>
              <a:t>Developed in collaboration</a:t>
            </a:r>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en-US" smtClean="0"/>
              <a:pPr/>
              <a:t>5</a:t>
            </a:fld>
            <a:endParaRPr lang="en-US" dirty="0"/>
          </a:p>
        </p:txBody>
      </p:sp>
    </p:spTree>
    <p:extLst>
      <p:ext uri="{BB962C8B-B14F-4D97-AF65-F5344CB8AC3E}">
        <p14:creationId xmlns:p14="http://schemas.microsoft.com/office/powerpoint/2010/main" val="4288458889"/>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Traffic Flow</a:t>
            </a:r>
            <a:endParaRPr lang="en-CA" b="1" dirty="0"/>
          </a:p>
        </p:txBody>
      </p:sp>
      <p:sp>
        <p:nvSpPr>
          <p:cNvPr id="6" name="Content Placeholder 5"/>
          <p:cNvSpPr>
            <a:spLocks noGrp="1"/>
          </p:cNvSpPr>
          <p:nvPr>
            <p:ph idx="1"/>
          </p:nvPr>
        </p:nvSpPr>
        <p:spPr/>
        <p:txBody>
          <a:bodyPr>
            <a:normAutofit/>
          </a:bodyPr>
          <a:lstStyle/>
          <a:p>
            <a:r>
              <a:rPr lang="en-CA" b="1" dirty="0" smtClean="0"/>
              <a:t>Signage</a:t>
            </a:r>
          </a:p>
          <a:p>
            <a:pPr lvl="1"/>
            <a:r>
              <a:rPr lang="en-CA" dirty="0" smtClean="0"/>
              <a:t>Clear</a:t>
            </a:r>
          </a:p>
          <a:p>
            <a:pPr lvl="1"/>
            <a:r>
              <a:rPr lang="en-CA" dirty="0" smtClean="0"/>
              <a:t>Directs flow around  construction/renovation area</a:t>
            </a:r>
          </a:p>
          <a:p>
            <a:r>
              <a:rPr lang="en-CA" b="1" dirty="0" smtClean="0"/>
              <a:t>Distribution of care supplies</a:t>
            </a:r>
          </a:p>
          <a:p>
            <a:pPr lvl="1"/>
            <a:r>
              <a:rPr lang="en-CA" dirty="0" smtClean="0"/>
              <a:t>Clean supplies</a:t>
            </a:r>
          </a:p>
          <a:p>
            <a:pPr lvl="1"/>
            <a:r>
              <a:rPr lang="en-CA" dirty="0" smtClean="0"/>
              <a:t>Sterile supplies</a:t>
            </a:r>
          </a:p>
          <a:p>
            <a:pPr lvl="1"/>
            <a:r>
              <a:rPr lang="en-CA" dirty="0" smtClean="0"/>
              <a:t>Equipment</a:t>
            </a:r>
          </a:p>
          <a:p>
            <a:pPr lvl="1"/>
            <a:r>
              <a:rPr lang="en-CA" dirty="0" smtClean="0"/>
              <a:t>No contact  with, or not temporarily stored, near the construction/renovation area</a:t>
            </a:r>
            <a:endParaRPr lang="en-CA" dirty="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en-US" smtClean="0"/>
              <a:pPr/>
              <a:t>6</a:t>
            </a:fld>
            <a:endParaRPr lang="en-US" dirty="0"/>
          </a:p>
        </p:txBody>
      </p:sp>
    </p:spTree>
    <p:extLst>
      <p:ext uri="{BB962C8B-B14F-4D97-AF65-F5344CB8AC3E}">
        <p14:creationId xmlns:p14="http://schemas.microsoft.com/office/powerpoint/2010/main" val="156754841"/>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Traffic Flow </a:t>
            </a:r>
            <a:endParaRPr lang="en-CA" b="1" dirty="0"/>
          </a:p>
        </p:txBody>
      </p:sp>
      <p:sp>
        <p:nvSpPr>
          <p:cNvPr id="3" name="Content Placeholder 2"/>
          <p:cNvSpPr>
            <a:spLocks noGrp="1"/>
          </p:cNvSpPr>
          <p:nvPr>
            <p:ph idx="1"/>
          </p:nvPr>
        </p:nvSpPr>
        <p:spPr/>
        <p:txBody>
          <a:bodyPr>
            <a:normAutofit/>
          </a:bodyPr>
          <a:lstStyle/>
          <a:p>
            <a:r>
              <a:rPr lang="en-CA" dirty="0" smtClean="0"/>
              <a:t>Egress paths–free of debris</a:t>
            </a:r>
          </a:p>
          <a:p>
            <a:r>
              <a:rPr lang="en-CA" dirty="0" smtClean="0"/>
              <a:t>Construction zone–authorized personnel only</a:t>
            </a:r>
          </a:p>
          <a:p>
            <a:r>
              <a:rPr lang="en-CA" dirty="0" smtClean="0"/>
              <a:t>Construction workers–avoid patient/resident care areas</a:t>
            </a:r>
          </a:p>
          <a:p>
            <a:r>
              <a:rPr lang="en-CA" dirty="0" smtClean="0"/>
              <a:t>Elevators for transporting building materials or debris— dedicated or scheduled times of use</a:t>
            </a:r>
            <a:endParaRPr lang="en-CA" dirty="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en-US" smtClean="0"/>
              <a:pPr/>
              <a:t>7</a:t>
            </a:fld>
            <a:endParaRPr lang="en-US" dirty="0"/>
          </a:p>
        </p:txBody>
      </p:sp>
    </p:spTree>
    <p:extLst>
      <p:ext uri="{BB962C8B-B14F-4D97-AF65-F5344CB8AC3E}">
        <p14:creationId xmlns:p14="http://schemas.microsoft.com/office/powerpoint/2010/main" val="2214022088"/>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Traffic Flow </a:t>
            </a:r>
            <a:endParaRPr lang="en-CA" b="1" dirty="0"/>
          </a:p>
        </p:txBody>
      </p:sp>
      <p:sp>
        <p:nvSpPr>
          <p:cNvPr id="3" name="Content Placeholder 2"/>
          <p:cNvSpPr>
            <a:spLocks noGrp="1"/>
          </p:cNvSpPr>
          <p:nvPr>
            <p:ph idx="1"/>
          </p:nvPr>
        </p:nvSpPr>
        <p:spPr/>
        <p:txBody>
          <a:bodyPr/>
          <a:lstStyle/>
          <a:p>
            <a:pPr marL="0" indent="0">
              <a:buNone/>
            </a:pPr>
            <a:r>
              <a:rPr lang="en-CA" b="1" dirty="0" smtClean="0"/>
              <a:t>Construction debris</a:t>
            </a:r>
            <a:endParaRPr lang="en-CA" b="1" dirty="0"/>
          </a:p>
          <a:p>
            <a:r>
              <a:rPr lang="en-CA" dirty="0" smtClean="0"/>
              <a:t>Avoid patient /resident care areas</a:t>
            </a:r>
          </a:p>
          <a:p>
            <a:r>
              <a:rPr lang="en-CA" dirty="0" smtClean="0"/>
              <a:t>Contain debris when transported through facility</a:t>
            </a:r>
          </a:p>
          <a:p>
            <a:pPr marL="0" indent="0">
              <a:buNone/>
            </a:pPr>
            <a:endParaRPr lang="en-CA" dirty="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en-US" smtClean="0"/>
              <a:pPr/>
              <a:t>8</a:t>
            </a:fld>
            <a:endParaRPr lang="en-US" dirty="0"/>
          </a:p>
        </p:txBody>
      </p:sp>
    </p:spTree>
    <p:extLst>
      <p:ext uri="{BB962C8B-B14F-4D97-AF65-F5344CB8AC3E}">
        <p14:creationId xmlns:p14="http://schemas.microsoft.com/office/powerpoint/2010/main" val="4166489970"/>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Barrier Placement/Hoarding</a:t>
            </a:r>
            <a:endParaRPr lang="en-US" b="1" dirty="0"/>
          </a:p>
        </p:txBody>
      </p:sp>
      <p:pic>
        <p:nvPicPr>
          <p:cNvPr id="1026" name="Picture 2" descr="C:\Users\Donna.Moore@oahpp.ca\AppData\Local\Microsoft\Windows\Temporary Internet Files\Content.IE5\YSNNHWB1\MP900341715[1].jpg"/>
          <p:cNvPicPr>
            <a:picLocks noGrp="1" noSelect="1" noRot="1" noMove="1" noResize="1" noEditPoints="1" noAdjustHandles="1" noChangeArrowheads="1" noChangeShapeType="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1981200" y="2133600"/>
            <a:ext cx="5486400" cy="3914516"/>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334000" y="6048116"/>
            <a:ext cx="2133600" cy="215444"/>
          </a:xfrm>
          <a:prstGeom prst="rect">
            <a:avLst/>
          </a:prstGeom>
          <a:noFill/>
        </p:spPr>
        <p:txBody>
          <a:bodyPr wrap="square" rtlCol="0">
            <a:spAutoFit/>
          </a:bodyPr>
          <a:lstStyle/>
          <a:p>
            <a:pPr algn="r"/>
            <a:r>
              <a:rPr lang="en-CA" sz="800" i="1" dirty="0" smtClean="0">
                <a:solidFill>
                  <a:schemeClr val="bg1">
                    <a:lumMod val="50000"/>
                  </a:schemeClr>
                </a:solidFill>
              </a:rPr>
              <a:t>Image Source: Microsoft Clip Art</a:t>
            </a:r>
            <a:endParaRPr lang="en-US" sz="800" i="1" dirty="0">
              <a:solidFill>
                <a:schemeClr val="bg1">
                  <a:lumMod val="50000"/>
                </a:schemeClr>
              </a:solidFill>
            </a:endParaRPr>
          </a:p>
        </p:txBody>
      </p:sp>
      <p:sp>
        <p:nvSpPr>
          <p:cNvPr id="6" name="Slide Number Placeholder 3"/>
          <p:cNvSpPr>
            <a:spLocks noGrp="1"/>
          </p:cNvSpPr>
          <p:nvPr>
            <p:ph type="sldNum" sz="quarter" idx="12"/>
          </p:nvPr>
        </p:nvSpPr>
        <p:spPr>
          <a:xfrm>
            <a:off x="7848600" y="6443663"/>
            <a:ext cx="838200" cy="234950"/>
          </a:xfrm>
        </p:spPr>
        <p:txBody>
          <a:bodyPr/>
          <a:lstStyle/>
          <a:p>
            <a:fld id="{5F7E4929-6676-4E33-9258-CADBEA89F675}" type="slidenum">
              <a:rPr lang="en-US" smtClean="0"/>
              <a:pPr/>
              <a:t>9</a:t>
            </a:fld>
            <a:endParaRPr lang="en-US" dirty="0"/>
          </a:p>
        </p:txBody>
      </p:sp>
    </p:spTree>
    <p:extLst>
      <p:ext uri="{BB962C8B-B14F-4D97-AF65-F5344CB8AC3E}">
        <p14:creationId xmlns:p14="http://schemas.microsoft.com/office/powerpoint/2010/main" val="3854603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7"/>
</p:tagLst>
</file>

<file path=ppt/tags/tag2.xml><?xml version="1.0" encoding="utf-8"?>
<p:tagLst xmlns:a="http://schemas.openxmlformats.org/drawingml/2006/main" xmlns:r="http://schemas.openxmlformats.org/officeDocument/2006/relationships" xmlns:p="http://schemas.openxmlformats.org/presentationml/2006/main">
  <p:tag name="SHAPE_LOCKS" val="1983"/>
</p:tagLst>
</file>

<file path=ppt/theme/theme1.xml><?xml version="1.0" encoding="utf-8"?>
<a:theme xmlns:a="http://schemas.openxmlformats.org/drawingml/2006/main" name="Office Theme">
  <a:themeElements>
    <a:clrScheme name="PHO">
      <a:dk1>
        <a:sysClr val="windowText" lastClr="000000"/>
      </a:dk1>
      <a:lt1>
        <a:sysClr val="window" lastClr="FFFFFF"/>
      </a:lt1>
      <a:dk2>
        <a:srgbClr val="ACB6AB"/>
      </a:dk2>
      <a:lt2>
        <a:srgbClr val="C3D4DE"/>
      </a:lt2>
      <a:accent1>
        <a:srgbClr val="6EB43F"/>
      </a:accent1>
      <a:accent2>
        <a:srgbClr val="00BCE4"/>
      </a:accent2>
      <a:accent3>
        <a:srgbClr val="80A3B7"/>
      </a:accent3>
      <a:accent4>
        <a:srgbClr val="5A9A98"/>
      </a:accent4>
      <a:accent5>
        <a:srgbClr val="7B2B83"/>
      </a:accent5>
      <a:accent6>
        <a:srgbClr val="E8A713"/>
      </a:accent6>
      <a:hlink>
        <a:srgbClr val="6EB43F"/>
      </a:hlink>
      <a:folHlink>
        <a:srgbClr val="ACC4D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1">
              <a:lumMod val="6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C724802788C06548B1BC37A1F4DAC312" ma:contentTypeVersion="1" ma:contentTypeDescription="Create a new document." ma:contentTypeScope="" ma:versionID="7891575bd452f4c678d5a69c37801004">
  <xsd:schema xmlns:xsd="http://www.w3.org/2001/XMLSchema" xmlns:xs="http://www.w3.org/2001/XMLSchema" xmlns:p="http://schemas.microsoft.com/office/2006/metadata/properties" xmlns:ns1="http://schemas.microsoft.com/sharepoint/v3" targetNamespace="http://schemas.microsoft.com/office/2006/metadata/properties" ma:root="true" ma:fieldsID="a447206dab0015f8b9f8924535193e8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LongProperties xmlns="http://schemas.microsoft.com/office/2006/metadata/longProperties">
  <LongProp xmlns="" name="OAHPPLocationTaxHTField0"><![CDATA[ALL|9a2671d7-c4d2-4a5e-95f7-b27107612865;Head Office|602d3fbf-925e-485a-a5b0-47981dae1253;PHL|ec98a33f-c22a-4877-9027-f70b81412b51;RICN|6ea63de3-ce01-4f6e-b01c-b53902978101;1075 Bay Street|516f4638-d9ff-4d03-8ffc-028db6e39066;480 University Avenue|96e84714-4c49-4e8b-9a26-df8291d12c4a;All|e4e26f8d-580b-4e1d-9cd1-688ec0f9c5a9;ALL|8bd18b8f-fd4d-44f5-950b-f67ae48186c0;Hamilton|691925e1-35b0-4788-a250-10d4c484d987;Kingston|8f5d76a6-b0b6-43e1-b5cf-8f5586f9ce7d;London|e67bd978-5dc9-4f6b-82ab-76da3fe8b7a1;Orillia|b8a724b7-9139-48e1-bd5d-763635e58979;Ottawa|95a6538a-6ba2-4be6-b74c-ed79773a9a6e;Peterborough|f186f995-adb4-4b24-8802-abbb7868f291;Sault Ste Marie|b8926c8e-982e-4642-9f67-4c8eadb80b17;Sudbury|9e7b06e5-8b9f-413d-b491-2f5135873405;Thunder Bay|e43220e7-f470-4bcb-a9af-fb21f87d62b1;Timmins|564f757d-aefe-4788-92e1-a57322d27545;Toronto|86337a21-f33f-4cc7-b185-12edb0b2be69;ALL|7043ba9b-1efb-465f-90fd-a5ccbb039413;CEICN|87791ad2-3c37-4005-8db8-c803279c879d;CICN|82f3db01-9a24-4a34-8101-b26ed27192a7;CRICN|dc60da81-99bb-4d84-a006-1332e616373f;CSICN|007469c0-8ac0-40bc-b905-bc570f25ee58;CWICN|48c2184a-b6c7-4a82-ad54-70e05e842508;ESCICN|e15ab312-4513-4c6f-9d46-d08f0a44a237;MHICN|32f43c42-b91d-4a31-926a-a0ed4e3ab625;NEOICN|5c7b8e9f-c323-4328-a73a-30f9e116988a;NSMICN|42c5f2fe-385d-4a6e-87fb-3ed1094985d5;NWOICN|092a4148-cc72-43bb-b1e3-733b51aa639a;SEOICN|ec0fe43d-fc64-4f6f-8c6a-8d4c5d6089da;SWOICN|76da14b8-83d8-4da7-be3c-146d21cc137d;TCICN|ed46aaac-eb22-47b5-92b5-837f8e95a05e;WWICN|a586fd9c-e7ba-45d6-a7a6-025f542d4a0a]]></LongProp>
  <LongProp xmlns="" name="TaxCatchAll"><![CDATA[2124;#;#1893;#;#1880;#;#1879;#;#1878;#;#1877;#;#1876;#;#1979;#;#1978;#;#1977;#;#1976;#;#1975;#;#1974;#;#1973;#;#1972;#;#1971;#;#579;#;#1969;#;#1968;#;#1967;#;#1966;#;#1954;#;#1953;#;#1952;#;#1951;#;#1950;#;#1949;#;#2156;#;#2155;#;#2154;#;#2152;#;#1930;#;#1929;#;#1928;#;#1970;#]]></LongProp>
</LongProperties>
</file>

<file path=customXml/itemProps1.xml><?xml version="1.0" encoding="utf-8"?>
<ds:datastoreItem xmlns:ds="http://schemas.openxmlformats.org/officeDocument/2006/customXml" ds:itemID="{8B4F8BC1-8E60-48D3-B9B5-BAA8901EAE80}"/>
</file>

<file path=customXml/itemProps2.xml><?xml version="1.0" encoding="utf-8"?>
<ds:datastoreItem xmlns:ds="http://schemas.openxmlformats.org/officeDocument/2006/customXml" ds:itemID="{793EF2CD-0E42-4320-B03A-E110151C5DFC}"/>
</file>

<file path=customXml/itemProps3.xml><?xml version="1.0" encoding="utf-8"?>
<ds:datastoreItem xmlns:ds="http://schemas.openxmlformats.org/officeDocument/2006/customXml" ds:itemID="{2955F5E8-02FB-48B7-85B2-E33E01786F04}">
  <ds:schemaRefs>
    <ds:schemaRef ds:uri="http://schemas.microsoft.com/sharepoint/events"/>
  </ds:schemaRefs>
</ds:datastoreItem>
</file>

<file path=customXml/itemProps4.xml><?xml version="1.0" encoding="utf-8"?>
<ds:datastoreItem xmlns:ds="http://schemas.openxmlformats.org/officeDocument/2006/customXml" ds:itemID="{88B27900-8F84-4D0E-AA88-17D907C88532}"/>
</file>

<file path=customXml/itemProps5.xml><?xml version="1.0" encoding="utf-8"?>
<ds:datastoreItem xmlns:ds="http://schemas.openxmlformats.org/officeDocument/2006/customXml" ds:itemID="{4165C6F6-72CB-4791-8806-C1B1702AAC2F}"/>
</file>

<file path=docProps/app.xml><?xml version="1.0" encoding="utf-8"?>
<Properties xmlns="http://schemas.openxmlformats.org/officeDocument/2006/extended-properties" xmlns:vt="http://schemas.openxmlformats.org/officeDocument/2006/docPropsVTypes">
  <Template/>
  <TotalTime>1218</TotalTime>
  <Words>2864</Words>
  <Application>Microsoft Office PowerPoint</Application>
  <PresentationFormat>On-screen Show (4:3)</PresentationFormat>
  <Paragraphs>320</Paragraphs>
  <Slides>26</Slides>
  <Notes>22</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Construction, Renovation, Maintenance and Design</vt:lpstr>
      <vt:lpstr>Objectives</vt:lpstr>
      <vt:lpstr>Role of the ICP</vt:lpstr>
      <vt:lpstr>Traffic flow</vt:lpstr>
      <vt:lpstr>Traffic Flow </vt:lpstr>
      <vt:lpstr>Traffic Flow</vt:lpstr>
      <vt:lpstr>Traffic Flow </vt:lpstr>
      <vt:lpstr>Traffic Flow </vt:lpstr>
      <vt:lpstr>Barrier Placement/Hoarding</vt:lpstr>
      <vt:lpstr>Hoarding</vt:lpstr>
      <vt:lpstr>Hoarding Materials</vt:lpstr>
      <vt:lpstr>Preventive Measures Level I</vt:lpstr>
      <vt:lpstr>Preventive Measures Level II</vt:lpstr>
      <vt:lpstr>Preventive Measures Level II</vt:lpstr>
      <vt:lpstr>Preventive Measures Level III and IV</vt:lpstr>
      <vt:lpstr>Preventive Measures Level III and IV </vt:lpstr>
      <vt:lpstr>  Preventive Measures Level III and IV   </vt:lpstr>
      <vt:lpstr> Preventive Measures Level III and IV  </vt:lpstr>
      <vt:lpstr>Preventive Measures Level III and  IV</vt:lpstr>
      <vt:lpstr>  Preventive Measures  III and IV   </vt:lpstr>
      <vt:lpstr>Removal of Hoarding</vt:lpstr>
      <vt:lpstr>Environmental Cleaning</vt:lpstr>
      <vt:lpstr>Planning Debris Removal </vt:lpstr>
      <vt:lpstr>Debris is Removed</vt:lpstr>
      <vt:lpstr>Removing Debris for Constructors</vt:lpstr>
      <vt:lpstr>Sources</vt:lpstr>
    </vt:vector>
  </TitlesOfParts>
  <Company>inpower.ca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 Powerpoint Template - title and standard slide 2010</dc:title>
  <dc:creator>Steven Janovsky</dc:creator>
  <cp:lastModifiedBy>Danijela Draganic</cp:lastModifiedBy>
  <cp:revision>126</cp:revision>
  <dcterms:created xsi:type="dcterms:W3CDTF">2011-05-26T13:37:07Z</dcterms:created>
  <dcterms:modified xsi:type="dcterms:W3CDTF">2015-12-04T17:13:07Z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AHPPLocation">
    <vt:lpwstr>2152;#ALL|9a2671d7-c4d2-4a5e-95f7-b27107612865;#1878;#Head Office|602d3fbf-925e-485a-a5b0-47981dae1253;#1880;#PHL|ec98a33f-c22a-4877-9027-f70b81412b51;#1879;#RICN|6ea63de3-ce01-4f6e-b01c-b53902978101;#2124;#480 University Avenue|96e84714-4c49-4e8b-9a26-df</vt:lpwstr>
  </property>
  <property fmtid="{D5CDD505-2E9C-101B-9397-08002B2CF9AE}" pid="3" name="LocationMMTaxHTField0">
    <vt:lpwstr>Head Office|b5e52ff0-5b56-42f2-ab6d-c6fb6d7ecf23</vt:lpwstr>
  </property>
  <property fmtid="{D5CDD505-2E9C-101B-9397-08002B2CF9AE}" pid="4" name="LocationMM">
    <vt:lpwstr>422;#Head Office|b5e52ff0-5b56-42f2-ab6d-c6fb6d7ecf23</vt:lpwstr>
  </property>
  <property fmtid="{D5CDD505-2E9C-101B-9397-08002B2CF9AE}" pid="5" name="ContentTypeId">
    <vt:lpwstr>0x010100C724802788C06548B1BC37A1F4DAC312</vt:lpwstr>
  </property>
  <property fmtid="{D5CDD505-2E9C-101B-9397-08002B2CF9AE}" pid="6" name="ResourceCategory">
    <vt:lpwstr>579;#Templates|8b9833f7-6ddd-4a9e-82ef-b4e6b12e4151</vt:lpwstr>
  </property>
  <property fmtid="{D5CDD505-2E9C-101B-9397-08002B2CF9AE}" pid="7" name="PolicyIDMM">
    <vt:lpwstr/>
  </property>
  <property fmtid="{D5CDD505-2E9C-101B-9397-08002B2CF9AE}" pid="8" name="Order">
    <vt:r8>24000</vt:r8>
  </property>
  <property fmtid="{D5CDD505-2E9C-101B-9397-08002B2CF9AE}" pid="9" name="ArticulateGUID">
    <vt:lpwstr>53E7ECD4-5F89-4224-92AE-AF3D6AF629C5</vt:lpwstr>
  </property>
  <property fmtid="{D5CDD505-2E9C-101B-9397-08002B2CF9AE}" pid="10" name="ArticulatePath">
    <vt:lpwstr>https://goto.oahpp.ca/areas/ipcr/teamsite/CRMD%20Project/Final%20Draft%20Documents/Final/Design%20Modifications/CRMD_Work_Phase_2015</vt:lpwstr>
  </property>
  <property fmtid="{D5CDD505-2E9C-101B-9397-08002B2CF9AE}" pid="11" name="_dlc_DocIdItemGuid">
    <vt:lpwstr>25bf05c7-7f4e-4496-bbeb-5621c9de256f</vt:lpwstr>
  </property>
</Properties>
</file>