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4.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presentation.xml" ContentType="application/vnd.openxmlformats-officedocument.presentationml.presentation.main+xml"/>
  <Override PartName="/ppt/slides/slide2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notesSlides/notesSlide21.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6.xml" ContentType="application/vnd.openxmlformats-officedocument.presentationml.notesSlide+xml"/>
  <Override PartName="/ppt/notesSlides/notesSlide17.xml" ContentType="application/vnd.openxmlformats-officedocument.presentationml.notesSl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commentAuthors.xml" ContentType="application/vnd.openxmlformats-officedocument.presentationml.commentAuthor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ags/tag21.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5.xml" ContentType="application/vnd.openxmlformats-officedocument.presentationml.tags+xml"/>
  <Override PartName="/ppt/tags/tag24.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customXml/itemProps4.xml" ContentType="application/vnd.openxmlformats-officedocument.customXmlPropertie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23.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customXml/itemProps3.xml" ContentType="application/vnd.openxmlformats-officedocument.customXmlPropertie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22.xml" ContentType="application/vnd.openxmlformats-officedocument.presentationml.tags+xml"/>
  <Override PartName="/ppt/tags/tag4.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ppt/tags/tag25.xml" ContentType="application/vnd.openxmlformats-officedocument.presentationml.tags+xml"/>
  <Override PartName="/ppt/tags/tag3.xml" ContentType="application/vnd.openxmlformats-officedocument.presentationml.tag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32"/>
  </p:notesMasterIdLst>
  <p:handoutMasterIdLst>
    <p:handoutMasterId r:id="rId33"/>
  </p:handoutMasterIdLst>
  <p:sldIdLst>
    <p:sldId id="269" r:id="rId6"/>
    <p:sldId id="271" r:id="rId7"/>
    <p:sldId id="300" r:id="rId8"/>
    <p:sldId id="303" r:id="rId9"/>
    <p:sldId id="274" r:id="rId10"/>
    <p:sldId id="275" r:id="rId11"/>
    <p:sldId id="276" r:id="rId12"/>
    <p:sldId id="277" r:id="rId13"/>
    <p:sldId id="279" r:id="rId14"/>
    <p:sldId id="281" r:id="rId15"/>
    <p:sldId id="282" r:id="rId16"/>
    <p:sldId id="305" r:id="rId17"/>
    <p:sldId id="306" r:id="rId18"/>
    <p:sldId id="307" r:id="rId19"/>
    <p:sldId id="288" r:id="rId20"/>
    <p:sldId id="289" r:id="rId21"/>
    <p:sldId id="290" r:id="rId22"/>
    <p:sldId id="291" r:id="rId23"/>
    <p:sldId id="292" r:id="rId24"/>
    <p:sldId id="293" r:id="rId25"/>
    <p:sldId id="294" r:id="rId26"/>
    <p:sldId id="304" r:id="rId27"/>
    <p:sldId id="297" r:id="rId28"/>
    <p:sldId id="298" r:id="rId29"/>
    <p:sldId id="299" r:id="rId30"/>
    <p:sldId id="278" r:id="rId31"/>
  </p:sldIdLst>
  <p:sldSz cx="9144000" cy="6858000" type="screen4x3"/>
  <p:notesSz cx="6858000" cy="9144000"/>
  <p:custDataLst>
    <p:tags r:id="rId34"/>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ORAH DAVIS" initials="DL" lastIdx="7" clrIdx="0"/>
  <p:cmAuthor id="1" name="Genevieve" initials="G" lastIdx="1"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54971" autoAdjust="0"/>
  </p:normalViewPr>
  <p:slideViewPr>
    <p:cSldViewPr>
      <p:cViewPr>
        <p:scale>
          <a:sx n="100" d="100"/>
          <a:sy n="100" d="100"/>
        </p:scale>
        <p:origin x="-1956" y="-4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25" d="100"/>
          <a:sy n="125" d="100"/>
        </p:scale>
        <p:origin x="-326" y="80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tags" Target="tags/tag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5.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38834F-B0E2-4A39-9FF1-68C9A55F651E}" type="datetimeFigureOut">
              <a:rPr lang="en-CA" smtClean="0"/>
              <a:t>15/12/2015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265DA0-50B8-4303-9CAE-DE5522876189}" type="slidenum">
              <a:rPr lang="en-CA" smtClean="0"/>
              <a:t>‹#›</a:t>
            </a:fld>
            <a:endParaRPr lang="en-CA"/>
          </a:p>
        </p:txBody>
      </p:sp>
    </p:spTree>
    <p:extLst>
      <p:ext uri="{BB962C8B-B14F-4D97-AF65-F5344CB8AC3E}">
        <p14:creationId xmlns:p14="http://schemas.microsoft.com/office/powerpoint/2010/main" val="1546220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990E1D2-32BC-48BA-A8ED-17B09F55C431}" type="datetimeFigureOut">
              <a:rPr lang="en-US"/>
              <a:pPr>
                <a:defRPr/>
              </a:pPr>
              <a:t>12/15/2015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825E8E9-99ED-4478-A2EE-814BBFEC56BD}" type="slidenum">
              <a:rPr lang="en-US"/>
              <a:pPr>
                <a:defRPr/>
              </a:pPr>
              <a:t>‹#›</a:t>
            </a:fld>
            <a:endParaRPr lang="en-US" dirty="0"/>
          </a:p>
        </p:txBody>
      </p:sp>
    </p:spTree>
    <p:extLst>
      <p:ext uri="{BB962C8B-B14F-4D97-AF65-F5344CB8AC3E}">
        <p14:creationId xmlns:p14="http://schemas.microsoft.com/office/powerpoint/2010/main" val="690898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a:t>
            </a:fld>
            <a:endParaRPr lang="en-US" dirty="0"/>
          </a:p>
        </p:txBody>
      </p:sp>
    </p:spTree>
    <p:extLst>
      <p:ext uri="{BB962C8B-B14F-4D97-AF65-F5344CB8AC3E}">
        <p14:creationId xmlns:p14="http://schemas.microsoft.com/office/powerpoint/2010/main" val="1957611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noProof="0" dirty="0" smtClean="0"/>
              <a:t>L’installation d’écrans de protection</a:t>
            </a:r>
            <a:r>
              <a:rPr lang="fr-CA" baseline="0" noProof="0" dirty="0" smtClean="0"/>
              <a:t> (palissades) vise à séparer </a:t>
            </a:r>
            <a:r>
              <a:rPr lang="fr-CA" noProof="0" dirty="0" smtClean="0"/>
              <a:t>les zones occupées des zones de construction/rénovation durant les travaux à l’aide de palissades scellées, étanches à l’air et ignifuges.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noProof="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fr-CA" noProof="0" dirty="0" smtClean="0"/>
              <a:t>Les écrans de protection étanches</a:t>
            </a:r>
            <a:r>
              <a:rPr lang="fr-CA" baseline="0" noProof="0" dirty="0" smtClean="0"/>
              <a:t> à l’air et ignifuges incluent : cloisons sèches, panneaux de contreplaqué, encadrements des portes à joint étanche.</a:t>
            </a:r>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10</a:t>
            </a:fld>
            <a:endParaRPr lang="en-US" dirty="0"/>
          </a:p>
        </p:txBody>
      </p:sp>
    </p:spTree>
    <p:extLst>
      <p:ext uri="{BB962C8B-B14F-4D97-AF65-F5344CB8AC3E}">
        <p14:creationId xmlns:p14="http://schemas.microsoft.com/office/powerpoint/2010/main" val="2321904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noProof="0" dirty="0" smtClean="0"/>
              <a:t>Le choix des matériaux de palissades doit correspondre au niveau des mesures préventives :</a:t>
            </a:r>
          </a:p>
          <a:p>
            <a:pPr marL="0" marR="0" indent="0" algn="l" defTabSz="914400" rtl="0" eaLnBrk="1" fontAlgn="auto" latinLnBrk="0" hangingPunct="1">
              <a:lnSpc>
                <a:spcPct val="100000"/>
              </a:lnSpc>
              <a:spcBef>
                <a:spcPts val="0"/>
              </a:spcBef>
              <a:spcAft>
                <a:spcPts val="0"/>
              </a:spcAft>
              <a:buClrTx/>
              <a:buSzTx/>
              <a:buFontTx/>
              <a:buNone/>
              <a:tabLst/>
              <a:defRPr/>
            </a:pPr>
            <a:endParaRPr lang="fr-CA" baseline="0" noProof="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baseline="0" noProof="0" dirty="0" smtClean="0"/>
              <a:t>Les matériaux appropriés pour les palissades incluent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baseline="0" noProof="0" dirty="0" smtClean="0"/>
              <a:t>le polyéthylène de 0,15 mm (6 mil) d’épaisseur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baseline="0" noProof="0" dirty="0" smtClean="0"/>
              <a:t>le polyéthylène de 0,30 mm (12 mil) d’épaisseur (plancher)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baseline="0" noProof="0" dirty="0" smtClean="0"/>
              <a:t>les panneaux de </a:t>
            </a:r>
            <a:r>
              <a:rPr lang="fr-CA" baseline="0" noProof="0" dirty="0" err="1" smtClean="0"/>
              <a:t>placoplâtre</a:t>
            </a:r>
            <a:endParaRPr lang="fr-CA" baseline="0" noProof="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l</a:t>
            </a:r>
            <a:r>
              <a:rPr lang="fr-CA" baseline="0" noProof="0" dirty="0" smtClean="0"/>
              <a:t>e contreplaqué</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baseline="0" noProof="0" dirty="0" smtClean="0"/>
              <a:t>le polyéthylène ignifuge (pour les surfaces exposées)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dirty="0"/>
              <a:t>l</a:t>
            </a:r>
            <a:r>
              <a:rPr lang="fr-CA" baseline="0" noProof="0" dirty="0" smtClean="0"/>
              <a:t>es dispositifs étanches de confinement temporaire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baseline="0" noProof="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noProof="0" dirty="0" smtClean="0"/>
              <a:t>Les dispositifs étanches de confinement temporaire doivent</a:t>
            </a:r>
            <a:r>
              <a:rPr lang="fr-CA" baseline="0" noProof="0" dirty="0" smtClean="0"/>
              <a:t> être composés d’une coque extérieure monobloc (une seule pièce) protégée par un polyéthylène de 0,20 mm (8 mil) renforcé de fibre et ignifuge (ou une protection équivalente).</a:t>
            </a:r>
            <a:endParaRPr lang="fr-CA" noProof="0" dirty="0" smtClean="0"/>
          </a:p>
          <a:p>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11</a:t>
            </a:fld>
            <a:endParaRPr lang="en-US" dirty="0"/>
          </a:p>
        </p:txBody>
      </p:sp>
    </p:spTree>
    <p:extLst>
      <p:ext uri="{BB962C8B-B14F-4D97-AF65-F5344CB8AC3E}">
        <p14:creationId xmlns:p14="http://schemas.microsoft.com/office/powerpoint/2010/main" val="2959228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Voyons maintenant comment sont utilisées les palissades en fonction de chaque niveau de</a:t>
            </a:r>
            <a:r>
              <a:rPr lang="fr-CA" baseline="0" noProof="0" dirty="0" smtClean="0"/>
              <a:t> mesures de </a:t>
            </a:r>
            <a:r>
              <a:rPr lang="fr-CA" noProof="0" dirty="0" smtClean="0"/>
              <a:t>prévention</a:t>
            </a:r>
            <a:r>
              <a:rPr lang="fr-CA" baseline="0" noProof="0" dirty="0" smtClean="0"/>
              <a:t>.</a:t>
            </a:r>
            <a:endParaRPr lang="fr-CA" noProof="0" dirty="0" smtClean="0"/>
          </a:p>
          <a:p>
            <a:endParaRPr lang="fr-CA" baseline="0" noProof="0" dirty="0" smtClean="0"/>
          </a:p>
          <a:p>
            <a:r>
              <a:rPr lang="fr-CA" baseline="0" noProof="0" dirty="0" smtClean="0"/>
              <a:t>Les mesures préventives de niveau I incluent des inspections et des activités non invasives. Les travaux effectués ne produisent pas beaucoup de poussière.</a:t>
            </a:r>
          </a:p>
          <a:p>
            <a:r>
              <a:rPr lang="fr-CA" baseline="0" noProof="0" dirty="0" smtClean="0"/>
              <a:t>L'entrepreneur ou l’équipe d’entretien est responsable du contrôle des émissions de poussière. Cela nécessite la protection du matériel et des fournitures destinés aux soins des patients afin d’éviter de les exposer à la poussière, puis, à la fin des travaux, le nettoyage de la zone de travail à l’aide d’un aspirateur muni d’un filtre HEPA.</a:t>
            </a:r>
          </a:p>
          <a:p>
            <a:endParaRPr lang="fr-CA" baseline="0" noProof="0" dirty="0" smtClean="0"/>
          </a:p>
          <a:p>
            <a:r>
              <a:rPr lang="fr-CA" noProof="0" dirty="0" smtClean="0"/>
              <a:t>Les palissades</a:t>
            </a:r>
            <a:r>
              <a:rPr lang="fr-CA" baseline="0" noProof="0" dirty="0" smtClean="0"/>
              <a:t> ne sont pas requises à ce niveau.</a:t>
            </a:r>
            <a:endParaRPr lang="fr-CA" noProof="0" dirty="0" smtClean="0"/>
          </a:p>
          <a:p>
            <a:endParaRPr lang="fr-CA" baseline="0" noProof="0" dirty="0" smtClean="0"/>
          </a:p>
        </p:txBody>
      </p:sp>
      <p:sp>
        <p:nvSpPr>
          <p:cNvPr id="4" name="Slide Number Placeholder 3"/>
          <p:cNvSpPr>
            <a:spLocks noGrp="1"/>
          </p:cNvSpPr>
          <p:nvPr>
            <p:ph type="sldNum" sz="quarter" idx="10"/>
          </p:nvPr>
        </p:nvSpPr>
        <p:spPr/>
        <p:txBody>
          <a:bodyPr/>
          <a:lstStyle/>
          <a:p>
            <a:fld id="{E5B2BA3C-86F8-4B68-8F3A-15511312E1F6}" type="slidenum">
              <a:rPr lang="en-US" smtClean="0"/>
              <a:t>12</a:t>
            </a:fld>
            <a:endParaRPr lang="en-US" dirty="0"/>
          </a:p>
        </p:txBody>
      </p:sp>
    </p:spTree>
    <p:extLst>
      <p:ext uri="{BB962C8B-B14F-4D97-AF65-F5344CB8AC3E}">
        <p14:creationId xmlns:p14="http://schemas.microsoft.com/office/powerpoint/2010/main" val="1185998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noProof="0" dirty="0" smtClean="0"/>
              <a:t>Les mesures préventives</a:t>
            </a:r>
            <a:r>
              <a:rPr lang="fr-CA" baseline="0" noProof="0" dirty="0" smtClean="0"/>
              <a:t> de niveau II sont un peu plus poussées que celles de niveau I. Cela signifie que l'entrepreneur doit travailler de telle manière à minimiser les émissions de poussière et leur dispersion dans l’atmosphère.</a:t>
            </a:r>
            <a:endParaRPr lang="fr-CA" noProof="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CA" noProof="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CA" noProof="0" dirty="0" smtClean="0"/>
              <a:t>Ces mesures incluent :</a:t>
            </a:r>
          </a:p>
          <a:p>
            <a:endParaRPr lang="fr-CA" dirty="0" smtClean="0"/>
          </a:p>
          <a:p>
            <a:r>
              <a:rPr lang="fr-CA" baseline="0" dirty="0" smtClean="0"/>
              <a:t>– </a:t>
            </a:r>
            <a:r>
              <a:rPr lang="fr-CA" dirty="0" smtClean="0"/>
              <a:t>obstruer/sceller</a:t>
            </a:r>
            <a:r>
              <a:rPr lang="fr-CA" baseline="0" dirty="0" smtClean="0"/>
              <a:t> </a:t>
            </a:r>
            <a:r>
              <a:rPr lang="fr-CA" dirty="0" smtClean="0"/>
              <a:t>ou isoler les entrées et sorties d’air du système CVC</a:t>
            </a:r>
            <a:r>
              <a:rPr lang="fr-CA" baseline="0" dirty="0" smtClean="0"/>
              <a:t> </a:t>
            </a:r>
            <a:r>
              <a:rPr lang="fr-CA" dirty="0" smtClean="0"/>
              <a:t>qui débouchent sur la zone de construction;</a:t>
            </a:r>
          </a:p>
          <a:p>
            <a:endParaRPr lang="fr-CA" dirty="0" smtClean="0"/>
          </a:p>
          <a:p>
            <a:r>
              <a:rPr lang="fr-CA" dirty="0" smtClean="0"/>
              <a:t>– sceller toutes les ouvertures dans le plancher, les murs et le plafond à l’aide de ruban adhésif entoilé,</a:t>
            </a:r>
            <a:r>
              <a:rPr lang="fr-CA" baseline="0" dirty="0" smtClean="0"/>
              <a:t> notamment les fenêtres, portes, conduits, panneaux d’accès, prises électriques, </a:t>
            </a:r>
            <a:r>
              <a:rPr lang="fr-CA" dirty="0" smtClean="0"/>
              <a:t>prises d’air</a:t>
            </a:r>
            <a:r>
              <a:rPr lang="fr-CA" baseline="0" dirty="0" smtClean="0"/>
              <a:t>, grilles, sorties d’air, évents et drains non utilisés;</a:t>
            </a:r>
            <a:endParaRPr lang="fr-CA" dirty="0" smtClean="0"/>
          </a:p>
          <a:p>
            <a:endParaRPr lang="fr-CA" dirty="0" smtClean="0"/>
          </a:p>
          <a:p>
            <a:r>
              <a:rPr lang="fr-CA" dirty="0" smtClean="0"/>
              <a:t>– utiliser des toiles de protection pour contrôler les émissions de poussière;</a:t>
            </a:r>
          </a:p>
          <a:p>
            <a:endParaRPr lang="fr-CA" dirty="0" smtClean="0"/>
          </a:p>
          <a:p>
            <a:r>
              <a:rPr lang="fr-CA" dirty="0" smtClean="0"/>
              <a:t>– installer des essuie-pieds à la sortie</a:t>
            </a:r>
            <a:r>
              <a:rPr lang="fr-CA" baseline="0" dirty="0" smtClean="0"/>
              <a:t> de la zone de construction pour retenir la poussière qui pourrait s’être déposée </a:t>
            </a:r>
            <a:r>
              <a:rPr lang="fr-CA" baseline="0" dirty="0" smtClean="0">
                <a:solidFill>
                  <a:schemeClr val="tx1"/>
                </a:solidFill>
              </a:rPr>
              <a:t>sur le matériel/les vêtements </a:t>
            </a:r>
            <a:r>
              <a:rPr lang="fr-CA" baseline="0" dirty="0" smtClean="0"/>
              <a:t>ou les chaussures des ouvriers qui quittent la zone.</a:t>
            </a:r>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13</a:t>
            </a:fld>
            <a:endParaRPr lang="en-US" dirty="0"/>
          </a:p>
        </p:txBody>
      </p:sp>
    </p:spTree>
    <p:extLst>
      <p:ext uri="{BB962C8B-B14F-4D97-AF65-F5344CB8AC3E}">
        <p14:creationId xmlns:p14="http://schemas.microsoft.com/office/powerpoint/2010/main" val="31048951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Tous</a:t>
            </a:r>
            <a:r>
              <a:rPr lang="fr-CA" baseline="0" noProof="0" dirty="0" smtClean="0"/>
              <a:t> les plafonds texturés, perforés ou suspendus doivent être couverts d’une feuille de polyéthylène scellée avec du ruban adhésif posé en continu pour prévenir l’infiltration de poussière dans les zones adjacentes.</a:t>
            </a:r>
            <a:endParaRPr lang="fr-CA" noProof="0" dirty="0" smtClean="0"/>
          </a:p>
          <a:p>
            <a:endParaRPr lang="fr-CA" noProof="0" dirty="0" smtClean="0"/>
          </a:p>
          <a:p>
            <a:r>
              <a:rPr lang="fr-CA" noProof="0" dirty="0" smtClean="0"/>
              <a:t>Travailler</a:t>
            </a:r>
            <a:r>
              <a:rPr lang="fr-CA" baseline="0" noProof="0" dirty="0" smtClean="0"/>
              <a:t> au-dessus d’un faux plafond nécessite un écran de protection qui monte jusqu’au vrai plafond (soit le plancher de la pièce ou de l’espace au-dessus). Cet écran de protection est habituellement en béton.</a:t>
            </a:r>
            <a:endParaRPr lang="fr-CA" noProof="0" dirty="0" smtClean="0"/>
          </a:p>
          <a:p>
            <a:endParaRPr lang="fr-CA"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fr-CA" dirty="0" smtClean="0"/>
              <a:t>Les planchers texturés ou recouverts de moquette doivent être tapissés d’une feuille</a:t>
            </a:r>
            <a:r>
              <a:rPr lang="fr-CA" baseline="0" dirty="0" smtClean="0"/>
              <a:t> </a:t>
            </a:r>
            <a:r>
              <a:rPr lang="fr-CA" dirty="0" smtClean="0"/>
              <a:t>de polyéthylène d’au</a:t>
            </a:r>
            <a:r>
              <a:rPr lang="fr-CA" baseline="0" dirty="0" smtClean="0"/>
              <a:t> moins 0,30 mm (12 mil) d’épaisseur ou de deux feuilles de 0,15 mm (6 mil) superposées.</a:t>
            </a:r>
            <a:endParaRPr lang="fr-CA" dirty="0" smtClean="0"/>
          </a:p>
          <a:p>
            <a:endParaRPr lang="fr-CA" noProof="0" dirty="0" smtClean="0"/>
          </a:p>
          <a:p>
            <a:r>
              <a:rPr lang="fr-CA" noProof="0" dirty="0" smtClean="0"/>
              <a:t>Les portes d’entrée doivent être protégées par une double feuille de polyéthylène d’au moins 0,15 mm (6 mil)</a:t>
            </a:r>
            <a:r>
              <a:rPr lang="fr-CA" baseline="0" noProof="0" dirty="0" smtClean="0"/>
              <a:t> d’épaisseur </a:t>
            </a:r>
            <a:r>
              <a:rPr lang="fr-CA" noProof="0" dirty="0" smtClean="0"/>
              <a:t>munie d’un poids au bas.</a:t>
            </a:r>
            <a:r>
              <a:rPr lang="fr-CA" baseline="0" noProof="0" dirty="0" smtClean="0"/>
              <a:t> Chaque feuille doit couvrir toute la section de la porte d’accès à la zone des travaux et pouvoir s’ouvrir dans les deux sens.</a:t>
            </a:r>
            <a:endParaRPr lang="fr-CA" noProof="0" dirty="0" smtClean="0"/>
          </a:p>
          <a:p>
            <a:endParaRPr lang="fr-CA" noProof="0" dirty="0" smtClean="0"/>
          </a:p>
        </p:txBody>
      </p:sp>
      <p:sp>
        <p:nvSpPr>
          <p:cNvPr id="4" name="Slide Number Placeholder 3"/>
          <p:cNvSpPr>
            <a:spLocks noGrp="1"/>
          </p:cNvSpPr>
          <p:nvPr>
            <p:ph type="sldNum" sz="quarter" idx="10"/>
          </p:nvPr>
        </p:nvSpPr>
        <p:spPr/>
        <p:txBody>
          <a:bodyPr/>
          <a:lstStyle/>
          <a:p>
            <a:fld id="{E5B2BA3C-86F8-4B68-8F3A-15511312E1F6}" type="slidenum">
              <a:rPr lang="en-US" smtClean="0"/>
              <a:t>14</a:t>
            </a:fld>
            <a:endParaRPr lang="en-US" dirty="0"/>
          </a:p>
        </p:txBody>
      </p:sp>
    </p:spTree>
    <p:extLst>
      <p:ext uri="{BB962C8B-B14F-4D97-AF65-F5344CB8AC3E}">
        <p14:creationId xmlns:p14="http://schemas.microsoft.com/office/powerpoint/2010/main" val="41100172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572000"/>
          </a:xfrm>
        </p:spPr>
        <p:txBody>
          <a:bodyPr/>
          <a:lstStyle/>
          <a:p>
            <a:pPr marL="0" indent="0">
              <a:spcBef>
                <a:spcPts val="0"/>
              </a:spcBef>
              <a:buNone/>
            </a:pPr>
            <a:r>
              <a:rPr lang="fr-CA" sz="1000" noProof="0" dirty="0" smtClean="0"/>
              <a:t>Pour les mesures de prévention (MP)</a:t>
            </a:r>
            <a:r>
              <a:rPr lang="fr-CA" sz="1000" baseline="0" noProof="0" dirty="0" smtClean="0"/>
              <a:t> de niveaux III et IV, il faut mettre en place les dispositifs de protection suivants en plus de ceux indiquées pour les MP I et II :</a:t>
            </a:r>
          </a:p>
          <a:p>
            <a:pPr marL="0" indent="0">
              <a:spcBef>
                <a:spcPts val="0"/>
              </a:spcBef>
              <a:buNone/>
            </a:pPr>
            <a:endParaRPr lang="fr-CA" sz="1000" noProof="0" dirty="0" smtClean="0"/>
          </a:p>
          <a:p>
            <a:pPr marL="0" indent="0">
              <a:spcBef>
                <a:spcPts val="0"/>
              </a:spcBef>
            </a:pPr>
            <a:r>
              <a:rPr lang="fr-CA" sz="1000" noProof="0" dirty="0" smtClean="0"/>
              <a:t>Un écran anti-poussière</a:t>
            </a:r>
            <a:r>
              <a:rPr lang="fr-CA" sz="1000" baseline="0" noProof="0" dirty="0" smtClean="0"/>
              <a:t> étanche doit être érigé, du sol jusqu’au dessous du tablier (incluant la zone au-dessus du faux-plafond), à l’aide de deux feuilles de polyéthylène de 0,15 mm (6 mil) d’épaisseur et d’un panneau de </a:t>
            </a:r>
            <a:r>
              <a:rPr lang="fr-CA" sz="1000" baseline="0" noProof="0" dirty="0" err="1" smtClean="0"/>
              <a:t>placoplâtre</a:t>
            </a:r>
            <a:r>
              <a:rPr lang="fr-CA" sz="1000" baseline="0" noProof="0" dirty="0" smtClean="0"/>
              <a:t> comme couche de protection. En toute circonstance, la feuille de polyéthylène doit demeurer en place afin de maintenir la pressurisation requise.</a:t>
            </a:r>
            <a:endParaRPr lang="fr-CA" sz="1000" noProof="0" dirty="0" smtClean="0"/>
          </a:p>
          <a:p>
            <a:pPr marL="0" indent="0">
              <a:spcBef>
                <a:spcPts val="0"/>
              </a:spcBef>
              <a:buNone/>
            </a:pPr>
            <a:r>
              <a:rPr lang="fr-CA" sz="1000" noProof="0" dirty="0" smtClean="0"/>
              <a:t>Notes:</a:t>
            </a:r>
          </a:p>
          <a:p>
            <a:pPr marL="0" indent="0">
              <a:spcBef>
                <a:spcPts val="0"/>
              </a:spcBef>
              <a:buAutoNum type="arabicParenR"/>
            </a:pPr>
            <a:r>
              <a:rPr lang="fr-CA" sz="1000" noProof="0" dirty="0" smtClean="0"/>
              <a:t>Les deux feuilles de polyéthylène ont pour but de maintenir la différence de pression entre la</a:t>
            </a:r>
            <a:r>
              <a:rPr lang="fr-CA" sz="1000" baseline="0" noProof="0" dirty="0" smtClean="0"/>
              <a:t> zone de construction et les espaces adjacents.</a:t>
            </a:r>
            <a:endParaRPr lang="fr-CA" sz="1000" noProof="0" dirty="0" smtClean="0"/>
          </a:p>
          <a:p>
            <a:pPr marL="0" indent="0">
              <a:spcBef>
                <a:spcPts val="0"/>
              </a:spcBef>
              <a:buAutoNum type="arabicParenR"/>
            </a:pPr>
            <a:r>
              <a:rPr lang="fr-CA" sz="1000" noProof="0" dirty="0" smtClean="0"/>
              <a:t>La couche de protection devrait être faite d’un matériau qui ne produit pas de poussière.</a:t>
            </a:r>
          </a:p>
          <a:p>
            <a:pPr marL="0" indent="0">
              <a:spcBef>
                <a:spcPts val="0"/>
              </a:spcBef>
              <a:buAutoNum type="arabicParenR"/>
            </a:pPr>
            <a:endParaRPr lang="fr-CA" sz="1000" noProof="0" dirty="0" smtClean="0"/>
          </a:p>
          <a:p>
            <a:pPr marL="0" indent="0">
              <a:spcBef>
                <a:spcPts val="0"/>
              </a:spcBef>
              <a:buNone/>
            </a:pPr>
            <a:r>
              <a:rPr lang="fr-CA" sz="1000" noProof="0" dirty="0" smtClean="0"/>
              <a:t>Pour les MP</a:t>
            </a:r>
            <a:r>
              <a:rPr lang="fr-CA" sz="1000" baseline="0" noProof="0" dirty="0" smtClean="0"/>
              <a:t> de niveaux III et IV, une antichambre doit être construite aux entrées de la zone de construction si on y accède par l’intérieur de l’établissement de soins de santé – nous parlerons plus en détail des antichambres dans les prochaines diapos.</a:t>
            </a:r>
            <a:endParaRPr lang="fr-CA" sz="1000" noProof="0" dirty="0" smtClean="0"/>
          </a:p>
          <a:p>
            <a:pPr marL="0" indent="0">
              <a:spcBef>
                <a:spcPts val="0"/>
              </a:spcBef>
              <a:buNone/>
            </a:pPr>
            <a:endParaRPr lang="fr-CA" sz="1000" baseline="0" noProof="0" dirty="0" smtClean="0"/>
          </a:p>
          <a:p>
            <a:pPr marL="0" indent="0">
              <a:spcBef>
                <a:spcPts val="0"/>
              </a:spcBef>
              <a:buNone/>
            </a:pPr>
            <a:r>
              <a:rPr lang="fr-CA" sz="1000" baseline="0" noProof="0" dirty="0" smtClean="0"/>
              <a:t>S’assurer qu’il n’y a aucune fuite d’air entre la zone de construction et les aires de soins de l’établissement. On peut le vérifier grâce à un test de fumée effectué par le personnel de l’établissement ou l’équipe d’entretien ou par l'entrepreneur. Le test de fumée consiste à relâcher dans l’air une fumée non toxique, à l’aide de tubes détecteurs de courants d’air, pour déterminer la direction de l’air et détecter toute perturbation qui pourrait indiquer la perméabilité des joints. Cela revient à tenir une bougie à côté d’une fenêtre pour détecter les fuites et l’air qui pénètre dans votre maison.</a:t>
            </a:r>
          </a:p>
          <a:p>
            <a:pPr marL="0" indent="0">
              <a:spcBef>
                <a:spcPts val="0"/>
              </a:spcBef>
              <a:buNone/>
            </a:pPr>
            <a:endParaRPr lang="fr-CA" sz="1000" noProof="0" dirty="0" smtClean="0"/>
          </a:p>
          <a:p>
            <a:pPr marL="0" indent="0">
              <a:spcBef>
                <a:spcPts val="0"/>
              </a:spcBef>
              <a:buNone/>
            </a:pPr>
            <a:r>
              <a:rPr lang="fr-CA" sz="1000" noProof="0" dirty="0" smtClean="0"/>
              <a:t>Les fenêtres et les portes</a:t>
            </a:r>
            <a:r>
              <a:rPr lang="fr-CA" sz="1000" baseline="0" noProof="0" dirty="0" smtClean="0"/>
              <a:t> entre la zone de construction et les aires de soins de l’établissement doivent être scellées par deux feuilles de polyéthylène ignifuge de 0,15 mm (6 mil) et une couche de </a:t>
            </a:r>
            <a:r>
              <a:rPr lang="fr-CA" sz="1000" baseline="0" noProof="0" dirty="0" err="1" smtClean="0"/>
              <a:t>placoplâtre</a:t>
            </a:r>
            <a:r>
              <a:rPr lang="fr-CA" sz="1000" baseline="0" noProof="0" dirty="0" smtClean="0"/>
              <a:t>.</a:t>
            </a:r>
          </a:p>
          <a:p>
            <a:pPr marL="0" indent="0">
              <a:spcBef>
                <a:spcPts val="0"/>
              </a:spcBef>
              <a:buNone/>
            </a:pPr>
            <a:endParaRPr lang="fr-CA" sz="1000" baseline="0" noProof="0" dirty="0" smtClean="0"/>
          </a:p>
          <a:p>
            <a:pPr marL="0" indent="0">
              <a:spcBef>
                <a:spcPts val="0"/>
              </a:spcBef>
              <a:buNone/>
            </a:pPr>
            <a:r>
              <a:rPr lang="fr-CA" sz="1000" baseline="0" noProof="0" dirty="0" smtClean="0"/>
              <a:t>Le polyéthylène ignifuge doit être utilisé sur les surfaces exposées.</a:t>
            </a:r>
            <a:endParaRPr lang="fr-CA" sz="1000" noProof="0" dirty="0" smtClean="0"/>
          </a:p>
        </p:txBody>
      </p:sp>
      <p:sp>
        <p:nvSpPr>
          <p:cNvPr id="4" name="Slide Number Placeholder 3"/>
          <p:cNvSpPr>
            <a:spLocks noGrp="1"/>
          </p:cNvSpPr>
          <p:nvPr>
            <p:ph type="sldNum" sz="quarter" idx="10"/>
          </p:nvPr>
        </p:nvSpPr>
        <p:spPr/>
        <p:txBody>
          <a:bodyPr/>
          <a:lstStyle/>
          <a:p>
            <a:fld id="{E5B2BA3C-86F8-4B68-8F3A-15511312E1F6}" type="slidenum">
              <a:rPr lang="en-US" smtClean="0"/>
              <a:t>15</a:t>
            </a:fld>
            <a:endParaRPr lang="en-US" dirty="0"/>
          </a:p>
        </p:txBody>
      </p:sp>
    </p:spTree>
    <p:extLst>
      <p:ext uri="{BB962C8B-B14F-4D97-AF65-F5344CB8AC3E}">
        <p14:creationId xmlns:p14="http://schemas.microsoft.com/office/powerpoint/2010/main" val="655767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L’écran de polyéthylène, d’une épaisseur minimale de 0,15 mm (6 mil), doit être posé en continu,</a:t>
            </a:r>
            <a:r>
              <a:rPr lang="fr-CA" baseline="0" noProof="0" dirty="0" smtClean="0"/>
              <a:t> </a:t>
            </a:r>
            <a:r>
              <a:rPr lang="fr-CA" noProof="0" dirty="0" smtClean="0"/>
              <a:t>s’étendre du</a:t>
            </a:r>
            <a:r>
              <a:rPr lang="fr-CA" baseline="0" noProof="0" dirty="0" smtClean="0"/>
              <a:t> vrai plafond jusqu’au plancher et ceinturer complètement la zone de construction.</a:t>
            </a:r>
            <a:endParaRPr lang="fr-CA" noProof="0" dirty="0" smtClean="0"/>
          </a:p>
          <a:p>
            <a:endParaRPr lang="fr-CA" noProof="0" dirty="0" smtClean="0"/>
          </a:p>
          <a:p>
            <a:r>
              <a:rPr lang="fr-CA" noProof="0" dirty="0" smtClean="0"/>
              <a:t>Un ruban</a:t>
            </a:r>
            <a:r>
              <a:rPr lang="fr-CA" baseline="0" noProof="0" dirty="0" smtClean="0"/>
              <a:t> scellant doit être posé en continu :</a:t>
            </a:r>
            <a:endParaRPr lang="fr-CA" noProof="0" dirty="0" smtClean="0"/>
          </a:p>
          <a:p>
            <a:pPr marL="171450" indent="-171450">
              <a:buFont typeface="Arial" panose="020B0604020202020204" pitchFamily="34" charset="0"/>
              <a:buChar char="•"/>
            </a:pPr>
            <a:r>
              <a:rPr lang="fr-CA" noProof="0" dirty="0" smtClean="0"/>
              <a:t>le</a:t>
            </a:r>
            <a:r>
              <a:rPr lang="fr-CA" baseline="0" noProof="0" dirty="0" smtClean="0"/>
              <a:t> long du panneau de </a:t>
            </a:r>
            <a:r>
              <a:rPr lang="fr-CA" baseline="0" noProof="0" dirty="0" err="1" smtClean="0"/>
              <a:t>placoplâtre</a:t>
            </a:r>
            <a:r>
              <a:rPr lang="fr-CA" baseline="0" noProof="0" dirty="0" smtClean="0"/>
              <a:t> aux jonctions avec le plancher et le plafond</a:t>
            </a:r>
            <a:endParaRPr lang="fr-CA" noProof="0" dirty="0" smtClean="0"/>
          </a:p>
          <a:p>
            <a:pPr marL="171450" indent="-171450">
              <a:buFont typeface="Arial" panose="020B0604020202020204" pitchFamily="34" charset="0"/>
              <a:buChar char="•"/>
            </a:pPr>
            <a:r>
              <a:rPr lang="fr-CA" noProof="0" dirty="0" smtClean="0"/>
              <a:t>le long du polyéthylène aux jonctions avec le plancher et le plafond</a:t>
            </a:r>
          </a:p>
          <a:p>
            <a:pPr marL="171450" indent="-171450">
              <a:buFont typeface="Arial" panose="020B0604020202020204" pitchFamily="34" charset="0"/>
              <a:buChar char="•"/>
            </a:pPr>
            <a:r>
              <a:rPr lang="fr-CA" noProof="0" dirty="0" smtClean="0"/>
              <a:t>de chaque côté du polyéthylène</a:t>
            </a:r>
          </a:p>
          <a:p>
            <a:pPr marL="171450" indent="-171450">
              <a:buFont typeface="Arial" panose="020B0604020202020204" pitchFamily="34" charset="0"/>
              <a:buChar char="•"/>
            </a:pPr>
            <a:endParaRPr lang="fr-CA" baseline="0" noProof="0" dirty="0" smtClean="0"/>
          </a:p>
          <a:p>
            <a:pPr marL="0" indent="0">
              <a:buFont typeface="Arial" panose="020B0604020202020204" pitchFamily="34" charset="0"/>
              <a:buNone/>
            </a:pPr>
            <a:r>
              <a:rPr lang="fr-CA" baseline="0" noProof="0" dirty="0" smtClean="0"/>
              <a:t>Cela permet de s’assurer que tout le périmètre de la zone de construction est scellé.</a:t>
            </a:r>
          </a:p>
          <a:p>
            <a:endParaRPr lang="fr-CA" noProof="0" dirty="0" smtClean="0"/>
          </a:p>
          <a:p>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16</a:t>
            </a:fld>
            <a:endParaRPr lang="en-US" dirty="0"/>
          </a:p>
        </p:txBody>
      </p:sp>
    </p:spTree>
    <p:extLst>
      <p:ext uri="{BB962C8B-B14F-4D97-AF65-F5344CB8AC3E}">
        <p14:creationId xmlns:p14="http://schemas.microsoft.com/office/powerpoint/2010/main" val="269336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Comme vous vous</a:t>
            </a:r>
            <a:r>
              <a:rPr lang="fr-CA" baseline="0" noProof="0" dirty="0" smtClean="0"/>
              <a:t> en doutez, les ouvriers en construction produisent de la poussière lorsqu’ils coupent les panneaux de </a:t>
            </a:r>
            <a:r>
              <a:rPr lang="fr-CA" baseline="0" noProof="0" dirty="0" err="1" smtClean="0"/>
              <a:t>placoplâtre</a:t>
            </a:r>
            <a:r>
              <a:rPr lang="fr-CA" baseline="0" noProof="0" dirty="0" smtClean="0"/>
              <a:t> ou de contreplaqué pour la palissade. Ils doivent mesurer les panneaux, les couper et les peindre (au besoin) à distance des aires de soins. L’entrepreneur peut choisir une autre solution en aménageant un abri temporaire en polyéthylène pour contenir la poussière lorsque les ouvriers installent ou retirent les palissades.</a:t>
            </a:r>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17</a:t>
            </a:fld>
            <a:endParaRPr lang="en-US" dirty="0"/>
          </a:p>
        </p:txBody>
      </p:sp>
    </p:spTree>
    <p:extLst>
      <p:ext uri="{BB962C8B-B14F-4D97-AF65-F5344CB8AC3E}">
        <p14:creationId xmlns:p14="http://schemas.microsoft.com/office/powerpoint/2010/main" val="1152348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495800"/>
          </a:xfrm>
        </p:spPr>
        <p:txBody>
          <a:bodyPr/>
          <a:lstStyle/>
          <a:p>
            <a:r>
              <a:rPr lang="fr-CA" noProof="0" dirty="0" smtClean="0"/>
              <a:t>Les joints </a:t>
            </a:r>
            <a:r>
              <a:rPr lang="fr-CA" dirty="0" smtClean="0"/>
              <a:t>d’étanchéité</a:t>
            </a:r>
            <a:r>
              <a:rPr lang="fr-CA" noProof="0" dirty="0" smtClean="0"/>
              <a:t> supérieurs permettent</a:t>
            </a:r>
            <a:r>
              <a:rPr lang="fr-CA" baseline="0" noProof="0" dirty="0" smtClean="0"/>
              <a:t> de sceller l’espace compris entre le plafond de la zone de construction et la dalle au-dessus. Ainsi, la poussière et les débris ne peuvent pas contaminer les espaces adjacents à la zone de construction en passant par le vide de plafond.</a:t>
            </a:r>
            <a:endParaRPr lang="fr-CA" noProof="0" dirty="0" smtClean="0"/>
          </a:p>
          <a:p>
            <a:endParaRPr lang="fr-CA" baseline="0" noProof="0" dirty="0" smtClean="0"/>
          </a:p>
          <a:p>
            <a:r>
              <a:rPr lang="fr-CA" baseline="0" noProof="0" dirty="0" smtClean="0"/>
              <a:t>Les joints </a:t>
            </a:r>
            <a:r>
              <a:rPr lang="fr-CA" dirty="0" smtClean="0"/>
              <a:t>d’étanchéité </a:t>
            </a:r>
            <a:r>
              <a:rPr lang="fr-CA" baseline="0" noProof="0" dirty="0" smtClean="0"/>
              <a:t>supérieurs sont généralement constitués de deux feuilles de polyéthylène ignifuge, résistant aux déchirures, d’une épaisseur de 6 mil. On peut utiliser des panneaux de </a:t>
            </a:r>
            <a:r>
              <a:rPr lang="fr-CA" baseline="0" noProof="0" dirty="0" err="1" smtClean="0"/>
              <a:t>placoplâtre</a:t>
            </a:r>
            <a:r>
              <a:rPr lang="fr-CA" baseline="0" noProof="0" dirty="0" smtClean="0"/>
              <a:t> dans les situations où aucun tuyau ni câble ne traverse le vide de plafond.</a:t>
            </a:r>
          </a:p>
          <a:p>
            <a:endParaRPr lang="fr-CA" noProof="0" dirty="0" smtClean="0"/>
          </a:p>
          <a:p>
            <a:r>
              <a:rPr lang="fr-CA" noProof="0" dirty="0" smtClean="0"/>
              <a:t>L’installation des joints </a:t>
            </a:r>
            <a:r>
              <a:rPr lang="fr-CA" dirty="0" smtClean="0"/>
              <a:t>d’étanchéité </a:t>
            </a:r>
            <a:r>
              <a:rPr lang="fr-CA" noProof="0" dirty="0" smtClean="0"/>
              <a:t>supérieurs</a:t>
            </a:r>
            <a:r>
              <a:rPr lang="fr-CA" baseline="0" noProof="0" dirty="0" smtClean="0"/>
              <a:t> est préférablement laissée aux soins des spécialistes du désamiantage et du traitement des moisissures. Ils jouissent d’une grande expérience dans la pose de ce type de palissade.</a:t>
            </a:r>
            <a:endParaRPr lang="fr-CA" noProof="0" dirty="0" smtClean="0"/>
          </a:p>
          <a:p>
            <a:endParaRPr lang="fr-CA" noProof="0" dirty="0" smtClean="0"/>
          </a:p>
          <a:p>
            <a:r>
              <a:rPr lang="fr-CA" noProof="0" dirty="0" smtClean="0"/>
              <a:t>Une inspection</a:t>
            </a:r>
            <a:r>
              <a:rPr lang="fr-CA" baseline="0" noProof="0" dirty="0" smtClean="0"/>
              <a:t> minutieuse des joints </a:t>
            </a:r>
            <a:r>
              <a:rPr lang="fr-CA" dirty="0" smtClean="0"/>
              <a:t>d’étanchéité </a:t>
            </a:r>
            <a:r>
              <a:rPr lang="fr-CA" baseline="0" noProof="0" dirty="0" smtClean="0"/>
              <a:t>supérieurs est essentielle, car de nombreux espaces sont oubliés.</a:t>
            </a:r>
            <a:endParaRPr lang="fr-CA" noProof="0" dirty="0" smtClean="0"/>
          </a:p>
          <a:p>
            <a:endParaRPr lang="fr-CA" noProof="0" dirty="0" smtClean="0"/>
          </a:p>
          <a:p>
            <a:r>
              <a:rPr lang="fr-CA" noProof="0" dirty="0" smtClean="0"/>
              <a:t>Là</a:t>
            </a:r>
            <a:r>
              <a:rPr lang="fr-CA" baseline="0" noProof="0" dirty="0" smtClean="0"/>
              <a:t> aussi, un test de fumée à l’aide de tubes détecteurs de courants d’air peut être effectué sur les joints et les palissades pour vérifier l’étanchéité des joints.</a:t>
            </a:r>
            <a:endParaRPr lang="fr-CA" noProof="0" dirty="0" smtClean="0"/>
          </a:p>
          <a:p>
            <a:endParaRPr lang="fr-CA" noProof="0" dirty="0" smtClean="0"/>
          </a:p>
          <a:p>
            <a:r>
              <a:rPr lang="fr-CA" noProof="0" dirty="0" smtClean="0"/>
              <a:t>Les joints devraient</a:t>
            </a:r>
            <a:r>
              <a:rPr lang="fr-CA" baseline="0" noProof="0" dirty="0" smtClean="0"/>
              <a:t> être fréquemment vérifiés.</a:t>
            </a:r>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18</a:t>
            </a:fld>
            <a:endParaRPr lang="en-US" dirty="0"/>
          </a:p>
        </p:txBody>
      </p:sp>
    </p:spTree>
    <p:extLst>
      <p:ext uri="{BB962C8B-B14F-4D97-AF65-F5344CB8AC3E}">
        <p14:creationId xmlns:p14="http://schemas.microsoft.com/office/powerpoint/2010/main" val="27031986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0" i="0" u="none" strike="noStrike" kern="1200" baseline="0" noProof="0" dirty="0" smtClean="0">
                <a:solidFill>
                  <a:schemeClr val="tx1"/>
                </a:solidFill>
                <a:latin typeface="+mn-lt"/>
                <a:ea typeface="+mn-ea"/>
                <a:cs typeface="+mn-cs"/>
              </a:rPr>
              <a:t>Si une antichambre est utilisée, elle doit être étanche et construite comme suit :</a:t>
            </a:r>
          </a:p>
          <a:p>
            <a:endParaRPr lang="fr-CA" sz="1200" b="0" i="0" u="none" strike="noStrike" kern="1200" baseline="0" noProof="0" dirty="0" smtClean="0">
              <a:solidFill>
                <a:schemeClr val="tx1"/>
              </a:solidFill>
              <a:latin typeface="+mn-lt"/>
              <a:ea typeface="+mn-ea"/>
              <a:cs typeface="+mn-cs"/>
            </a:endParaRPr>
          </a:p>
          <a:p>
            <a:pPr marL="228600" indent="-228600">
              <a:buAutoNum type="alphaLcParenR"/>
            </a:pPr>
            <a:r>
              <a:rPr lang="fr-CA" sz="1200" b="0" i="0" u="none" strike="noStrike" kern="1200" baseline="0" noProof="0" dirty="0" smtClean="0">
                <a:solidFill>
                  <a:schemeClr val="tx1"/>
                </a:solidFill>
                <a:latin typeface="+mn-lt"/>
                <a:ea typeface="+mn-ea"/>
                <a:cs typeface="+mn-cs"/>
              </a:rPr>
              <a:t>Elle doit être sous pression négative par rapport aux espaces environnants extérieurs à la zone de construction.</a:t>
            </a:r>
          </a:p>
          <a:p>
            <a:pPr marL="228600" indent="-228600">
              <a:buAutoNum type="alphaLcParenR"/>
            </a:pPr>
            <a:r>
              <a:rPr lang="fr-CA" dirty="0"/>
              <a:t>Elle </a:t>
            </a:r>
            <a:r>
              <a:rPr lang="fr-CA" sz="1200" b="0" i="0" u="none" strike="noStrike" kern="1200" baseline="0" noProof="0" dirty="0" smtClean="0">
                <a:solidFill>
                  <a:schemeClr val="tx1"/>
                </a:solidFill>
                <a:latin typeface="+mn-lt"/>
                <a:ea typeface="+mn-ea"/>
                <a:cs typeface="+mn-cs"/>
              </a:rPr>
              <a:t>doit être assez grande pour que la plupart des matériaux et équipements puissent y transiter sans devoir ouvrir les deux portes en même temps, au risque de faire remonter la pression.</a:t>
            </a:r>
          </a:p>
          <a:p>
            <a:pPr marL="228600" indent="-228600">
              <a:buAutoNum type="alphaLcParenR"/>
            </a:pPr>
            <a:r>
              <a:rPr lang="fr-CA" dirty="0"/>
              <a:t>Elle </a:t>
            </a:r>
            <a:r>
              <a:rPr lang="fr-CA" sz="1200" b="0" i="0" u="none" strike="noStrike" kern="1200" baseline="0" noProof="0" dirty="0" smtClean="0">
                <a:solidFill>
                  <a:schemeClr val="tx1"/>
                </a:solidFill>
                <a:latin typeface="+mn-lt"/>
                <a:ea typeface="+mn-ea"/>
                <a:cs typeface="+mn-cs"/>
              </a:rPr>
              <a:t>doit inclure deux portes, chacune d’elles munie d’un ferme-porte.</a:t>
            </a:r>
          </a:p>
          <a:p>
            <a:pPr marL="228600" indent="-228600">
              <a:buAutoNum type="alphaLcParenR"/>
            </a:pPr>
            <a:r>
              <a:rPr lang="fr-CA" sz="1200" b="0" i="0" u="none" strike="noStrike" kern="1200" baseline="0" noProof="0" dirty="0" smtClean="0">
                <a:solidFill>
                  <a:schemeClr val="tx1"/>
                </a:solidFill>
                <a:latin typeface="+mn-lt"/>
                <a:ea typeface="+mn-ea"/>
                <a:cs typeface="+mn-cs"/>
              </a:rPr>
              <a:t>Les parois doivent être étanches à l’air.</a:t>
            </a:r>
          </a:p>
          <a:p>
            <a:pPr marL="228600" indent="-228600">
              <a:buAutoNum type="alphaLcParenR"/>
            </a:pPr>
            <a:r>
              <a:rPr lang="fr-CA" sz="1200" b="0" i="0" u="none" strike="noStrike" kern="1200" baseline="0" noProof="0" dirty="0" smtClean="0">
                <a:solidFill>
                  <a:schemeClr val="tx1"/>
                </a:solidFill>
                <a:latin typeface="+mn-lt"/>
                <a:ea typeface="+mn-ea"/>
                <a:cs typeface="+mn-cs"/>
              </a:rPr>
              <a:t>Les éléments qui la composent doivent constituer une protection contre l’air qui s’étire du plancher</a:t>
            </a:r>
            <a:r>
              <a:rPr lang="fr-CA" sz="1200" b="0" i="0" u="none" strike="noStrike" kern="1200" noProof="0" dirty="0" smtClean="0">
                <a:solidFill>
                  <a:schemeClr val="tx1"/>
                </a:solidFill>
                <a:latin typeface="+mn-lt"/>
                <a:ea typeface="+mn-ea"/>
                <a:cs typeface="+mn-cs"/>
              </a:rPr>
              <a:t> </a:t>
            </a:r>
            <a:r>
              <a:rPr lang="fr-CA" sz="1200" b="0" i="0" u="none" strike="noStrike" kern="1200" baseline="0" noProof="0" dirty="0" smtClean="0">
                <a:solidFill>
                  <a:schemeClr val="tx1"/>
                </a:solidFill>
                <a:latin typeface="+mn-lt"/>
                <a:ea typeface="+mn-ea"/>
                <a:cs typeface="+mn-cs"/>
              </a:rPr>
              <a:t>jusqu’au vrai plafond ou sous le tablier.</a:t>
            </a:r>
          </a:p>
          <a:p>
            <a:endParaRPr lang="fr-CA" sz="1200" b="0" i="0" u="none" strike="noStrike" kern="1200" baseline="0" noProof="0" dirty="0" smtClean="0">
              <a:solidFill>
                <a:schemeClr val="tx1"/>
              </a:solidFill>
              <a:latin typeface="+mn-lt"/>
              <a:ea typeface="+mn-ea"/>
              <a:cs typeface="+mn-cs"/>
            </a:endParaRPr>
          </a:p>
          <a:p>
            <a:r>
              <a:rPr lang="fr-CA" sz="1200" b="1" i="0" u="none" strike="noStrike" kern="1200" baseline="0" noProof="0" dirty="0" smtClean="0">
                <a:solidFill>
                  <a:schemeClr val="tx1"/>
                </a:solidFill>
                <a:latin typeface="+mn-lt"/>
                <a:ea typeface="+mn-ea"/>
                <a:cs typeface="+mn-cs"/>
              </a:rPr>
              <a:t>Notes :</a:t>
            </a:r>
          </a:p>
          <a:p>
            <a:pPr marL="228600" indent="-228600">
              <a:buAutoNum type="arabicParenR"/>
            </a:pPr>
            <a:r>
              <a:rPr lang="fr-CA" sz="1200" b="0" i="0" u="none" strike="noStrike" kern="1200" baseline="0" noProof="0" dirty="0" smtClean="0">
                <a:solidFill>
                  <a:schemeClr val="tx1"/>
                </a:solidFill>
                <a:latin typeface="+mn-lt"/>
                <a:ea typeface="+mn-ea"/>
                <a:cs typeface="+mn-cs"/>
              </a:rPr>
              <a:t>Pour maintenir l’étanchéité, le mur d’entrée ou de sortie de l’antichambre doit être construit sous le tablier et toutes les ouvertures doivent être scellées.</a:t>
            </a:r>
            <a:endParaRPr lang="fr-CA" sz="1200" b="1" i="0" u="none" strike="noStrike" kern="1200" baseline="0" noProof="0" dirty="0" smtClean="0">
              <a:solidFill>
                <a:schemeClr val="tx1"/>
              </a:solidFill>
              <a:latin typeface="+mn-lt"/>
              <a:ea typeface="+mn-ea"/>
              <a:cs typeface="+mn-cs"/>
            </a:endParaRPr>
          </a:p>
          <a:p>
            <a:pPr marL="228600" indent="-228600">
              <a:buAutoNum type="arabicParenR"/>
            </a:pPr>
            <a:r>
              <a:rPr lang="fr-CA" sz="1200" b="0" i="0" u="none" strike="noStrike" kern="1200" baseline="0" noProof="0" dirty="0" smtClean="0">
                <a:solidFill>
                  <a:schemeClr val="tx1"/>
                </a:solidFill>
                <a:latin typeface="+mn-lt"/>
                <a:ea typeface="+mn-ea"/>
                <a:cs typeface="+mn-cs"/>
              </a:rPr>
              <a:t>Les exigences an matière de construction visent à assurer l’étanchéité de l’espace. Pour ce faire, l'entrepreneur pourrait devoir prolonger les écrans de protection au-delà du faux plafond, car les fuites au-dessus du plafond pourraient compliquer la création et le maintien de la différence de pression.</a:t>
            </a:r>
            <a:endParaRPr kumimoji="0" lang="fr-CA" sz="3000" b="0" i="0" u="none" strike="noStrike" kern="1200" cap="none" spc="0" normalizeH="0" baseline="0" noProof="0" dirty="0" smtClean="0">
              <a:ln>
                <a:noFill/>
              </a:ln>
              <a:solidFill>
                <a:prstClr val="black"/>
              </a:solidFill>
              <a:effectLst/>
              <a:uLnTx/>
              <a:uFillTx/>
              <a:latin typeface="+mn-lt"/>
            </a:endParaRPr>
          </a:p>
        </p:txBody>
      </p:sp>
      <p:sp>
        <p:nvSpPr>
          <p:cNvPr id="4" name="Slide Number Placeholder 3"/>
          <p:cNvSpPr>
            <a:spLocks noGrp="1"/>
          </p:cNvSpPr>
          <p:nvPr>
            <p:ph type="sldNum" sz="quarter" idx="10"/>
          </p:nvPr>
        </p:nvSpPr>
        <p:spPr/>
        <p:txBody>
          <a:bodyPr/>
          <a:lstStyle/>
          <a:p>
            <a:fld id="{E5B2BA3C-86F8-4B68-8F3A-15511312E1F6}" type="slidenum">
              <a:rPr lang="en-US" smtClean="0"/>
              <a:t>19</a:t>
            </a:fld>
            <a:endParaRPr lang="en-US" dirty="0"/>
          </a:p>
        </p:txBody>
      </p:sp>
    </p:spTree>
    <p:extLst>
      <p:ext uri="{BB962C8B-B14F-4D97-AF65-F5344CB8AC3E}">
        <p14:creationId xmlns:p14="http://schemas.microsoft.com/office/powerpoint/2010/main" val="1839811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a:t>
            </a:fld>
            <a:endParaRPr lang="en-US" dirty="0"/>
          </a:p>
        </p:txBody>
      </p:sp>
    </p:spTree>
    <p:extLst>
      <p:ext uri="{BB962C8B-B14F-4D97-AF65-F5344CB8AC3E}">
        <p14:creationId xmlns:p14="http://schemas.microsoft.com/office/powerpoint/2010/main" val="18376133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noProof="0" dirty="0" smtClean="0"/>
          </a:p>
          <a:p>
            <a:pPr algn="l"/>
            <a:r>
              <a:rPr lang="fr-CA" sz="1200" b="0" i="0" u="none" strike="noStrike" baseline="0" noProof="0" dirty="0" smtClean="0">
                <a:latin typeface="Calibri"/>
                <a:cs typeface="Calibri"/>
              </a:rPr>
              <a:t>Les portes de</a:t>
            </a:r>
            <a:r>
              <a:rPr lang="fr-CA" sz="1200" b="0" i="0" u="none" strike="noStrike" noProof="0" dirty="0" smtClean="0">
                <a:latin typeface="Calibri"/>
                <a:cs typeface="Calibri"/>
              </a:rPr>
              <a:t> l’antichambre</a:t>
            </a:r>
            <a:r>
              <a:rPr lang="fr-CA" sz="1200" b="0" i="0" u="none" strike="noStrike" baseline="0" noProof="0" dirty="0" smtClean="0">
                <a:latin typeface="Calibri"/>
                <a:cs typeface="Calibri"/>
              </a:rPr>
              <a:t> doivent être métalliques et creuses et munies d’un calfeutrage tout le tour de son cadre pour créer et maintenir une bonne étanchéité.</a:t>
            </a:r>
          </a:p>
          <a:p>
            <a:pPr algn="l"/>
            <a:endParaRPr lang="fr-CA" sz="1200" b="0" i="0" u="none" strike="noStrike" baseline="0" noProof="0" dirty="0" smtClean="0">
              <a:latin typeface="Calibri"/>
              <a:cs typeface="Calibri"/>
            </a:endParaRPr>
          </a:p>
          <a:p>
            <a:pPr algn="l"/>
            <a:r>
              <a:rPr lang="fr-CA" sz="1200" b="0" i="0" u="none" strike="noStrike" baseline="0" noProof="0" dirty="0" smtClean="0">
                <a:latin typeface="Calibri"/>
                <a:cs typeface="Calibri"/>
              </a:rPr>
              <a:t>Le bourrelet de calfeutrage à la base de la porte doit être constamment en contact avec le sol. Il doit être placé du côté opposé à l’essuie-pieds de façon à ne pas le gêner ni l’accrocher.</a:t>
            </a:r>
          </a:p>
          <a:p>
            <a:pPr algn="l"/>
            <a:endParaRPr lang="fr-CA" noProof="0" dirty="0" smtClean="0">
              <a:latin typeface="Calibri"/>
              <a:cs typeface="Calibri"/>
            </a:endParaRPr>
          </a:p>
          <a:p>
            <a:r>
              <a:rPr lang="fr-CA" noProof="0" dirty="0" smtClean="0">
                <a:latin typeface="Calibri"/>
                <a:cs typeface="Calibri"/>
              </a:rPr>
              <a:t>Les portes doivent être munies d’un loquet </a:t>
            </a:r>
            <a:r>
              <a:rPr lang="fr-CA" noProof="0" dirty="0" err="1" smtClean="0">
                <a:latin typeface="Calibri"/>
                <a:cs typeface="Calibri"/>
              </a:rPr>
              <a:t>verrouillable</a:t>
            </a:r>
            <a:r>
              <a:rPr lang="fr-CA" noProof="0" dirty="0" smtClean="0">
                <a:latin typeface="Calibri"/>
                <a:cs typeface="Calibri"/>
              </a:rPr>
              <a:t> afin d’éviter toute circulation non désirée</a:t>
            </a:r>
            <a:r>
              <a:rPr lang="fr-CA" baseline="0" noProof="0" dirty="0" smtClean="0">
                <a:latin typeface="Calibri"/>
                <a:cs typeface="Calibri"/>
              </a:rPr>
              <a:t> dans la zone de construction. Elles doivent aussi être munies d’un système automatique qui les referme immédiatement après l’entrée ou la sortie d’une personne dans la zone de construction. Les </a:t>
            </a:r>
            <a:r>
              <a:rPr lang="fr-CA" dirty="0" smtClean="0">
                <a:latin typeface="Calibri"/>
                <a:cs typeface="Calibri"/>
              </a:rPr>
              <a:t>tendeurs </a:t>
            </a:r>
            <a:r>
              <a:rPr lang="fr-CA" baseline="0" noProof="0" dirty="0" smtClean="0">
                <a:latin typeface="Calibri"/>
                <a:cs typeface="Calibri"/>
              </a:rPr>
              <a:t>élastiques ne sont pas permis pour ce système.</a:t>
            </a:r>
          </a:p>
          <a:p>
            <a:endParaRPr lang="fr-CA" noProof="0" dirty="0">
              <a:latin typeface="Calibri"/>
              <a:cs typeface="Calibri"/>
            </a:endParaRPr>
          </a:p>
        </p:txBody>
      </p:sp>
      <p:sp>
        <p:nvSpPr>
          <p:cNvPr id="4" name="Slide Number Placeholder 3"/>
          <p:cNvSpPr>
            <a:spLocks noGrp="1"/>
          </p:cNvSpPr>
          <p:nvPr>
            <p:ph type="sldNum" sz="quarter" idx="10"/>
          </p:nvPr>
        </p:nvSpPr>
        <p:spPr/>
        <p:txBody>
          <a:bodyPr/>
          <a:lstStyle/>
          <a:p>
            <a:fld id="{E5B2BA3C-86F8-4B68-8F3A-15511312E1F6}" type="slidenum">
              <a:rPr lang="en-US" smtClean="0"/>
              <a:t>20</a:t>
            </a:fld>
            <a:endParaRPr lang="en-US" dirty="0"/>
          </a:p>
        </p:txBody>
      </p:sp>
    </p:spTree>
    <p:extLst>
      <p:ext uri="{BB962C8B-B14F-4D97-AF65-F5344CB8AC3E}">
        <p14:creationId xmlns:p14="http://schemas.microsoft.com/office/powerpoint/2010/main" val="19841039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fr-CA" noProof="0" dirty="0" smtClean="0"/>
              <a:t>L'entrepreneur est responsable de l’enlèvement de tous les débris et poussières liés à la construction (p. ex., poussière de </a:t>
            </a:r>
            <a:r>
              <a:rPr lang="fr-CA" noProof="0" dirty="0" err="1" smtClean="0"/>
              <a:t>placoplâtre</a:t>
            </a:r>
            <a:r>
              <a:rPr lang="fr-CA" noProof="0" dirty="0" smtClean="0"/>
              <a:t>).</a:t>
            </a:r>
          </a:p>
          <a:p>
            <a:pPr>
              <a:spcBef>
                <a:spcPts val="0"/>
              </a:spcBef>
            </a:pPr>
            <a:endParaRPr lang="fr-CA" noProof="0" dirty="0" smtClean="0"/>
          </a:p>
          <a:p>
            <a:pPr>
              <a:spcBef>
                <a:spcPts val="0"/>
              </a:spcBef>
            </a:pPr>
            <a:r>
              <a:rPr lang="fr-CA" noProof="0" dirty="0" smtClean="0"/>
              <a:t>Le</a:t>
            </a:r>
            <a:r>
              <a:rPr lang="fr-CA" baseline="0" noProof="0" dirty="0" smtClean="0"/>
              <a:t> maître d’œuvre </a:t>
            </a:r>
            <a:r>
              <a:rPr lang="fr-CA" noProof="0" dirty="0" smtClean="0"/>
              <a:t>doit terminer le nettoyage avant d’appeler le PPI pour l’inspection finale.</a:t>
            </a:r>
          </a:p>
          <a:p>
            <a:pPr>
              <a:spcBef>
                <a:spcPts val="0"/>
              </a:spcBef>
            </a:pPr>
            <a:endParaRPr lang="fr-CA" noProof="0" dirty="0" smtClean="0"/>
          </a:p>
          <a:p>
            <a:pPr>
              <a:spcBef>
                <a:spcPts val="0"/>
              </a:spcBef>
            </a:pPr>
            <a:r>
              <a:rPr lang="fr-CA" noProof="0" dirty="0" smtClean="0"/>
              <a:t>Les palissades doivent demeurer en place jusqu’à la fin du projet et jusqu’à ce que la zone ait été complètement nettoyée et inspectée par le PPI.</a:t>
            </a:r>
          </a:p>
          <a:p>
            <a:pPr>
              <a:spcBef>
                <a:spcPts val="0"/>
              </a:spcBef>
            </a:pPr>
            <a:endParaRPr lang="fr-CA" noProof="0" dirty="0" smtClean="0"/>
          </a:p>
          <a:p>
            <a:pPr>
              <a:spcBef>
                <a:spcPts val="0"/>
              </a:spcBef>
            </a:pPr>
            <a:r>
              <a:rPr lang="fr-CA" noProof="0" dirty="0" smtClean="0"/>
              <a:t>Une fois la construction terminée, les palissades</a:t>
            </a:r>
            <a:r>
              <a:rPr lang="fr-CA" baseline="0" noProof="0" dirty="0" smtClean="0"/>
              <a:t> doivent être retirées de manière à réduire la propagation de la poussière et des débris qu’elles pourraient comporter.</a:t>
            </a:r>
            <a:endParaRPr lang="fr-CA" noProof="0" dirty="0" smtClean="0"/>
          </a:p>
          <a:p>
            <a:pPr>
              <a:spcBef>
                <a:spcPts val="0"/>
              </a:spcBef>
            </a:pPr>
            <a:endParaRPr lang="fr-CA" noProof="0" dirty="0" smtClean="0"/>
          </a:p>
          <a:p>
            <a:pPr>
              <a:spcBef>
                <a:spcPts val="0"/>
              </a:spcBef>
            </a:pPr>
            <a:r>
              <a:rPr lang="fr-CA" noProof="0" dirty="0" smtClean="0"/>
              <a:t>Pour retirer les palissades, il faut :</a:t>
            </a:r>
          </a:p>
          <a:p>
            <a:pPr marL="228600" indent="-228600">
              <a:spcBef>
                <a:spcPts val="0"/>
              </a:spcBef>
              <a:buAutoNum type="alphaLcParenR"/>
            </a:pPr>
            <a:r>
              <a:rPr lang="fr-CA" baseline="0" noProof="0" dirty="0" smtClean="0"/>
              <a:t>nettoyer les surfaces à l’aide d’un aspirateur muni d’un filtre HEPA;</a:t>
            </a:r>
          </a:p>
          <a:p>
            <a:pPr marL="228600" indent="-228600">
              <a:spcBef>
                <a:spcPts val="0"/>
              </a:spcBef>
              <a:buAutoNum type="alphaLcParenR"/>
            </a:pPr>
            <a:r>
              <a:rPr lang="fr-CA" baseline="0" noProof="0" dirty="0" smtClean="0"/>
              <a:t>démonter les panneaux et passer encore une fois l’aspirateur;</a:t>
            </a:r>
          </a:p>
          <a:p>
            <a:pPr marL="228600" indent="-228600">
              <a:spcBef>
                <a:spcPts val="0"/>
              </a:spcBef>
              <a:buAutoNum type="alphaLcParenR"/>
            </a:pPr>
            <a:r>
              <a:rPr lang="fr-CA" baseline="0" noProof="0" dirty="0" smtClean="0"/>
              <a:t>enrouler les feuilles de polyéthylène (côté construction à l’intérieur) pour contenir la poussière.</a:t>
            </a:r>
          </a:p>
          <a:p>
            <a:pPr marL="0" indent="0">
              <a:spcBef>
                <a:spcPts val="0"/>
              </a:spcBef>
              <a:buNone/>
            </a:pPr>
            <a:endParaRPr lang="fr-CA" noProof="0" dirty="0" smtClean="0"/>
          </a:p>
          <a:p>
            <a:pPr>
              <a:spcBef>
                <a:spcPts val="0"/>
              </a:spcBef>
            </a:pPr>
            <a:r>
              <a:rPr lang="fr-CA" noProof="0" dirty="0" smtClean="0"/>
              <a:t>Niveaux IV – Retrait des palissades : une protection temporaire serait souhaitable</a:t>
            </a:r>
            <a:r>
              <a:rPr lang="fr-CA" baseline="0" noProof="0" dirty="0" smtClean="0"/>
              <a:t> afin de minimiser la contamination de l’environnement durant le retrait des panneaux des palissades.</a:t>
            </a:r>
          </a:p>
          <a:p>
            <a:pPr>
              <a:spcBef>
                <a:spcPts val="0"/>
              </a:spcBef>
            </a:pPr>
            <a:endParaRPr lang="fr-CA" noProof="0" dirty="0"/>
          </a:p>
        </p:txBody>
      </p:sp>
      <p:sp>
        <p:nvSpPr>
          <p:cNvPr id="4" name="Slide Number Placeholder 3"/>
          <p:cNvSpPr>
            <a:spLocks noGrp="1"/>
          </p:cNvSpPr>
          <p:nvPr>
            <p:ph type="sldNum" sz="quarter" idx="10"/>
          </p:nvPr>
        </p:nvSpPr>
        <p:spPr/>
        <p:txBody>
          <a:bodyPr/>
          <a:lstStyle/>
          <a:p>
            <a:fld id="{E5B2BA3C-86F8-4B68-8F3A-15511312E1F6}" type="slidenum">
              <a:rPr lang="en-US" smtClean="0"/>
              <a:t>21</a:t>
            </a:fld>
            <a:endParaRPr lang="en-US" dirty="0"/>
          </a:p>
        </p:txBody>
      </p:sp>
    </p:spTree>
    <p:extLst>
      <p:ext uri="{BB962C8B-B14F-4D97-AF65-F5344CB8AC3E}">
        <p14:creationId xmlns:p14="http://schemas.microsoft.com/office/powerpoint/2010/main" val="23576211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22</a:t>
            </a:fld>
            <a:endParaRPr lang="en-US" dirty="0"/>
          </a:p>
        </p:txBody>
      </p:sp>
    </p:spTree>
    <p:extLst>
      <p:ext uri="{BB962C8B-B14F-4D97-AF65-F5344CB8AC3E}">
        <p14:creationId xmlns:p14="http://schemas.microsoft.com/office/powerpoint/2010/main" val="37150329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i="1" noProof="0" dirty="0" smtClean="0"/>
              <a:t>Cette diapositive pourra être utilisée par le PPI pour donner de</a:t>
            </a:r>
            <a:r>
              <a:rPr lang="fr-CA" i="1" baseline="0" noProof="0" dirty="0" smtClean="0"/>
              <a:t> la </a:t>
            </a:r>
            <a:r>
              <a:rPr lang="fr-CA" i="1" noProof="0" dirty="0" smtClean="0"/>
              <a:t>formation au sein</a:t>
            </a:r>
            <a:r>
              <a:rPr lang="fr-CA" i="1" baseline="0" noProof="0" dirty="0" smtClean="0"/>
              <a:t> de son organisme, à d’autres PPI, à des membres de la zone touchée ou à l’entrepreneur.</a:t>
            </a:r>
            <a:endParaRPr lang="fr-CA" i="1" noProof="0" dirty="0" smtClean="0"/>
          </a:p>
          <a:p>
            <a:endParaRPr lang="fr-CA" i="1" noProof="0" dirty="0" smtClean="0"/>
          </a:p>
          <a:p>
            <a:r>
              <a:rPr lang="fr-CA" noProof="0" dirty="0" smtClean="0"/>
              <a:t>La</a:t>
            </a:r>
            <a:r>
              <a:rPr lang="fr-CA" baseline="0" noProof="0" dirty="0" smtClean="0"/>
              <a:t> planification de l’enlèvement des débris produits sur un chantier de construction, de rénovation ou d’entretien se fait de manière concertée.</a:t>
            </a:r>
          </a:p>
          <a:p>
            <a:endParaRPr lang="fr-CA" baseline="0" noProof="0" dirty="0" smtClean="0"/>
          </a:p>
          <a:p>
            <a:r>
              <a:rPr lang="fr-CA" baseline="0" noProof="0" dirty="0" smtClean="0"/>
              <a:t>Toutes les parties prenantes ont des exigences :</a:t>
            </a:r>
          </a:p>
          <a:p>
            <a:pPr marL="171450" indent="-171450">
              <a:buFont typeface="Arial" panose="020B0604020202020204" pitchFamily="34" charset="0"/>
              <a:buChar char="•"/>
            </a:pPr>
            <a:r>
              <a:rPr lang="fr-CA" dirty="0" smtClean="0"/>
              <a:t>Entrepreneur (circuit </a:t>
            </a:r>
            <a:r>
              <a:rPr lang="fr-CA" dirty="0"/>
              <a:t>le plus </a:t>
            </a:r>
            <a:r>
              <a:rPr lang="fr-CA" dirty="0" smtClean="0"/>
              <a:t>court)</a:t>
            </a:r>
            <a:r>
              <a:rPr lang="fr-CA" dirty="0"/>
              <a:t> </a:t>
            </a:r>
            <a:r>
              <a:rPr lang="fr-CA" dirty="0" smtClean="0"/>
              <a:t>– Il </a:t>
            </a:r>
            <a:r>
              <a:rPr lang="fr-CA" baseline="0" noProof="0" dirty="0" smtClean="0"/>
              <a:t>doit faire avancer les travaux et ne veut pas d’un circuit long et compliqué qu’il devra expliquer aux différents métiers.</a:t>
            </a:r>
          </a:p>
          <a:p>
            <a:pPr marL="171450" indent="-171450">
              <a:buFont typeface="Arial" panose="020B0604020202020204" pitchFamily="34" charset="0"/>
              <a:buChar char="•"/>
            </a:pPr>
            <a:r>
              <a:rPr lang="fr-CA" dirty="0" smtClean="0"/>
              <a:t>Maître </a:t>
            </a:r>
            <a:r>
              <a:rPr lang="fr-CA" dirty="0"/>
              <a:t>d’œuvre </a:t>
            </a:r>
            <a:r>
              <a:rPr lang="fr-CA" dirty="0" smtClean="0"/>
              <a:t>(c</a:t>
            </a:r>
            <a:r>
              <a:rPr lang="fr-CA" baseline="0" noProof="0" dirty="0" err="1" smtClean="0"/>
              <a:t>onciliation</a:t>
            </a:r>
            <a:r>
              <a:rPr lang="fr-CA" baseline="0" noProof="0" dirty="0" smtClean="0"/>
              <a:t> des besoins de l’organisme et de l’entrepreneur)</a:t>
            </a:r>
            <a:r>
              <a:rPr lang="fr-CA" dirty="0"/>
              <a:t> </a:t>
            </a:r>
            <a:r>
              <a:rPr lang="fr-CA" dirty="0" smtClean="0"/>
              <a:t>–</a:t>
            </a:r>
            <a:r>
              <a:rPr lang="fr-CA" baseline="0" noProof="0" dirty="0" smtClean="0"/>
              <a:t> Il </a:t>
            </a:r>
            <a:r>
              <a:rPr lang="fr-CA" dirty="0" smtClean="0"/>
              <a:t>doit s’assurer de </a:t>
            </a:r>
            <a:r>
              <a:rPr lang="fr-CA" baseline="0" noProof="0" dirty="0" smtClean="0"/>
              <a:t>respecter le calendrier des travaux de la façon la plus fluide possible.</a:t>
            </a:r>
          </a:p>
          <a:p>
            <a:pPr marL="171450" indent="-171450">
              <a:buFont typeface="Arial" panose="020B0604020202020204" pitchFamily="34" charset="0"/>
              <a:buChar char="•"/>
            </a:pPr>
            <a:r>
              <a:rPr lang="fr-CA" baseline="0" noProof="0" dirty="0" smtClean="0"/>
              <a:t>Représentant de</a:t>
            </a:r>
            <a:r>
              <a:rPr lang="fr-CA" noProof="0" dirty="0" smtClean="0"/>
              <a:t> l’aire des</a:t>
            </a:r>
            <a:r>
              <a:rPr lang="fr-CA" baseline="0" noProof="0" dirty="0" smtClean="0"/>
              <a:t> patients/résidents/clients (réduction au minimum de la perturbation des services) – Il ne veut pas que les patients/résidents/clients soient dérangés. Certains d’entre eux peuvent être sujets à des troubles moteurs ou cognitifs et pourraient être très désorientés par un circuit modifié ou compliqué.</a:t>
            </a:r>
          </a:p>
          <a:p>
            <a:pPr marL="171450" indent="-171450">
              <a:buFont typeface="Arial" panose="020B0604020202020204" pitchFamily="34" charset="0"/>
              <a:buChar char="•"/>
            </a:pPr>
            <a:r>
              <a:rPr lang="fr-CA" dirty="0" smtClean="0"/>
              <a:t>PPI </a:t>
            </a:r>
            <a:r>
              <a:rPr lang="fr-CA" dirty="0"/>
              <a:t>– </a:t>
            </a:r>
            <a:r>
              <a:rPr lang="fr-CA" baseline="0" noProof="0" dirty="0" smtClean="0"/>
              <a:t>Il négocie</a:t>
            </a:r>
            <a:r>
              <a:rPr lang="fr-CA" noProof="0" dirty="0" smtClean="0"/>
              <a:t> et concilie les besoins </a:t>
            </a:r>
            <a:r>
              <a:rPr lang="fr-CA" baseline="0" noProof="0" dirty="0" smtClean="0"/>
              <a:t>et préoccupations de toutes les parties ET s’assure que le circuit et l’horaire n’augmentent pas les risques d’infection pour les patients/résidents/clients/membres du personnel/visiteurs.</a:t>
            </a:r>
          </a:p>
          <a:p>
            <a:pPr marL="0" indent="0">
              <a:buFont typeface="Arial" panose="020B0604020202020204" pitchFamily="34" charset="0"/>
              <a:buNone/>
            </a:pPr>
            <a:endParaRPr lang="fr-CA" noProof="0" dirty="0"/>
          </a:p>
        </p:txBody>
      </p:sp>
      <p:sp>
        <p:nvSpPr>
          <p:cNvPr id="4" name="Slide Number Placeholder 3"/>
          <p:cNvSpPr>
            <a:spLocks noGrp="1"/>
          </p:cNvSpPr>
          <p:nvPr>
            <p:ph type="sldNum" sz="quarter" idx="10"/>
          </p:nvPr>
        </p:nvSpPr>
        <p:spPr/>
        <p:txBody>
          <a:bodyPr/>
          <a:lstStyle/>
          <a:p>
            <a:fld id="{C79E386A-29DE-4915-B5A3-4190582C0404}" type="slidenum">
              <a:rPr lang="en-US" smtClean="0"/>
              <a:t>23</a:t>
            </a:fld>
            <a:endParaRPr lang="en-US" dirty="0"/>
          </a:p>
        </p:txBody>
      </p:sp>
    </p:spTree>
    <p:extLst>
      <p:ext uri="{BB962C8B-B14F-4D97-AF65-F5344CB8AC3E}">
        <p14:creationId xmlns:p14="http://schemas.microsoft.com/office/powerpoint/2010/main" val="3280967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i="1" noProof="0" dirty="0" smtClean="0"/>
              <a:t>Cette diapositive pourra être utilisée par le PPI pour donner de</a:t>
            </a:r>
            <a:r>
              <a:rPr lang="fr-CA" i="1" baseline="0" noProof="0" dirty="0" smtClean="0"/>
              <a:t> la </a:t>
            </a:r>
            <a:r>
              <a:rPr lang="fr-CA" i="1" noProof="0" dirty="0" smtClean="0"/>
              <a:t>formation au sein</a:t>
            </a:r>
            <a:r>
              <a:rPr lang="fr-CA" i="1" baseline="0" noProof="0" dirty="0" smtClean="0"/>
              <a:t> de son organisme, à d’autres PPI, à des membres de la zone touchée ou à l’entrepreneur.</a:t>
            </a:r>
            <a:endParaRPr lang="fr-CA" i="1" noProof="0" dirty="0" smtClean="0"/>
          </a:p>
          <a:p>
            <a:endParaRPr lang="fr-CA" i="1" noProof="0" dirty="0" smtClean="0"/>
          </a:p>
          <a:p>
            <a:r>
              <a:rPr lang="fr-CA" noProof="0" dirty="0" smtClean="0"/>
              <a:t>Comme dans toute</a:t>
            </a:r>
            <a:r>
              <a:rPr lang="fr-CA" baseline="0" noProof="0" dirty="0" smtClean="0"/>
              <a:t> activité de construction, le confinement est essentiel! Confinement de la poussière sur les débris…</a:t>
            </a:r>
            <a:endParaRPr lang="fr-CA" noProof="0" dirty="0" smtClean="0"/>
          </a:p>
          <a:p>
            <a:endParaRPr lang="fr-CA" baseline="0" noProof="0" dirty="0" smtClean="0"/>
          </a:p>
          <a:p>
            <a:r>
              <a:rPr lang="fr-CA" baseline="0" noProof="0" dirty="0" smtClean="0"/>
              <a:t>Pour s’assurer qu’aucune poussière ni</a:t>
            </a:r>
            <a:r>
              <a:rPr lang="fr-CA" noProof="0" dirty="0" smtClean="0"/>
              <a:t> qu’aucun </a:t>
            </a:r>
            <a:r>
              <a:rPr lang="fr-CA" baseline="0" noProof="0" dirty="0" smtClean="0"/>
              <a:t>débris ne contamine l’environnement de l’établissement, les débris doivent être enlevés d’une des manières suivantes :</a:t>
            </a:r>
          </a:p>
          <a:p>
            <a:pPr marL="171450" indent="-171450">
              <a:buFont typeface="Arial" panose="020B0604020202020204" pitchFamily="34" charset="0"/>
              <a:buChar char="•"/>
            </a:pPr>
            <a:r>
              <a:rPr lang="fr-CA" baseline="0" noProof="0" dirty="0" smtClean="0"/>
              <a:t>dans un conteneur couvert</a:t>
            </a:r>
          </a:p>
          <a:p>
            <a:pPr marL="171450" indent="-171450">
              <a:buFont typeface="Arial" panose="020B0604020202020204" pitchFamily="34" charset="0"/>
              <a:buChar char="•"/>
            </a:pPr>
            <a:r>
              <a:rPr lang="fr-CA" baseline="0" noProof="0" dirty="0" smtClean="0"/>
              <a:t>recouverts d’une bâche humide</a:t>
            </a:r>
          </a:p>
          <a:p>
            <a:pPr marL="171450" indent="-171450">
              <a:buFont typeface="Arial" panose="020B0604020202020204" pitchFamily="34" charset="0"/>
              <a:buChar char="•"/>
            </a:pPr>
            <a:r>
              <a:rPr lang="fr-CA" baseline="0" noProof="0" dirty="0" smtClean="0"/>
              <a:t>jetés à l’extérieur de l’établissement par une colonne vide-ordures</a:t>
            </a:r>
            <a:endParaRPr lang="fr-CA" noProof="0" dirty="0"/>
          </a:p>
        </p:txBody>
      </p:sp>
      <p:sp>
        <p:nvSpPr>
          <p:cNvPr id="4" name="Slide Number Placeholder 3"/>
          <p:cNvSpPr>
            <a:spLocks noGrp="1"/>
          </p:cNvSpPr>
          <p:nvPr>
            <p:ph type="sldNum" sz="quarter" idx="10"/>
          </p:nvPr>
        </p:nvSpPr>
        <p:spPr/>
        <p:txBody>
          <a:bodyPr/>
          <a:lstStyle/>
          <a:p>
            <a:fld id="{C79E386A-29DE-4915-B5A3-4190582C0404}" type="slidenum">
              <a:rPr lang="en-US" smtClean="0"/>
              <a:t>24</a:t>
            </a:fld>
            <a:endParaRPr lang="en-US" dirty="0"/>
          </a:p>
        </p:txBody>
      </p:sp>
    </p:spTree>
    <p:extLst>
      <p:ext uri="{BB962C8B-B14F-4D97-AF65-F5344CB8AC3E}">
        <p14:creationId xmlns:p14="http://schemas.microsoft.com/office/powerpoint/2010/main" val="34196054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i="1" noProof="0" dirty="0" smtClean="0"/>
              <a:t>Cette diapositive pourra être utilisée par le PPI pour donner de</a:t>
            </a:r>
            <a:r>
              <a:rPr lang="fr-CA" i="1" baseline="0" noProof="0" dirty="0" smtClean="0"/>
              <a:t> la </a:t>
            </a:r>
            <a:r>
              <a:rPr lang="fr-CA" i="1" noProof="0" dirty="0" smtClean="0"/>
              <a:t>formation au sein</a:t>
            </a:r>
            <a:r>
              <a:rPr lang="fr-CA" i="1" baseline="0" noProof="0" dirty="0" smtClean="0"/>
              <a:t> de son organisme, à d’autres PPI, à des membres de la zone touchée ou à l’entrepreneur.</a:t>
            </a:r>
            <a:endParaRPr lang="fr-CA" i="1" noProof="0" dirty="0" smtClean="0"/>
          </a:p>
          <a:p>
            <a:endParaRPr lang="fr-CA" i="1" noProof="0" dirty="0" smtClean="0"/>
          </a:p>
          <a:p>
            <a:r>
              <a:rPr lang="fr-CA" noProof="0" dirty="0" smtClean="0"/>
              <a:t>Comme dans toute</a:t>
            </a:r>
            <a:r>
              <a:rPr lang="fr-CA" baseline="0" noProof="0" dirty="0" smtClean="0"/>
              <a:t> activité de construction, le confinement est essentiel! Confinement de la poussière sur les vêtements des ouvriers…</a:t>
            </a:r>
            <a:endParaRPr lang="fr-CA" noProof="0" dirty="0" smtClean="0"/>
          </a:p>
          <a:p>
            <a:endParaRPr lang="fr-CA" baseline="0" noProof="0" dirty="0" smtClean="0"/>
          </a:p>
          <a:p>
            <a:r>
              <a:rPr lang="fr-CA" baseline="0" noProof="0" dirty="0" smtClean="0"/>
              <a:t>Lire la diapositive.</a:t>
            </a:r>
            <a:endParaRPr lang="fr-CA" noProof="0" dirty="0"/>
          </a:p>
        </p:txBody>
      </p:sp>
      <p:sp>
        <p:nvSpPr>
          <p:cNvPr id="4" name="Slide Number Placeholder 3"/>
          <p:cNvSpPr>
            <a:spLocks noGrp="1"/>
          </p:cNvSpPr>
          <p:nvPr>
            <p:ph type="sldNum" sz="quarter" idx="10"/>
          </p:nvPr>
        </p:nvSpPr>
        <p:spPr/>
        <p:txBody>
          <a:bodyPr/>
          <a:lstStyle/>
          <a:p>
            <a:fld id="{C79E386A-29DE-4915-B5A3-4190582C0404}" type="slidenum">
              <a:rPr lang="en-US" smtClean="0"/>
              <a:t>25</a:t>
            </a:fld>
            <a:endParaRPr lang="en-US" dirty="0"/>
          </a:p>
        </p:txBody>
      </p:sp>
    </p:spTree>
    <p:extLst>
      <p:ext uri="{BB962C8B-B14F-4D97-AF65-F5344CB8AC3E}">
        <p14:creationId xmlns:p14="http://schemas.microsoft.com/office/powerpoint/2010/main" val="368730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26</a:t>
            </a:fld>
            <a:endParaRPr lang="en-US" dirty="0"/>
          </a:p>
        </p:txBody>
      </p:sp>
    </p:spTree>
    <p:extLst>
      <p:ext uri="{BB962C8B-B14F-4D97-AF65-F5344CB8AC3E}">
        <p14:creationId xmlns:p14="http://schemas.microsoft.com/office/powerpoint/2010/main" val="3734120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3</a:t>
            </a:fld>
            <a:endParaRPr lang="en-US" dirty="0"/>
          </a:p>
        </p:txBody>
      </p:sp>
    </p:spTree>
    <p:extLst>
      <p:ext uri="{BB962C8B-B14F-4D97-AF65-F5344CB8AC3E}">
        <p14:creationId xmlns:p14="http://schemas.microsoft.com/office/powerpoint/2010/main" val="3162923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4</a:t>
            </a:fld>
            <a:endParaRPr lang="en-US" dirty="0"/>
          </a:p>
        </p:txBody>
      </p:sp>
    </p:spTree>
    <p:extLst>
      <p:ext uri="{BB962C8B-B14F-4D97-AF65-F5344CB8AC3E}">
        <p14:creationId xmlns:p14="http://schemas.microsoft.com/office/powerpoint/2010/main" val="3230095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Pendant les activités</a:t>
            </a:r>
            <a:r>
              <a:rPr lang="fr-CA" baseline="0" noProof="0" dirty="0" smtClean="0"/>
              <a:t> de construction, de rénovation ou d’entretien, la poussière et les débris produits peuvent exposer les gens, les fournitures ou le matériel à des agents pathogènes.</a:t>
            </a:r>
            <a:endParaRPr lang="fr-CA" noProof="0" dirty="0" smtClean="0"/>
          </a:p>
          <a:p>
            <a:endParaRPr lang="fr-CA" baseline="0" noProof="0" dirty="0" smtClean="0"/>
          </a:p>
          <a:p>
            <a:r>
              <a:rPr lang="fr-CA" baseline="0" noProof="0" dirty="0" smtClean="0"/>
              <a:t>L’objectif consiste à éviter ce scénario pour prévenir les infections.</a:t>
            </a:r>
          </a:p>
          <a:p>
            <a:endParaRPr lang="fr-CA" baseline="0" noProof="0" dirty="0" smtClean="0"/>
          </a:p>
          <a:p>
            <a:r>
              <a:rPr lang="fr-CA" noProof="0" dirty="0" smtClean="0"/>
              <a:t>La stratégie d’atténuation inclut</a:t>
            </a:r>
            <a:r>
              <a:rPr lang="fr-CA" baseline="0" noProof="0" dirty="0" smtClean="0"/>
              <a:t> un plan de circulation prédéterminé pour tout le monde – patients, résidents, personnel, médecins, ouvriers et équipe d’entretien.</a:t>
            </a:r>
          </a:p>
          <a:p>
            <a:endParaRPr lang="fr-CA" noProof="0" dirty="0" smtClean="0"/>
          </a:p>
          <a:p>
            <a:r>
              <a:rPr lang="fr-CA" noProof="0" dirty="0" smtClean="0"/>
              <a:t>Ce plan </a:t>
            </a:r>
            <a:r>
              <a:rPr lang="fr-CA" baseline="0" noProof="0" dirty="0" smtClean="0"/>
              <a:t>est établi en collaboration avec le maître d’œuvre de l’établissement ou son remplaçant désigné, le professionnel en PCI et les gestionnaires des zones touchées.</a:t>
            </a:r>
            <a:endParaRPr lang="fr-CA" noProof="0" dirty="0"/>
          </a:p>
        </p:txBody>
      </p:sp>
      <p:sp>
        <p:nvSpPr>
          <p:cNvPr id="4" name="Slide Number Placeholder 3"/>
          <p:cNvSpPr>
            <a:spLocks noGrp="1"/>
          </p:cNvSpPr>
          <p:nvPr>
            <p:ph type="sldNum" sz="quarter" idx="10"/>
          </p:nvPr>
        </p:nvSpPr>
        <p:spPr/>
        <p:txBody>
          <a:bodyPr/>
          <a:lstStyle/>
          <a:p>
            <a:fld id="{B93CFE1B-46BB-4154-8596-E38381C6AFD3}" type="slidenum">
              <a:rPr lang="en-CA" smtClean="0"/>
              <a:t>5</a:t>
            </a:fld>
            <a:endParaRPr lang="en-CA" dirty="0"/>
          </a:p>
        </p:txBody>
      </p:sp>
    </p:spTree>
    <p:extLst>
      <p:ext uri="{BB962C8B-B14F-4D97-AF65-F5344CB8AC3E}">
        <p14:creationId xmlns:p14="http://schemas.microsoft.com/office/powerpoint/2010/main" val="2087992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Un affichage clair permet aux piétons (personnel,</a:t>
            </a:r>
            <a:r>
              <a:rPr lang="fr-CA" baseline="0" noProof="0" dirty="0" smtClean="0"/>
              <a:t> patients/résidents, familles, visiteurs) de contourner la zone de construction/rénovation.</a:t>
            </a:r>
          </a:p>
          <a:p>
            <a:endParaRPr lang="fr-CA" noProof="0" dirty="0" smtClean="0"/>
          </a:p>
          <a:p>
            <a:r>
              <a:rPr lang="fr-CA" noProof="0" dirty="0" smtClean="0"/>
              <a:t>Des plans de circulation</a:t>
            </a:r>
            <a:r>
              <a:rPr lang="fr-CA" baseline="0" noProof="0" dirty="0" smtClean="0"/>
              <a:t> sont en place pour la distribution des fournitures pour les soins aux patients/résidents. Les fournitures propres (p. ex., le linge), les fournitures stériles (p. ex., trousses de pansements, plateaux à cathéter central) ou le matériel (p. ex., sièges de commodité, scanners hépatiques, équipements vitaux) ne doivent pas entrer en contact avec la zone de construction/rénovation ni être temporairement entreposés à proximité de cette zone.</a:t>
            </a:r>
            <a:endParaRPr lang="fr-CA" noProof="0" dirty="0"/>
          </a:p>
        </p:txBody>
      </p:sp>
      <p:sp>
        <p:nvSpPr>
          <p:cNvPr id="4" name="Slide Number Placeholder 3"/>
          <p:cNvSpPr>
            <a:spLocks noGrp="1"/>
          </p:cNvSpPr>
          <p:nvPr>
            <p:ph type="sldNum" sz="quarter" idx="10"/>
          </p:nvPr>
        </p:nvSpPr>
        <p:spPr/>
        <p:txBody>
          <a:bodyPr/>
          <a:lstStyle/>
          <a:p>
            <a:fld id="{B93CFE1B-46BB-4154-8596-E38381C6AFD3}" type="slidenum">
              <a:rPr lang="en-CA" smtClean="0"/>
              <a:t>6</a:t>
            </a:fld>
            <a:endParaRPr lang="en-CA" dirty="0"/>
          </a:p>
        </p:txBody>
      </p:sp>
    </p:spTree>
    <p:extLst>
      <p:ext uri="{BB962C8B-B14F-4D97-AF65-F5344CB8AC3E}">
        <p14:creationId xmlns:p14="http://schemas.microsoft.com/office/powerpoint/2010/main" val="1915460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Veillez</a:t>
            </a:r>
            <a:r>
              <a:rPr lang="fr-CA" baseline="0" noProof="0" dirty="0" smtClean="0"/>
              <a:t> à ce que les chemins d’évacuation ne soient pas encombrés.</a:t>
            </a:r>
            <a:endParaRPr lang="fr-CA" noProof="0" dirty="0" smtClean="0"/>
          </a:p>
          <a:p>
            <a:endParaRPr lang="fr-CA" noProof="0" dirty="0" smtClean="0"/>
          </a:p>
          <a:p>
            <a:r>
              <a:rPr lang="fr-CA" noProof="0" dirty="0" smtClean="0"/>
              <a:t>Seul</a:t>
            </a:r>
            <a:r>
              <a:rPr lang="fr-CA" baseline="0" noProof="0" dirty="0" smtClean="0"/>
              <a:t> le personnel autorisé peut pénétrer dans la zone de construction.</a:t>
            </a:r>
            <a:endParaRPr lang="fr-CA" noProof="0" dirty="0" smtClean="0"/>
          </a:p>
          <a:p>
            <a:endParaRPr lang="fr-CA" noProof="0" dirty="0" smtClean="0"/>
          </a:p>
          <a:p>
            <a:r>
              <a:rPr lang="fr-CA" noProof="0" dirty="0" smtClean="0"/>
              <a:t>Les plans de circulation pour les ouvriers doivent éviter les</a:t>
            </a:r>
            <a:r>
              <a:rPr lang="fr-CA" baseline="0" noProof="0" dirty="0" smtClean="0"/>
              <a:t> aires où les patients/résidents reçoivent des soins.</a:t>
            </a:r>
          </a:p>
          <a:p>
            <a:endParaRPr lang="fr-CA" noProof="0" dirty="0" smtClean="0"/>
          </a:p>
          <a:p>
            <a:r>
              <a:rPr lang="fr-CA" noProof="0" dirty="0" smtClean="0"/>
              <a:t>Le transport des matériaux et débris de construction doit se faire par les ascenseurs</a:t>
            </a:r>
            <a:r>
              <a:rPr lang="fr-CA" baseline="0" noProof="0" dirty="0" smtClean="0"/>
              <a:t> réservés à cet usage ou durant les plages horaires prévues.</a:t>
            </a:r>
            <a:endParaRPr lang="fr-CA" noProof="0" dirty="0"/>
          </a:p>
        </p:txBody>
      </p:sp>
      <p:sp>
        <p:nvSpPr>
          <p:cNvPr id="4" name="Slide Number Placeholder 3"/>
          <p:cNvSpPr>
            <a:spLocks noGrp="1"/>
          </p:cNvSpPr>
          <p:nvPr>
            <p:ph type="sldNum" sz="quarter" idx="10"/>
          </p:nvPr>
        </p:nvSpPr>
        <p:spPr/>
        <p:txBody>
          <a:bodyPr/>
          <a:lstStyle/>
          <a:p>
            <a:fld id="{B93CFE1B-46BB-4154-8596-E38381C6AFD3}" type="slidenum">
              <a:rPr lang="en-CA" smtClean="0"/>
              <a:t>7</a:t>
            </a:fld>
            <a:endParaRPr lang="en-CA" dirty="0"/>
          </a:p>
        </p:txBody>
      </p:sp>
    </p:spTree>
    <p:extLst>
      <p:ext uri="{BB962C8B-B14F-4D97-AF65-F5344CB8AC3E}">
        <p14:creationId xmlns:p14="http://schemas.microsoft.com/office/powerpoint/2010/main" val="4293747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smtClean="0"/>
              <a:t>Les plans de circulation pour</a:t>
            </a:r>
            <a:r>
              <a:rPr lang="fr-CA" baseline="0" noProof="0" dirty="0" smtClean="0"/>
              <a:t> les débris de construction doivent éviter les aires où patients et résidents reçoivent des soins.</a:t>
            </a:r>
            <a:endParaRPr lang="fr-CA" noProof="0" dirty="0" smtClean="0"/>
          </a:p>
          <a:p>
            <a:endParaRPr lang="fr-CA" noProof="0" dirty="0" smtClean="0"/>
          </a:p>
          <a:p>
            <a:r>
              <a:rPr lang="fr-CA" noProof="0" dirty="0" smtClean="0"/>
              <a:t>Les débris doivent être confinés durant le transport dans l’établissement de soins</a:t>
            </a:r>
            <a:r>
              <a:rPr lang="fr-CA" baseline="0" noProof="0" dirty="0" smtClean="0"/>
              <a:t> de santé</a:t>
            </a:r>
            <a:r>
              <a:rPr lang="fr-CA" noProof="0" dirty="0" smtClean="0"/>
              <a:t>.</a:t>
            </a:r>
          </a:p>
          <a:p>
            <a:endParaRPr lang="fr-CA" noProof="0" dirty="0"/>
          </a:p>
        </p:txBody>
      </p:sp>
      <p:sp>
        <p:nvSpPr>
          <p:cNvPr id="4" name="Slide Number Placeholder 3"/>
          <p:cNvSpPr>
            <a:spLocks noGrp="1"/>
          </p:cNvSpPr>
          <p:nvPr>
            <p:ph type="sldNum" sz="quarter" idx="10"/>
          </p:nvPr>
        </p:nvSpPr>
        <p:spPr/>
        <p:txBody>
          <a:bodyPr/>
          <a:lstStyle/>
          <a:p>
            <a:fld id="{B93CFE1B-46BB-4154-8596-E38381C6AFD3}" type="slidenum">
              <a:rPr lang="en-CA" smtClean="0"/>
              <a:t>8</a:t>
            </a:fld>
            <a:endParaRPr lang="en-CA" dirty="0"/>
          </a:p>
        </p:txBody>
      </p:sp>
    </p:spTree>
    <p:extLst>
      <p:ext uri="{BB962C8B-B14F-4D97-AF65-F5344CB8AC3E}">
        <p14:creationId xmlns:p14="http://schemas.microsoft.com/office/powerpoint/2010/main" val="1738792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B2BA3C-86F8-4B68-8F3A-15511312E1F6}" type="slidenum">
              <a:rPr lang="en-US" smtClean="0"/>
              <a:t>9</a:t>
            </a:fld>
            <a:endParaRPr lang="en-US" dirty="0"/>
          </a:p>
        </p:txBody>
      </p:sp>
    </p:spTree>
    <p:extLst>
      <p:ext uri="{BB962C8B-B14F-4D97-AF65-F5344CB8AC3E}">
        <p14:creationId xmlns:p14="http://schemas.microsoft.com/office/powerpoint/2010/main" val="30439334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Logo de Santé publique Ontario" title="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Logo de l'Agence de protection et de promotion de la santé" title="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96200" y="5768975"/>
            <a:ext cx="12398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533399" y="1828800"/>
            <a:ext cx="5486400" cy="1165225"/>
          </a:xfrm>
        </p:spPr>
        <p:txBody>
          <a:bodyPr anchor="b"/>
          <a:lstStyle/>
          <a:p>
            <a:r>
              <a:rPr lang="en-US" dirty="0" smtClean="0"/>
              <a:t>Click to edit Master title style</a:t>
            </a:r>
            <a:endParaRPr lang="en-US" dirty="0"/>
          </a:p>
        </p:txBody>
      </p:sp>
      <p:sp>
        <p:nvSpPr>
          <p:cNvPr id="3" name="Subtitle 2"/>
          <p:cNvSpPr>
            <a:spLocks noGrp="1"/>
          </p:cNvSpPr>
          <p:nvPr>
            <p:ph type="subTitle" idx="1"/>
          </p:nvPr>
        </p:nvSpPr>
        <p:spPr>
          <a:xfrm>
            <a:off x="533399" y="3048000"/>
            <a:ext cx="4567555" cy="9144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4217C237-282F-49B6-B7F5-D9D716591E5C}" type="datetime1">
              <a:rPr lang="en-US"/>
              <a:pPr>
                <a:defRPr/>
              </a:pPr>
              <a:t>12/15/2015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A5A232C-EC67-48A1-908E-0BF87518A3AF}" type="slidenum">
              <a:rPr lang="en-US"/>
              <a:pPr>
                <a:defRPr/>
              </a:pPr>
              <a:t>‹#›</a:t>
            </a:fld>
            <a:endParaRPr lang="en-US" dirty="0"/>
          </a:p>
        </p:txBody>
      </p:sp>
    </p:spTree>
    <p:extLst>
      <p:ext uri="{BB962C8B-B14F-4D97-AF65-F5344CB8AC3E}">
        <p14:creationId xmlns:p14="http://schemas.microsoft.com/office/powerpoint/2010/main" val="2488216223"/>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with Chart">
    <p:spTree>
      <p:nvGrpSpPr>
        <p:cNvPr id="1" name=""/>
        <p:cNvGrpSpPr/>
        <p:nvPr/>
      </p:nvGrpSpPr>
      <p:grpSpPr>
        <a:xfrm>
          <a:off x="0" y="0"/>
          <a:ext cx="0" cy="0"/>
          <a:chOff x="0" y="0"/>
          <a:chExt cx="0" cy="0"/>
        </a:xfrm>
      </p:grpSpPr>
      <p:sp>
        <p:nvSpPr>
          <p:cNvPr id="2" name="Title 1"/>
          <p:cNvSpPr>
            <a:spLocks noGrp="1"/>
          </p:cNvSpPr>
          <p:nvPr>
            <p:ph type="title"/>
          </p:nvPr>
        </p:nvSpPr>
        <p:spPr>
          <a:xfrm>
            <a:off x="1676400" y="1143000"/>
            <a:ext cx="70104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676400" y="1752600"/>
            <a:ext cx="70104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8" name="Chart Placeholder 7"/>
          <p:cNvSpPr>
            <a:spLocks noGrp="1"/>
          </p:cNvSpPr>
          <p:nvPr>
            <p:ph type="chart" sz="quarter" idx="13"/>
          </p:nvPr>
        </p:nvSpPr>
        <p:spPr>
          <a:xfrm>
            <a:off x="1676400" y="2971800"/>
            <a:ext cx="7010400" cy="3352800"/>
          </a:xfrm>
        </p:spPr>
        <p:txBody>
          <a:bodyPr rtlCol="0">
            <a:normAutofit/>
          </a:bodyPr>
          <a:lstStyle/>
          <a:p>
            <a:pPr lvl="0"/>
            <a:endParaRPr lang="en-US" noProof="0" dirty="0"/>
          </a:p>
        </p:txBody>
      </p:sp>
      <p:sp>
        <p:nvSpPr>
          <p:cNvPr id="10" name="Text Placeholder 9"/>
          <p:cNvSpPr>
            <a:spLocks noGrp="1"/>
          </p:cNvSpPr>
          <p:nvPr>
            <p:ph type="body" sz="quarter" idx="14"/>
          </p:nvPr>
        </p:nvSpPr>
        <p:spPr>
          <a:xfrm>
            <a:off x="228600" y="1143000"/>
            <a:ext cx="1338944" cy="533400"/>
          </a:xfrm>
        </p:spPr>
        <p:txBody>
          <a:bodyPr lIns="0" tIns="0" rIns="0" bIns="0" anchor="ctr">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5"/>
          </p:nvPr>
        </p:nvSpPr>
        <p:spPr/>
        <p:txBody>
          <a:bodyPr/>
          <a:lstStyle>
            <a:lvl1pPr>
              <a:defRPr/>
            </a:lvl1pPr>
          </a:lstStyle>
          <a:p>
            <a:pPr>
              <a:defRPr/>
            </a:pPr>
            <a:fld id="{7C255E17-6C73-416A-AAA7-4CDAA9B80ED6}" type="datetime1">
              <a:rPr lang="en-US"/>
              <a:pPr>
                <a:defRPr/>
              </a:pPr>
              <a:t>12/15/2015</a:t>
            </a:fld>
            <a:endParaRPr lang="en-US" dirty="0"/>
          </a:p>
        </p:txBody>
      </p:sp>
      <p:sp>
        <p:nvSpPr>
          <p:cNvPr id="7"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65EFC78A-7E0F-4A9D-A5A1-DD7CBDA8470B}" type="slidenum">
              <a:rPr lang="en-US"/>
              <a:pPr>
                <a:defRPr/>
              </a:pPr>
              <a:t>‹#›</a:t>
            </a:fld>
            <a:endParaRPr lang="en-US" dirty="0"/>
          </a:p>
        </p:txBody>
      </p:sp>
    </p:spTree>
    <p:extLst>
      <p:ext uri="{BB962C8B-B14F-4D97-AF65-F5344CB8AC3E}">
        <p14:creationId xmlns:p14="http://schemas.microsoft.com/office/powerpoint/2010/main" val="123384528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hart_Al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8" name="Chart Placeholder 7"/>
          <p:cNvSpPr>
            <a:spLocks noGrp="1"/>
          </p:cNvSpPr>
          <p:nvPr>
            <p:ph type="chart" sz="quarter" idx="16"/>
          </p:nvPr>
        </p:nvSpPr>
        <p:spPr>
          <a:xfrm>
            <a:off x="3048000" y="1752600"/>
            <a:ext cx="5638800" cy="4572000"/>
          </a:xfrm>
        </p:spPr>
        <p:txBody>
          <a:bodyPr rtlCol="0">
            <a:normAutofit/>
          </a:bodyPr>
          <a:lstStyle/>
          <a:p>
            <a:pPr lvl="0"/>
            <a:endParaRPr lang="en-US" noProof="0" dirty="0"/>
          </a:p>
        </p:txBody>
      </p:sp>
      <p:sp>
        <p:nvSpPr>
          <p:cNvPr id="6" name="Date Placeholder 3"/>
          <p:cNvSpPr>
            <a:spLocks noGrp="1"/>
          </p:cNvSpPr>
          <p:nvPr>
            <p:ph type="dt" sz="half" idx="17"/>
          </p:nvPr>
        </p:nvSpPr>
        <p:spPr/>
        <p:txBody>
          <a:bodyPr/>
          <a:lstStyle>
            <a:lvl1pPr>
              <a:defRPr/>
            </a:lvl1pPr>
          </a:lstStyle>
          <a:p>
            <a:pPr>
              <a:defRPr/>
            </a:pPr>
            <a:fld id="{5E858BF2-EE98-43C2-88D6-AC89113486ED}" type="datetime1">
              <a:rPr lang="en-US"/>
              <a:pPr>
                <a:defRPr/>
              </a:pPr>
              <a:t>12/15/2015</a:t>
            </a:fld>
            <a:endParaRPr lang="en-US" dirty="0"/>
          </a:p>
        </p:txBody>
      </p:sp>
      <p:sp>
        <p:nvSpPr>
          <p:cNvPr id="7" name="Footer Placeholder 4"/>
          <p:cNvSpPr>
            <a:spLocks noGrp="1"/>
          </p:cNvSpPr>
          <p:nvPr>
            <p:ph type="ftr" sz="quarter" idx="18"/>
          </p:nvPr>
        </p:nvSpPr>
        <p:spPr/>
        <p:txBody>
          <a:bodyPr/>
          <a:lstStyle>
            <a:lvl1pPr>
              <a:defRPr/>
            </a:lvl1pPr>
          </a:lstStyle>
          <a:p>
            <a:pPr>
              <a:defRPr/>
            </a:pPr>
            <a:endParaRPr lang="en-US" dirty="0"/>
          </a:p>
        </p:txBody>
      </p:sp>
      <p:sp>
        <p:nvSpPr>
          <p:cNvPr id="9" name="Slide Number Placeholder 5"/>
          <p:cNvSpPr>
            <a:spLocks noGrp="1"/>
          </p:cNvSpPr>
          <p:nvPr>
            <p:ph type="sldNum" sz="quarter" idx="19"/>
          </p:nvPr>
        </p:nvSpPr>
        <p:spPr/>
        <p:txBody>
          <a:bodyPr/>
          <a:lstStyle>
            <a:lvl1pPr>
              <a:defRPr/>
            </a:lvl1pPr>
          </a:lstStyle>
          <a:p>
            <a:pPr>
              <a:defRPr/>
            </a:pPr>
            <a:fld id="{DC051997-E69C-4D5E-8478-425EBCD5781B}" type="slidenum">
              <a:rPr lang="en-US"/>
              <a:pPr>
                <a:defRPr/>
              </a:pPr>
              <a:t>‹#›</a:t>
            </a:fld>
            <a:endParaRPr lang="en-US" dirty="0"/>
          </a:p>
        </p:txBody>
      </p:sp>
    </p:spTree>
    <p:extLst>
      <p:ext uri="{BB962C8B-B14F-4D97-AF65-F5344CB8AC3E}">
        <p14:creationId xmlns:p14="http://schemas.microsoft.com/office/powerpoint/2010/main" val="321400284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Table">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1752600" y="2971800"/>
            <a:ext cx="6934200" cy="3352800"/>
          </a:xfrm>
        </p:spPr>
        <p:txBody>
          <a:bodyPr rtlCol="0">
            <a:normAutofit/>
          </a:bodyPr>
          <a:lstStyle/>
          <a:p>
            <a:pPr lvl="0"/>
            <a:endParaRPr lang="en-US" noProof="0" dirty="0"/>
          </a:p>
        </p:txBody>
      </p:sp>
      <p:sp>
        <p:nvSpPr>
          <p:cNvPr id="2" name="Title 1"/>
          <p:cNvSpPr>
            <a:spLocks noGrp="1"/>
          </p:cNvSpPr>
          <p:nvPr>
            <p:ph type="title"/>
          </p:nvPr>
        </p:nvSpPr>
        <p:spPr>
          <a:xfrm>
            <a:off x="457200" y="1143000"/>
            <a:ext cx="82296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457200" y="2971800"/>
            <a:ext cx="1219200" cy="533400"/>
          </a:xfrm>
        </p:spPr>
        <p:txBody>
          <a:bodyPr lIns="0" tIns="0" rIns="0" bIns="0">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F50ED0D0-5734-46DB-9F89-9D424544FA55}" type="datetime1">
              <a:rPr lang="en-US"/>
              <a:pPr>
                <a:defRPr/>
              </a:pPr>
              <a:t>12/15/2015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DC0129B2-7041-4B8B-BD6F-19FA7A82528F}" type="slidenum">
              <a:rPr lang="en-US"/>
              <a:pPr>
                <a:defRPr/>
              </a:pPr>
              <a:t>‹#›</a:t>
            </a:fld>
            <a:endParaRPr lang="en-US" dirty="0"/>
          </a:p>
        </p:txBody>
      </p:sp>
    </p:spTree>
    <p:extLst>
      <p:ext uri="{BB962C8B-B14F-4D97-AF65-F5344CB8AC3E}">
        <p14:creationId xmlns:p14="http://schemas.microsoft.com/office/powerpoint/2010/main" val="368297668"/>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with Table_Alt">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3048000" y="1752600"/>
            <a:ext cx="5638800" cy="4572000"/>
          </a:xfrm>
        </p:spPr>
        <p:txBody>
          <a:bodyPr rtlCol="0">
            <a:normAutofit/>
          </a:bodyPr>
          <a:lstStyle/>
          <a:p>
            <a:pPr lvl="0"/>
            <a:endParaRPr lang="en-US" noProof="0" dirty="0"/>
          </a:p>
        </p:txBody>
      </p:sp>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9913DAEC-5A71-43CC-8443-531928FD547D}" type="datetime1">
              <a:rPr lang="en-US"/>
              <a:pPr>
                <a:defRPr/>
              </a:pPr>
              <a:t>12/15/2015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0DBB3296-763B-40EC-83A6-F7C844540217}" type="slidenum">
              <a:rPr lang="en-US"/>
              <a:pPr>
                <a:defRPr/>
              </a:pPr>
              <a:t>‹#›</a:t>
            </a:fld>
            <a:endParaRPr lang="en-US" dirty="0"/>
          </a:p>
        </p:txBody>
      </p:sp>
    </p:spTree>
    <p:extLst>
      <p:ext uri="{BB962C8B-B14F-4D97-AF65-F5344CB8AC3E}">
        <p14:creationId xmlns:p14="http://schemas.microsoft.com/office/powerpoint/2010/main" val="122655273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19200"/>
            <a:ext cx="5111750" cy="51054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14600"/>
            <a:ext cx="3008313" cy="3810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85AA00-75FA-4EAE-8185-ADB8AA7F0DBC}"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AF8CF95-4F49-4F87-A2E4-E17D2FC593FF}" type="slidenum">
              <a:rPr lang="en-US"/>
              <a:pPr>
                <a:defRPr/>
              </a:pPr>
              <a:t>‹#›</a:t>
            </a:fld>
            <a:endParaRPr lang="en-US" dirty="0"/>
          </a:p>
        </p:txBody>
      </p:sp>
    </p:spTree>
    <p:extLst>
      <p:ext uri="{BB962C8B-B14F-4D97-AF65-F5344CB8AC3E}">
        <p14:creationId xmlns:p14="http://schemas.microsoft.com/office/powerpoint/2010/main" val="352110132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3001"/>
            <a:ext cx="5486400" cy="35845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F8E1A4-6ACE-4F54-A49F-A209D193AF0C}"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DDCF038-7A15-45DA-A0D6-D1ABC8BC3137}" type="slidenum">
              <a:rPr lang="en-US"/>
              <a:pPr>
                <a:defRPr/>
              </a:pPr>
              <a:t>‹#›</a:t>
            </a:fld>
            <a:endParaRPr lang="en-US" dirty="0"/>
          </a:p>
        </p:txBody>
      </p:sp>
    </p:spTree>
    <p:extLst>
      <p:ext uri="{BB962C8B-B14F-4D97-AF65-F5344CB8AC3E}">
        <p14:creationId xmlns:p14="http://schemas.microsoft.com/office/powerpoint/2010/main" val="1723037181"/>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FD0D09B-9D90-4EB3-AEED-265FD424BB9C}"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3"/>
          <p:cNvSpPr>
            <a:spLocks noGrp="1"/>
          </p:cNvSpPr>
          <p:nvPr>
            <p:ph type="sldNum" sz="quarter" idx="12"/>
          </p:nvPr>
        </p:nvSpPr>
        <p:spPr>
          <a:xfrm>
            <a:off x="7848600" y="6443663"/>
            <a:ext cx="838200" cy="234950"/>
          </a:xfrm>
        </p:spPr>
        <p:txBody>
          <a:bodyPr/>
          <a:lstStyle/>
          <a:p>
            <a:pPr>
              <a:defRPr/>
            </a:pPr>
            <a:fld id="{A52146C2-745C-4591-B094-5835C1E62A91}" type="slidenum">
              <a:rPr lang="en-US" smtClean="0"/>
              <a:pPr>
                <a:defRPr/>
              </a:pPr>
              <a:t>‹#›</a:t>
            </a:fld>
            <a:endParaRPr lang="en-US" dirty="0"/>
          </a:p>
        </p:txBody>
      </p:sp>
    </p:spTree>
    <p:extLst>
      <p:ext uri="{BB962C8B-B14F-4D97-AF65-F5344CB8AC3E}">
        <p14:creationId xmlns:p14="http://schemas.microsoft.com/office/powerpoint/2010/main" val="2780842931"/>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Top Righ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953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41A094-CB7C-4A6F-9C6E-ED83ECDB13F8}"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52146C2-745C-4591-B094-5835C1E62A91}" type="slidenum">
              <a:rPr lang="en-US"/>
              <a:pPr>
                <a:defRPr/>
              </a:pPr>
              <a:t>‹#›</a:t>
            </a:fld>
            <a:endParaRPr lang="en-US" dirty="0"/>
          </a:p>
        </p:txBody>
      </p:sp>
    </p:spTree>
    <p:extLst>
      <p:ext uri="{BB962C8B-B14F-4D97-AF65-F5344CB8AC3E}">
        <p14:creationId xmlns:p14="http://schemas.microsoft.com/office/powerpoint/2010/main" val="168584603"/>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4023395-5DE9-4C51-879D-B2DE6AF8E2E0}" type="datetime1">
              <a:rPr lang="en-US"/>
              <a:pPr>
                <a:defRPr/>
              </a:pPr>
              <a:t>12/15/2015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7E40759-DD23-4818-AB63-4BB3EAC90736}" type="slidenum">
              <a:rPr lang="en-US"/>
              <a:pPr>
                <a:defRPr/>
              </a:pPr>
              <a:t>‹#›</a:t>
            </a:fld>
            <a:endParaRPr lang="en-US" dirty="0"/>
          </a:p>
        </p:txBody>
      </p:sp>
    </p:spTree>
    <p:extLst>
      <p:ext uri="{BB962C8B-B14F-4D97-AF65-F5344CB8AC3E}">
        <p14:creationId xmlns:p14="http://schemas.microsoft.com/office/powerpoint/2010/main" val="451740803"/>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D07F70A-27E3-4033-9F3A-C01CD8048624}" type="datetime1">
              <a:rPr lang="en-US"/>
              <a:pPr>
                <a:defRPr/>
              </a:pPr>
              <a:t>12/15/2015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8421A5D-59CC-4CB5-8710-A99A0622A967}" type="slidenum">
              <a:rPr lang="en-US"/>
              <a:pPr>
                <a:defRPr/>
              </a:pPr>
              <a:t>‹#›</a:t>
            </a:fld>
            <a:endParaRPr lang="en-US" dirty="0"/>
          </a:p>
        </p:txBody>
      </p:sp>
    </p:spTree>
    <p:extLst>
      <p:ext uri="{BB962C8B-B14F-4D97-AF65-F5344CB8AC3E}">
        <p14:creationId xmlns:p14="http://schemas.microsoft.com/office/powerpoint/2010/main" val="14896141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05000"/>
            <a:ext cx="4040188"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4040188"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905000"/>
            <a:ext cx="4041775"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50D25EC-71E4-4FEA-86E0-375E734FCFBD}" type="datetime1">
              <a:rPr lang="en-US"/>
              <a:pPr>
                <a:defRPr/>
              </a:pPr>
              <a:t>12/15/2015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20D5DB1-C8B4-46C4-85E2-2122327F4522}" type="slidenum">
              <a:rPr lang="en-US" smtClean="0"/>
              <a:t>‹#›</a:t>
            </a:fld>
            <a:endParaRPr lang="en-US" dirty="0"/>
          </a:p>
        </p:txBody>
      </p:sp>
    </p:spTree>
    <p:extLst>
      <p:ext uri="{BB962C8B-B14F-4D97-AF65-F5344CB8AC3E}">
        <p14:creationId xmlns:p14="http://schemas.microsoft.com/office/powerpoint/2010/main" val="256118222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2E118E1-F31F-445C-9B7A-941BE74A6544}" type="datetime1">
              <a:rPr lang="en-US"/>
              <a:pPr>
                <a:defRPr/>
              </a:pPr>
              <a:t>12/15/2015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BD2180D-787F-4FAB-BA41-AC4026138F71}" type="slidenum">
              <a:rPr lang="en-US"/>
              <a:pPr>
                <a:defRPr/>
              </a:pPr>
              <a:t>‹#›</a:t>
            </a:fld>
            <a:endParaRPr lang="en-US" dirty="0"/>
          </a:p>
        </p:txBody>
      </p:sp>
    </p:spTree>
    <p:extLst>
      <p:ext uri="{BB962C8B-B14F-4D97-AF65-F5344CB8AC3E}">
        <p14:creationId xmlns:p14="http://schemas.microsoft.com/office/powerpoint/2010/main" val="122073762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Top Righ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3B5FCC5-C63F-401A-BD9D-B669F3A82322}" type="datetime1">
              <a:rPr lang="en-US"/>
              <a:pPr>
                <a:defRPr/>
              </a:pPr>
              <a:t>12/15/2015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36A125E-DC6A-4D0B-A2B9-C176AF270FC5}" type="slidenum">
              <a:rPr lang="en-US"/>
              <a:pPr>
                <a:defRPr/>
              </a:pPr>
              <a:t>‹#›</a:t>
            </a:fld>
            <a:endParaRPr lang="en-US" dirty="0"/>
          </a:p>
        </p:txBody>
      </p:sp>
    </p:spTree>
    <p:extLst>
      <p:ext uri="{BB962C8B-B14F-4D97-AF65-F5344CB8AC3E}">
        <p14:creationId xmlns:p14="http://schemas.microsoft.com/office/powerpoint/2010/main" val="380622482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A52439-2762-466D-9673-D4A568E173DE}" type="datetime1">
              <a:rPr lang="en-US"/>
              <a:pPr>
                <a:defRPr/>
              </a:pPr>
              <a:t>12/15/2015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3A6FD9F-BD41-47FF-B651-144D8DA95677}" type="slidenum">
              <a:rPr lang="en-US"/>
              <a:pPr>
                <a:defRPr/>
              </a:pPr>
              <a:t>‹#›</a:t>
            </a:fld>
            <a:endParaRPr lang="en-US" dirty="0"/>
          </a:p>
        </p:txBody>
      </p:sp>
    </p:spTree>
    <p:extLst>
      <p:ext uri="{BB962C8B-B14F-4D97-AF65-F5344CB8AC3E}">
        <p14:creationId xmlns:p14="http://schemas.microsoft.com/office/powerpoint/2010/main" val="2201562822"/>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www.publichealthontario.ca/"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14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gray">
          <a:xfrm>
            <a:off x="457200" y="19050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209800" y="6443663"/>
            <a:ext cx="990600" cy="234950"/>
          </a:xfrm>
          <a:prstGeom prst="rect">
            <a:avLst/>
          </a:prstGeom>
        </p:spPr>
        <p:txBody>
          <a:bodyPr vert="horz" lIns="91440" tIns="45720" rIns="91440" bIns="45720" rtlCol="0" anchor="ctr"/>
          <a:lstStyle>
            <a:lvl1pPr algn="l" fontAlgn="auto">
              <a:spcBef>
                <a:spcPts val="0"/>
              </a:spcBef>
              <a:spcAft>
                <a:spcPts val="0"/>
              </a:spcAft>
              <a:defRPr sz="1050" smtClean="0">
                <a:solidFill>
                  <a:schemeClr val="tx1"/>
                </a:solidFill>
                <a:latin typeface="+mn-lt"/>
                <a:cs typeface="+mn-cs"/>
              </a:defRPr>
            </a:lvl1pPr>
          </a:lstStyle>
          <a:p>
            <a:pPr>
              <a:defRPr/>
            </a:pPr>
            <a:fld id="{17BA12E7-1306-498D-85E5-4ACB8A96D4F1}" type="datetime1">
              <a:rPr lang="en-US"/>
              <a:pPr>
                <a:defRPr/>
              </a:pPr>
              <a:t>12/15/2015</a:t>
            </a:fld>
            <a:endParaRPr lang="en-US" dirty="0"/>
          </a:p>
        </p:txBody>
      </p:sp>
      <p:sp>
        <p:nvSpPr>
          <p:cNvPr id="5" name="Footer Placeholder 4"/>
          <p:cNvSpPr>
            <a:spLocks noGrp="1"/>
          </p:cNvSpPr>
          <p:nvPr>
            <p:ph type="ftr" sz="quarter" idx="3"/>
          </p:nvPr>
        </p:nvSpPr>
        <p:spPr>
          <a:xfrm>
            <a:off x="3276600" y="6443663"/>
            <a:ext cx="4495800" cy="234950"/>
          </a:xfrm>
          <a:prstGeom prst="rect">
            <a:avLst/>
          </a:prstGeom>
        </p:spPr>
        <p:txBody>
          <a:bodyPr vert="horz" lIns="91440" tIns="45720" rIns="91440" bIns="45720" rtlCol="0" anchor="ctr"/>
          <a:lstStyle>
            <a:lvl1pPr algn="ctr" fontAlgn="auto">
              <a:spcBef>
                <a:spcPts val="0"/>
              </a:spcBef>
              <a:spcAft>
                <a:spcPts val="0"/>
              </a:spcAft>
              <a:defRPr sz="1050">
                <a:solidFill>
                  <a:schemeClr val="tx1"/>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7848600" y="6443663"/>
            <a:ext cx="838200" cy="234950"/>
          </a:xfrm>
          <a:prstGeom prst="rect">
            <a:avLst/>
          </a:prstGeom>
        </p:spPr>
        <p:txBody>
          <a:bodyPr vert="horz" lIns="91440" tIns="45720" rIns="91440" bIns="45720" rtlCol="0" anchor="ctr"/>
          <a:lstStyle>
            <a:lvl1pPr algn="r" fontAlgn="auto">
              <a:spcBef>
                <a:spcPts val="0"/>
              </a:spcBef>
              <a:spcAft>
                <a:spcPts val="0"/>
              </a:spcAft>
              <a:defRPr sz="1050" b="1" smtClean="0">
                <a:solidFill>
                  <a:schemeClr val="tx1"/>
                </a:solidFill>
                <a:latin typeface="+mn-lt"/>
                <a:cs typeface="+mn-cs"/>
              </a:defRPr>
            </a:lvl1pPr>
          </a:lstStyle>
          <a:p>
            <a:pPr>
              <a:defRPr/>
            </a:pPr>
            <a:fld id="{DFA73D98-DD5D-43D0-A496-65C2077B2BAE}" type="slidenum">
              <a:rPr lang="en-US"/>
              <a:pPr>
                <a:defRPr/>
              </a:pPr>
              <a:t>‹#›</a:t>
            </a:fld>
            <a:endParaRPr lang="en-US" dirty="0"/>
          </a:p>
        </p:txBody>
      </p:sp>
      <p:pic>
        <p:nvPicPr>
          <p:cNvPr id="1031" name="Picture 2"/>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a:hlinkClick r:id="rId18"/>
          </p:cNvPr>
          <p:cNvSpPr txBox="1"/>
          <p:nvPr userDrawn="1"/>
        </p:nvSpPr>
        <p:spPr>
          <a:xfrm>
            <a:off x="381000" y="6425244"/>
            <a:ext cx="1503938" cy="261610"/>
          </a:xfrm>
          <a:prstGeom prst="rect">
            <a:avLst/>
          </a:prstGeom>
          <a:noFill/>
        </p:spPr>
        <p:txBody>
          <a:bodyPr wrap="none" rtlCol="0">
            <a:spAutoFit/>
          </a:bodyPr>
          <a:lstStyle/>
          <a:p>
            <a:r>
              <a:rPr lang="en-CA" sz="1100" dirty="0" smtClean="0"/>
              <a:t>PublicHealthOntario.ca</a:t>
            </a:r>
          </a:p>
        </p:txBody>
      </p:sp>
    </p:spTree>
  </p:cSld>
  <p:clrMap bg1="lt1" tx1="dk1" bg2="lt2" tx2="dk2" accent1="accent1" accent2="accent2" accent3="accent3" accent4="accent4" accent5="accent5" accent6="accent6" hlink="hlink" folHlink="folHlink"/>
  <p:sldLayoutIdLst>
    <p:sldLayoutId id="2147483679"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transition spd="med">
    <p:fade/>
  </p:transition>
  <p:timing>
    <p:tnLst>
      <p:par>
        <p:cTn id="1" dur="indefinite" restart="never" nodeType="tmRoot"/>
      </p:par>
    </p:tnLst>
  </p:timing>
  <p:hf hdr="0" ftr="0" dt="0"/>
  <p:txStyles>
    <p:titleStyle>
      <a:lvl1pPr algn="l" rtl="0" fontAlgn="base">
        <a:spcBef>
          <a:spcPct val="0"/>
        </a:spcBef>
        <a:spcAft>
          <a:spcPct val="0"/>
        </a:spcAft>
        <a:defRPr sz="3200" kern="1200">
          <a:solidFill>
            <a:schemeClr val="tx1"/>
          </a:solidFill>
          <a:latin typeface="+mj-lt"/>
          <a:ea typeface="+mj-ea"/>
          <a:cs typeface="+mj-cs"/>
        </a:defRPr>
      </a:lvl1pPr>
      <a:lvl2pPr algn="l" rtl="0" fontAlgn="base">
        <a:spcBef>
          <a:spcPct val="0"/>
        </a:spcBef>
        <a:spcAft>
          <a:spcPct val="0"/>
        </a:spcAft>
        <a:defRPr sz="3200">
          <a:solidFill>
            <a:schemeClr val="tx1"/>
          </a:solidFill>
          <a:latin typeface="Calibri" pitchFamily="34" charset="0"/>
        </a:defRPr>
      </a:lvl2pPr>
      <a:lvl3pPr algn="l" rtl="0" fontAlgn="base">
        <a:spcBef>
          <a:spcPct val="0"/>
        </a:spcBef>
        <a:spcAft>
          <a:spcPct val="0"/>
        </a:spcAft>
        <a:defRPr sz="3200">
          <a:solidFill>
            <a:schemeClr val="tx1"/>
          </a:solidFill>
          <a:latin typeface="Calibri" pitchFamily="34" charset="0"/>
        </a:defRPr>
      </a:lvl3pPr>
      <a:lvl4pPr algn="l" rtl="0" fontAlgn="base">
        <a:spcBef>
          <a:spcPct val="0"/>
        </a:spcBef>
        <a:spcAft>
          <a:spcPct val="0"/>
        </a:spcAft>
        <a:defRPr sz="3200">
          <a:solidFill>
            <a:schemeClr val="tx1"/>
          </a:solidFill>
          <a:latin typeface="Calibri" pitchFamily="34" charset="0"/>
        </a:defRPr>
      </a:lvl4pPr>
      <a:lvl5pPr algn="l" rtl="0" fontAlgn="base">
        <a:spcBef>
          <a:spcPct val="0"/>
        </a:spcBef>
        <a:spcAft>
          <a:spcPct val="0"/>
        </a:spcAft>
        <a:defRPr sz="3200">
          <a:solidFill>
            <a:schemeClr val="tx1"/>
          </a:solidFill>
          <a:latin typeface="Calibri" pitchFamily="34"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p:titleStyle>
    <p:bodyStyle>
      <a:lvl1pPr marL="282575" indent="-282575" algn="l" rtl="0" fontAlgn="base">
        <a:spcBef>
          <a:spcPts val="1200"/>
        </a:spcBef>
        <a:spcAft>
          <a:spcPct val="0"/>
        </a:spcAft>
        <a:buClr>
          <a:schemeClr val="accent2"/>
        </a:buClr>
        <a:buFont typeface="Arial" charset="0"/>
        <a:buChar char="•"/>
        <a:defRPr sz="2400" kern="1200">
          <a:solidFill>
            <a:schemeClr val="tx1"/>
          </a:solidFill>
          <a:latin typeface="+mn-lt"/>
          <a:ea typeface="+mn-ea"/>
          <a:cs typeface="+mn-cs"/>
        </a:defRPr>
      </a:lvl1pPr>
      <a:lvl2pPr marL="579438" indent="-285750" algn="l" rtl="0" fontAlgn="base">
        <a:spcBef>
          <a:spcPct val="20000"/>
        </a:spcBef>
        <a:spcAft>
          <a:spcPct val="0"/>
        </a:spcAft>
        <a:buClr>
          <a:srgbClr val="80A3B7"/>
        </a:buClr>
        <a:buFont typeface="Arial" charset="0"/>
        <a:buChar char="•"/>
        <a:defRPr sz="2000" kern="1200">
          <a:solidFill>
            <a:schemeClr val="tx1"/>
          </a:solidFill>
          <a:latin typeface="+mn-lt"/>
          <a:ea typeface="+mn-ea"/>
          <a:cs typeface="+mn-cs"/>
        </a:defRPr>
      </a:lvl2pPr>
      <a:lvl3pPr marL="804863" indent="-228600" algn="l" rtl="0" fontAlgn="base">
        <a:spcBef>
          <a:spcPct val="20000"/>
        </a:spcBef>
        <a:spcAft>
          <a:spcPct val="0"/>
        </a:spcAft>
        <a:buClr>
          <a:srgbClr val="80A3B7"/>
        </a:buClr>
        <a:buFont typeface="Arial" charset="0"/>
        <a:buChar char="•"/>
        <a:defRPr kern="1200">
          <a:solidFill>
            <a:schemeClr val="tx1"/>
          </a:solidFill>
          <a:latin typeface="+mn-lt"/>
          <a:ea typeface="+mn-ea"/>
          <a:cs typeface="+mn-cs"/>
        </a:defRPr>
      </a:lvl3pPr>
      <a:lvl4pPr marL="1033463" indent="-228600" algn="l" rtl="0" fontAlgn="base">
        <a:spcBef>
          <a:spcPct val="20000"/>
        </a:spcBef>
        <a:spcAft>
          <a:spcPct val="0"/>
        </a:spcAft>
        <a:buFont typeface="Arial" charset="0"/>
        <a:buChar char="•"/>
        <a:defRPr sz="1600" kern="1200">
          <a:solidFill>
            <a:schemeClr val="tx1"/>
          </a:solidFill>
          <a:latin typeface="+mn-lt"/>
          <a:ea typeface="+mn-ea"/>
          <a:cs typeface="+mn-cs"/>
        </a:defRPr>
      </a:lvl4pPr>
      <a:lvl5pPr marL="1262063" indent="-228600" algn="l" rtl="0" fontAlgn="base">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3.jpe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custDataLst>
              <p:tags r:id="rId1"/>
            </p:custDataLst>
          </p:nvPr>
        </p:nvSpPr>
        <p:spPr>
          <a:xfrm>
            <a:off x="533400" y="1676400"/>
            <a:ext cx="7848600" cy="1165225"/>
          </a:xfrm>
        </p:spPr>
        <p:txBody>
          <a:bodyPr/>
          <a:lstStyle/>
          <a:p>
            <a:pPr algn="ctr"/>
            <a:r>
              <a:rPr lang="fr-CA" sz="2800" b="1" dirty="0" smtClean="0"/>
              <a:t>Construction, rénovation, entretien et aménagement (CREA)</a:t>
            </a:r>
            <a:endParaRPr lang="fr-CA" sz="2800" b="1" dirty="0"/>
          </a:p>
        </p:txBody>
      </p:sp>
      <p:sp>
        <p:nvSpPr>
          <p:cNvPr id="4" name="Text Box 2" descr="Work Phase" title="Work Phase"/>
          <p:cNvSpPr txBox="1">
            <a:spLocks noChangeArrowheads="1"/>
          </p:cNvSpPr>
          <p:nvPr>
            <p:custDataLst>
              <p:tags r:id="rId2"/>
            </p:custDataLst>
          </p:nvPr>
        </p:nvSpPr>
        <p:spPr bwMode="auto">
          <a:xfrm>
            <a:off x="609600" y="3009900"/>
            <a:ext cx="7696200" cy="419100"/>
          </a:xfrm>
          <a:prstGeom prst="rect">
            <a:avLst/>
          </a:prstGeom>
          <a:solidFill>
            <a:srgbClr val="693A77"/>
          </a:solidFill>
          <a:ln w="9525">
            <a:noFill/>
            <a:miter lim="800000"/>
            <a:headEnd/>
            <a:tailEnd/>
          </a:ln>
        </p:spPr>
        <p:txBody>
          <a:bodyPr rot="0" vert="horz" wrap="square" lIns="45720" tIns="0" rIns="45720" bIns="0" anchor="t" anchorCtr="0">
            <a:noAutofit/>
          </a:bodyPr>
          <a:lstStyle/>
          <a:p>
            <a:pPr algn="ctr">
              <a:spcAft>
                <a:spcPts val="0"/>
              </a:spcAft>
            </a:pPr>
            <a:r>
              <a:rPr lang="fr-CA" sz="2400" b="1" dirty="0" smtClean="0">
                <a:solidFill>
                  <a:srgbClr val="FFFFFF"/>
                </a:solidFill>
                <a:effectLst/>
                <a:latin typeface="Calibri"/>
                <a:ea typeface="Calibri"/>
                <a:cs typeface="Times New Roman"/>
              </a:rPr>
              <a:t>Étape des travaux</a:t>
            </a:r>
            <a:endParaRPr lang="fr-CA" sz="2400" dirty="0">
              <a:effectLst/>
              <a:latin typeface="Calibri"/>
              <a:ea typeface="Calibri"/>
              <a:cs typeface="Times New Roman"/>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Palissades</a:t>
            </a:r>
            <a:endParaRPr lang="fr-CA" b="1" dirty="0"/>
          </a:p>
        </p:txBody>
      </p:sp>
      <p:sp>
        <p:nvSpPr>
          <p:cNvPr id="3" name="Content Placeholder 2"/>
          <p:cNvSpPr>
            <a:spLocks noGrp="1"/>
          </p:cNvSpPr>
          <p:nvPr>
            <p:ph idx="1"/>
          </p:nvPr>
        </p:nvSpPr>
        <p:spPr/>
        <p:txBody>
          <a:bodyPr>
            <a:normAutofit/>
          </a:bodyPr>
          <a:lstStyle/>
          <a:p>
            <a:pPr marL="0" lvl="0" indent="0">
              <a:buNone/>
            </a:pPr>
            <a:r>
              <a:rPr lang="fr-CA" dirty="0" smtClean="0"/>
              <a:t>Séparer </a:t>
            </a:r>
            <a:r>
              <a:rPr lang="fr-CA" dirty="0"/>
              <a:t>l</a:t>
            </a:r>
            <a:r>
              <a:rPr lang="fr-CA" dirty="0" smtClean="0"/>
              <a:t>es zones occupées et les zones de construction/rénovation durant les travaux à l’aide d’écrans de protection scellés, étanches à l’air et ignifuges.</a:t>
            </a:r>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10</a:t>
            </a:fld>
            <a:endParaRPr lang="fr-CA"/>
          </a:p>
        </p:txBody>
      </p:sp>
    </p:spTree>
    <p:extLst>
      <p:ext uri="{BB962C8B-B14F-4D97-AF65-F5344CB8AC3E}">
        <p14:creationId xmlns:p14="http://schemas.microsoft.com/office/powerpoint/2010/main" val="2116911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Matériaux de palissades</a:t>
            </a:r>
            <a:endParaRPr lang="fr-CA" b="1" dirty="0"/>
          </a:p>
        </p:txBody>
      </p:sp>
      <p:sp>
        <p:nvSpPr>
          <p:cNvPr id="3" name="Content Placeholder 2"/>
          <p:cNvSpPr>
            <a:spLocks noGrp="1"/>
          </p:cNvSpPr>
          <p:nvPr>
            <p:ph idx="1"/>
          </p:nvPr>
        </p:nvSpPr>
        <p:spPr/>
        <p:txBody>
          <a:bodyPr>
            <a:normAutofit/>
          </a:bodyPr>
          <a:lstStyle/>
          <a:p>
            <a:r>
              <a:rPr lang="fr-CA" dirty="0" smtClean="0"/>
              <a:t>Polyéthylène de 0,15 mm (6 mil)</a:t>
            </a:r>
          </a:p>
          <a:p>
            <a:r>
              <a:rPr lang="fr-CA" dirty="0" smtClean="0"/>
              <a:t>Polyéthylène de 0,30 mm (12 mil) (plancher)</a:t>
            </a:r>
          </a:p>
          <a:p>
            <a:r>
              <a:rPr lang="fr-CA" dirty="0" smtClean="0"/>
              <a:t>Panneau de </a:t>
            </a:r>
            <a:r>
              <a:rPr lang="fr-CA" dirty="0" err="1" smtClean="0"/>
              <a:t>placoplâtre</a:t>
            </a:r>
            <a:endParaRPr lang="fr-CA" dirty="0" smtClean="0"/>
          </a:p>
          <a:p>
            <a:r>
              <a:rPr lang="fr-CA" dirty="0" smtClean="0"/>
              <a:t>Contreplaqué</a:t>
            </a:r>
          </a:p>
          <a:p>
            <a:r>
              <a:rPr lang="fr-CA" dirty="0" smtClean="0"/>
              <a:t>Polyéthylène ignifuge (pour surfaces exposées)</a:t>
            </a:r>
          </a:p>
          <a:p>
            <a:r>
              <a:rPr lang="fr-CA" dirty="0" smtClean="0"/>
              <a:t>Dispositifs étanches de confinement temporaire</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11</a:t>
            </a:fld>
            <a:endParaRPr lang="fr-CA"/>
          </a:p>
        </p:txBody>
      </p:sp>
    </p:spTree>
    <p:extLst>
      <p:ext uri="{BB962C8B-B14F-4D97-AF65-F5344CB8AC3E}">
        <p14:creationId xmlns:p14="http://schemas.microsoft.com/office/powerpoint/2010/main" val="379614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Mesures préventives de niveau I</a:t>
            </a:r>
            <a:endParaRPr lang="fr-CA" b="1" dirty="0"/>
          </a:p>
        </p:txBody>
      </p:sp>
      <p:sp>
        <p:nvSpPr>
          <p:cNvPr id="3" name="Content Placeholder 2"/>
          <p:cNvSpPr>
            <a:spLocks noGrp="1"/>
          </p:cNvSpPr>
          <p:nvPr>
            <p:ph idx="1"/>
          </p:nvPr>
        </p:nvSpPr>
        <p:spPr/>
        <p:txBody>
          <a:bodyPr/>
          <a:lstStyle/>
          <a:p>
            <a:r>
              <a:rPr lang="fr-CA" dirty="0" smtClean="0"/>
              <a:t>Comprend des inspections et des activités non invasives</a:t>
            </a:r>
          </a:p>
          <a:p>
            <a:r>
              <a:rPr lang="fr-CA" dirty="0" smtClean="0"/>
              <a:t>L'entrepreneur ou l’équipe d’entretien est responsable du contrôle des émissions de poussière</a:t>
            </a:r>
          </a:p>
          <a:p>
            <a:r>
              <a:rPr lang="fr-CA" dirty="0" smtClean="0"/>
              <a:t>Palissades non requises</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12</a:t>
            </a:fld>
            <a:endParaRPr lang="fr-CA"/>
          </a:p>
        </p:txBody>
      </p:sp>
    </p:spTree>
    <p:extLst>
      <p:ext uri="{BB962C8B-B14F-4D97-AF65-F5344CB8AC3E}">
        <p14:creationId xmlns:p14="http://schemas.microsoft.com/office/powerpoint/2010/main" val="136996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Mesures préventives de niveau II</a:t>
            </a:r>
            <a:endParaRPr lang="fr-CA" b="1" dirty="0"/>
          </a:p>
        </p:txBody>
      </p:sp>
      <p:sp>
        <p:nvSpPr>
          <p:cNvPr id="3" name="Content Placeholder 2"/>
          <p:cNvSpPr>
            <a:spLocks noGrp="1"/>
          </p:cNvSpPr>
          <p:nvPr>
            <p:ph idx="1"/>
          </p:nvPr>
        </p:nvSpPr>
        <p:spPr/>
        <p:txBody>
          <a:bodyPr>
            <a:normAutofit/>
          </a:bodyPr>
          <a:lstStyle/>
          <a:p>
            <a:pPr marL="0" indent="0">
              <a:buNone/>
            </a:pPr>
            <a:r>
              <a:rPr lang="fr-CA" b="1" dirty="0"/>
              <a:t>L</a:t>
            </a:r>
            <a:r>
              <a:rPr lang="fr-CA" b="1" dirty="0" smtClean="0"/>
              <a:t>'entrepreneur doit :</a:t>
            </a:r>
          </a:p>
          <a:p>
            <a:r>
              <a:rPr lang="fr-CA" dirty="0"/>
              <a:t>O</a:t>
            </a:r>
            <a:r>
              <a:rPr lang="fr-CA" dirty="0" smtClean="0"/>
              <a:t>bstruer/sceller ou isoler les entrées et sorties d’air du système CVC qui débouchent sur la zone de construction</a:t>
            </a:r>
          </a:p>
          <a:p>
            <a:r>
              <a:rPr lang="fr-CA" dirty="0" smtClean="0"/>
              <a:t>Sceller toutes les ouvertures dans le plancher, les murs et le plafond</a:t>
            </a:r>
          </a:p>
          <a:p>
            <a:r>
              <a:rPr lang="fr-CA" dirty="0" smtClean="0"/>
              <a:t>Utiliser des toiles de protection pour contrôler les émissions de poussière</a:t>
            </a:r>
          </a:p>
          <a:p>
            <a:r>
              <a:rPr lang="fr-CA" dirty="0" smtClean="0"/>
              <a:t>Installer des essuie-pieds</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13</a:t>
            </a:fld>
            <a:endParaRPr lang="fr-CA"/>
          </a:p>
        </p:txBody>
      </p:sp>
    </p:spTree>
    <p:extLst>
      <p:ext uri="{BB962C8B-B14F-4D97-AF65-F5344CB8AC3E}">
        <p14:creationId xmlns:p14="http://schemas.microsoft.com/office/powerpoint/2010/main" val="10023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Mesures préventives </a:t>
            </a:r>
            <a:r>
              <a:rPr lang="fr-CA" b="1" dirty="0"/>
              <a:t>de niveau </a:t>
            </a:r>
            <a:r>
              <a:rPr lang="fr-CA" b="1" dirty="0" smtClean="0"/>
              <a:t>II (suite)</a:t>
            </a:r>
            <a:endParaRPr lang="fr-CA" b="1" dirty="0"/>
          </a:p>
        </p:txBody>
      </p:sp>
      <p:sp>
        <p:nvSpPr>
          <p:cNvPr id="3" name="Content Placeholder 2"/>
          <p:cNvSpPr>
            <a:spLocks noGrp="1"/>
          </p:cNvSpPr>
          <p:nvPr>
            <p:ph idx="1"/>
          </p:nvPr>
        </p:nvSpPr>
        <p:spPr/>
        <p:txBody>
          <a:bodyPr>
            <a:normAutofit/>
          </a:bodyPr>
          <a:lstStyle/>
          <a:p>
            <a:r>
              <a:rPr lang="fr-CA" dirty="0"/>
              <a:t>L</a:t>
            </a:r>
            <a:r>
              <a:rPr lang="fr-CA" dirty="0" smtClean="0"/>
              <a:t>es plafonds texturés, perforés ou suspendus doivent être couverts de polyéthylène.</a:t>
            </a:r>
          </a:p>
          <a:p>
            <a:r>
              <a:rPr lang="fr-CA" dirty="0" smtClean="0"/>
              <a:t>Le travail au-dessus d’un faux plafond nécessite un écran de protection.</a:t>
            </a:r>
          </a:p>
          <a:p>
            <a:r>
              <a:rPr lang="fr-CA" dirty="0" smtClean="0"/>
              <a:t>Les planchers texturés ou recouverts de moquette doivent être recouverts d’une feuille de polyéthylène.</a:t>
            </a:r>
          </a:p>
          <a:p>
            <a:r>
              <a:rPr lang="fr-CA" dirty="0" smtClean="0"/>
              <a:t>Les portes d’entrée doivent être protégées par une double feuille de polyéthylène lestée à la partie inférieure.</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14</a:t>
            </a:fld>
            <a:endParaRPr lang="fr-CA"/>
          </a:p>
        </p:txBody>
      </p:sp>
    </p:spTree>
    <p:extLst>
      <p:ext uri="{BB962C8B-B14F-4D97-AF65-F5344CB8AC3E}">
        <p14:creationId xmlns:p14="http://schemas.microsoft.com/office/powerpoint/2010/main" val="296652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Mesures préventives </a:t>
            </a:r>
            <a:r>
              <a:rPr lang="fr-CA" b="1" dirty="0"/>
              <a:t>de </a:t>
            </a:r>
            <a:r>
              <a:rPr lang="fr-CA" b="1" dirty="0" smtClean="0"/>
              <a:t>niveaux III et IV</a:t>
            </a:r>
            <a:endParaRPr lang="fr-CA" b="1" dirty="0"/>
          </a:p>
        </p:txBody>
      </p:sp>
      <p:sp>
        <p:nvSpPr>
          <p:cNvPr id="3" name="Content Placeholder 2"/>
          <p:cNvSpPr>
            <a:spLocks noGrp="1"/>
          </p:cNvSpPr>
          <p:nvPr>
            <p:ph idx="1"/>
          </p:nvPr>
        </p:nvSpPr>
        <p:spPr>
          <a:xfrm>
            <a:off x="470848" y="1905000"/>
            <a:ext cx="8229600" cy="4419600"/>
          </a:xfrm>
        </p:spPr>
        <p:txBody>
          <a:bodyPr>
            <a:normAutofit/>
          </a:bodyPr>
          <a:lstStyle/>
          <a:p>
            <a:pPr marL="0" indent="0">
              <a:buNone/>
            </a:pPr>
            <a:r>
              <a:rPr lang="fr-CA" b="1" dirty="0" smtClean="0"/>
              <a:t>En plus des mesures de niveaux I et II :</a:t>
            </a:r>
          </a:p>
          <a:p>
            <a:r>
              <a:rPr lang="fr-CA" dirty="0" smtClean="0"/>
              <a:t>Écran anti-poussière étanche</a:t>
            </a:r>
          </a:p>
          <a:p>
            <a:r>
              <a:rPr lang="fr-CA" dirty="0" smtClean="0"/>
              <a:t>Antichambres construites aux points d’accès</a:t>
            </a:r>
          </a:p>
          <a:p>
            <a:r>
              <a:rPr lang="fr-CA" dirty="0" smtClean="0"/>
              <a:t>Aucune fuite d’air</a:t>
            </a:r>
          </a:p>
          <a:p>
            <a:r>
              <a:rPr lang="fr-CA" dirty="0" smtClean="0"/>
              <a:t>Fenêtres et portes scellées</a:t>
            </a:r>
          </a:p>
          <a:p>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15</a:t>
            </a:fld>
            <a:endParaRPr lang="fr-CA"/>
          </a:p>
        </p:txBody>
      </p:sp>
    </p:spTree>
    <p:extLst>
      <p:ext uri="{BB962C8B-B14F-4D97-AF65-F5344CB8AC3E}">
        <p14:creationId xmlns:p14="http://schemas.microsoft.com/office/powerpoint/2010/main" val="2269616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dirty="0" smtClean="0"/>
              <a:t>Mesures préventives </a:t>
            </a:r>
            <a:r>
              <a:rPr lang="fr-CA" b="1" dirty="0"/>
              <a:t>de niveaux III et </a:t>
            </a:r>
            <a:r>
              <a:rPr lang="fr-CA" b="1" dirty="0" smtClean="0"/>
              <a:t>IV (suite)</a:t>
            </a:r>
            <a:endParaRPr lang="fr-CA" b="1" dirty="0"/>
          </a:p>
        </p:txBody>
      </p:sp>
      <p:sp>
        <p:nvSpPr>
          <p:cNvPr id="3" name="Content Placeholder 2"/>
          <p:cNvSpPr>
            <a:spLocks noGrp="1"/>
          </p:cNvSpPr>
          <p:nvPr>
            <p:ph idx="1"/>
          </p:nvPr>
        </p:nvSpPr>
        <p:spPr/>
        <p:txBody>
          <a:bodyPr>
            <a:normAutofit/>
          </a:bodyPr>
          <a:lstStyle/>
          <a:p>
            <a:r>
              <a:rPr lang="fr-CA" dirty="0"/>
              <a:t>Écran </a:t>
            </a:r>
            <a:r>
              <a:rPr lang="fr-CA" dirty="0" smtClean="0"/>
              <a:t>continu en </a:t>
            </a:r>
            <a:r>
              <a:rPr lang="fr-CA" dirty="0"/>
              <a:t>polyéthyl</a:t>
            </a:r>
            <a:r>
              <a:rPr lang="fr-CA" dirty="0" smtClean="0"/>
              <a:t>ène</a:t>
            </a:r>
          </a:p>
          <a:p>
            <a:r>
              <a:rPr lang="fr-CA" dirty="0" smtClean="0"/>
              <a:t>Ruban scellant en continu</a:t>
            </a:r>
          </a:p>
          <a:p>
            <a:pPr lvl="1"/>
            <a:r>
              <a:rPr lang="fr-CA" dirty="0" smtClean="0"/>
              <a:t>À la jonction du </a:t>
            </a:r>
            <a:r>
              <a:rPr lang="fr-CA" dirty="0" err="1" smtClean="0"/>
              <a:t>placoplâtre</a:t>
            </a:r>
            <a:r>
              <a:rPr lang="fr-CA" dirty="0" smtClean="0"/>
              <a:t> avec le plancher et le plafond</a:t>
            </a:r>
          </a:p>
          <a:p>
            <a:pPr lvl="1"/>
            <a:r>
              <a:rPr lang="fr-CA" dirty="0"/>
              <a:t>À la jonction du p</a:t>
            </a:r>
            <a:r>
              <a:rPr lang="fr-CA" dirty="0" smtClean="0"/>
              <a:t>olyéthylène </a:t>
            </a:r>
            <a:r>
              <a:rPr lang="fr-CA" dirty="0"/>
              <a:t>avec le </a:t>
            </a:r>
            <a:r>
              <a:rPr lang="fr-CA" dirty="0" smtClean="0"/>
              <a:t>plancher et </a:t>
            </a:r>
            <a:r>
              <a:rPr lang="fr-CA" dirty="0"/>
              <a:t>le plafond</a:t>
            </a:r>
          </a:p>
          <a:p>
            <a:pPr lvl="1"/>
            <a:r>
              <a:rPr lang="fr-CA" dirty="0" smtClean="0"/>
              <a:t>De chaque côté du polyéthylène</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16</a:t>
            </a:fld>
            <a:endParaRPr lang="fr-CA"/>
          </a:p>
        </p:txBody>
      </p:sp>
    </p:spTree>
    <p:extLst>
      <p:ext uri="{BB962C8B-B14F-4D97-AF65-F5344CB8AC3E}">
        <p14:creationId xmlns:p14="http://schemas.microsoft.com/office/powerpoint/2010/main" val="304617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457200"/>
          </a:xfrm>
        </p:spPr>
        <p:txBody>
          <a:bodyPr>
            <a:normAutofit fontScale="90000"/>
          </a:bodyPr>
          <a:lstStyle/>
          <a:p>
            <a:r>
              <a:rPr lang="fr-CA" b="1" dirty="0" smtClean="0"/>
              <a:t>Mesures préventives </a:t>
            </a:r>
            <a:r>
              <a:rPr lang="fr-CA" b="1" dirty="0"/>
              <a:t>de niveaux III et IV</a:t>
            </a:r>
          </a:p>
        </p:txBody>
      </p:sp>
      <p:sp>
        <p:nvSpPr>
          <p:cNvPr id="3" name="Content Placeholder 2"/>
          <p:cNvSpPr>
            <a:spLocks noGrp="1"/>
          </p:cNvSpPr>
          <p:nvPr>
            <p:ph idx="1"/>
          </p:nvPr>
        </p:nvSpPr>
        <p:spPr>
          <a:xfrm>
            <a:off x="457200" y="1828800"/>
            <a:ext cx="8153400" cy="3657600"/>
          </a:xfrm>
        </p:spPr>
        <p:txBody>
          <a:bodyPr/>
          <a:lstStyle/>
          <a:p>
            <a:pPr marL="0" indent="0">
              <a:buNone/>
            </a:pPr>
            <a:r>
              <a:rPr lang="fr-CA" b="1" cap="all" dirty="0" smtClean="0"/>
              <a:t>INSTALLATION D’UNE PALISSADE</a:t>
            </a:r>
            <a:endParaRPr lang="fr-CA" cap="all" dirty="0" smtClean="0"/>
          </a:p>
          <a:p>
            <a:r>
              <a:rPr lang="fr-CA" dirty="0" smtClean="0"/>
              <a:t>Poussière produite</a:t>
            </a:r>
          </a:p>
          <a:p>
            <a:r>
              <a:rPr lang="fr-CA" dirty="0" smtClean="0"/>
              <a:t>Mesure, coupe et peinture des panneaux</a:t>
            </a:r>
          </a:p>
          <a:p>
            <a:r>
              <a:rPr lang="fr-CA" dirty="0" smtClean="0"/>
              <a:t>Installation d’un abri temporaire</a:t>
            </a: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17</a:t>
            </a:fld>
            <a:endParaRPr lang="fr-CA"/>
          </a:p>
        </p:txBody>
      </p:sp>
    </p:spTree>
    <p:extLst>
      <p:ext uri="{BB962C8B-B14F-4D97-AF65-F5344CB8AC3E}">
        <p14:creationId xmlns:p14="http://schemas.microsoft.com/office/powerpoint/2010/main" val="1207341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sz="3600" b="1" dirty="0" smtClean="0"/>
              <a:t>Mesures préventives </a:t>
            </a:r>
            <a:r>
              <a:rPr lang="fr-CA" sz="3600" b="1" dirty="0"/>
              <a:t>de niveaux III et IV</a:t>
            </a:r>
            <a:endParaRPr lang="fr-CA" b="1" dirty="0"/>
          </a:p>
        </p:txBody>
      </p:sp>
      <p:sp>
        <p:nvSpPr>
          <p:cNvPr id="3" name="Content Placeholder 2"/>
          <p:cNvSpPr>
            <a:spLocks noGrp="1"/>
          </p:cNvSpPr>
          <p:nvPr>
            <p:ph idx="1"/>
          </p:nvPr>
        </p:nvSpPr>
        <p:spPr/>
        <p:txBody>
          <a:bodyPr>
            <a:normAutofit/>
          </a:bodyPr>
          <a:lstStyle/>
          <a:p>
            <a:pPr marL="0" indent="0">
              <a:buNone/>
            </a:pPr>
            <a:r>
              <a:rPr lang="fr-CA" b="1" cap="all" dirty="0" smtClean="0"/>
              <a:t>Joints d’étanchéité supérieurs</a:t>
            </a:r>
          </a:p>
          <a:p>
            <a:r>
              <a:rPr lang="fr-CA" dirty="0" smtClean="0"/>
              <a:t>Deux feuilles de polyéthylène ignifuge résistant aux déchirures (6 mil)</a:t>
            </a:r>
          </a:p>
          <a:p>
            <a:r>
              <a:rPr lang="fr-CA" dirty="0" smtClean="0"/>
              <a:t>Installation par des spécialistes du désamiantage et du traitement des moisissures</a:t>
            </a:r>
          </a:p>
          <a:p>
            <a:r>
              <a:rPr lang="fr-CA" dirty="0" smtClean="0"/>
              <a:t>Inspection des joints d’étanchéité supérieurs</a:t>
            </a:r>
          </a:p>
          <a:p>
            <a:r>
              <a:rPr lang="fr-CA" dirty="0" smtClean="0"/>
              <a:t>Tests de fumée effectués sur les joints et les palissades</a:t>
            </a:r>
          </a:p>
          <a:p>
            <a:r>
              <a:rPr lang="fr-CA" dirty="0" smtClean="0"/>
              <a:t>Vérification fréquente des joints</a:t>
            </a:r>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18</a:t>
            </a:fld>
            <a:endParaRPr lang="fr-CA"/>
          </a:p>
        </p:txBody>
      </p:sp>
    </p:spTree>
    <p:extLst>
      <p:ext uri="{BB962C8B-B14F-4D97-AF65-F5344CB8AC3E}">
        <p14:creationId xmlns:p14="http://schemas.microsoft.com/office/powerpoint/2010/main" val="746107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40" y="1066800"/>
            <a:ext cx="8305800" cy="914400"/>
          </a:xfrm>
        </p:spPr>
        <p:txBody>
          <a:bodyPr>
            <a:normAutofit/>
          </a:bodyPr>
          <a:lstStyle/>
          <a:p>
            <a:r>
              <a:rPr lang="fr-CA" b="1" dirty="0" smtClean="0"/>
              <a:t>Mesures préventives </a:t>
            </a:r>
            <a:r>
              <a:rPr lang="fr-CA" b="1" dirty="0"/>
              <a:t>de niveaux III et IV</a:t>
            </a:r>
            <a:endParaRPr lang="fr-CA" sz="2800" b="1" dirty="0"/>
          </a:p>
        </p:txBody>
      </p:sp>
      <p:sp>
        <p:nvSpPr>
          <p:cNvPr id="3" name="Content Placeholder 2"/>
          <p:cNvSpPr>
            <a:spLocks noGrp="1"/>
          </p:cNvSpPr>
          <p:nvPr>
            <p:ph idx="1"/>
          </p:nvPr>
        </p:nvSpPr>
        <p:spPr>
          <a:xfrm>
            <a:off x="470848" y="1905000"/>
            <a:ext cx="8001000" cy="4038600"/>
          </a:xfrm>
        </p:spPr>
        <p:txBody>
          <a:bodyPr>
            <a:normAutofit/>
          </a:bodyPr>
          <a:lstStyle/>
          <a:p>
            <a:pPr marL="0" indent="0">
              <a:buNone/>
            </a:pPr>
            <a:r>
              <a:rPr lang="fr-CA" b="1" cap="all" dirty="0" smtClean="0"/>
              <a:t>ANITCHAMBRE</a:t>
            </a:r>
            <a:endParaRPr lang="fr-CA" cap="all" dirty="0" smtClean="0"/>
          </a:p>
          <a:p>
            <a:r>
              <a:rPr lang="fr-CA" dirty="0" smtClean="0"/>
              <a:t>Pression atmosphérique négative</a:t>
            </a:r>
          </a:p>
          <a:p>
            <a:r>
              <a:rPr lang="fr-CA" dirty="0" smtClean="0"/>
              <a:t>Assez vaste pour permettre l’entrée et la sortie de matériaux dans la zone de construction</a:t>
            </a:r>
          </a:p>
          <a:p>
            <a:r>
              <a:rPr lang="fr-CA" dirty="0" smtClean="0"/>
              <a:t>Portes situées à chaque extrémité</a:t>
            </a:r>
          </a:p>
          <a:p>
            <a:r>
              <a:rPr lang="fr-CA" dirty="0" smtClean="0"/>
              <a:t>Murs étanches à l’air et lavables</a:t>
            </a:r>
          </a:p>
          <a:p>
            <a:r>
              <a:rPr lang="fr-CA" dirty="0" smtClean="0"/>
              <a:t>Écrans anti-poussière déployés jusqu’au vrai plafond</a:t>
            </a:r>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19</a:t>
            </a:fld>
            <a:endParaRPr lang="fr-CA"/>
          </a:p>
        </p:txBody>
      </p:sp>
    </p:spTree>
    <p:extLst>
      <p:ext uri="{BB962C8B-B14F-4D97-AF65-F5344CB8AC3E}">
        <p14:creationId xmlns:p14="http://schemas.microsoft.com/office/powerpoint/2010/main" val="4163436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7"/>
          <p:cNvSpPr>
            <a:spLocks noGrp="1"/>
          </p:cNvSpPr>
          <p:nvPr>
            <p:ph type="title"/>
            <p:custDataLst>
              <p:tags r:id="rId1"/>
            </p:custDataLst>
          </p:nvPr>
        </p:nvSpPr>
        <p:spPr/>
        <p:txBody>
          <a:bodyPr/>
          <a:lstStyle/>
          <a:p>
            <a:r>
              <a:rPr lang="fr-CA" b="1" smtClean="0"/>
              <a:t>Objectifs</a:t>
            </a:r>
          </a:p>
        </p:txBody>
      </p:sp>
      <p:sp>
        <p:nvSpPr>
          <p:cNvPr id="4099" name="Content Placeholder 8"/>
          <p:cNvSpPr>
            <a:spLocks noGrp="1"/>
          </p:cNvSpPr>
          <p:nvPr>
            <p:ph idx="1"/>
            <p:custDataLst>
              <p:tags r:id="rId2"/>
            </p:custDataLst>
          </p:nvPr>
        </p:nvSpPr>
        <p:spPr/>
        <p:txBody>
          <a:bodyPr/>
          <a:lstStyle/>
          <a:p>
            <a:r>
              <a:rPr lang="fr-CA" dirty="0" smtClean="0"/>
              <a:t>Identifier les éléments de l’étape des travaux</a:t>
            </a:r>
          </a:p>
          <a:p>
            <a:r>
              <a:rPr lang="fr-CA" dirty="0" smtClean="0"/>
              <a:t>Fournir des informations sur chacun des éléments</a:t>
            </a:r>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pPr>
              <a:defRPr/>
            </a:pPr>
            <a:fld id="{00099687-D148-4205-97FB-BAB44A73AD86}" type="slidenum">
              <a:rPr lang="fr-CA" smtClean="0"/>
              <a:pPr>
                <a:defRPr/>
              </a:pPr>
              <a:t>2</a:t>
            </a:fld>
            <a:endParaRPr lang="fr-CA"/>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85800"/>
          </a:xfrm>
        </p:spPr>
        <p:txBody>
          <a:bodyPr>
            <a:noAutofit/>
          </a:bodyPr>
          <a:lstStyle/>
          <a:p>
            <a:r>
              <a:rPr lang="fr-CA" sz="2800" b="1" dirty="0" smtClean="0"/>
              <a:t>Mesures préventives </a:t>
            </a:r>
            <a:r>
              <a:rPr lang="fr-CA" sz="2800" b="1" dirty="0"/>
              <a:t>de niveaux III et IV</a:t>
            </a:r>
            <a:endParaRPr lang="fr-CA" sz="3200" dirty="0"/>
          </a:p>
        </p:txBody>
      </p:sp>
      <p:sp>
        <p:nvSpPr>
          <p:cNvPr id="3" name="Content Placeholder 2"/>
          <p:cNvSpPr>
            <a:spLocks noGrp="1"/>
          </p:cNvSpPr>
          <p:nvPr>
            <p:ph idx="1"/>
          </p:nvPr>
        </p:nvSpPr>
        <p:spPr/>
        <p:txBody>
          <a:bodyPr>
            <a:normAutofit/>
          </a:bodyPr>
          <a:lstStyle/>
          <a:p>
            <a:pPr marL="0" indent="0">
              <a:buNone/>
            </a:pPr>
            <a:r>
              <a:rPr lang="fr-CA" b="1" cap="all" dirty="0" smtClean="0"/>
              <a:t>Portes De l’antichambre	</a:t>
            </a:r>
          </a:p>
          <a:p>
            <a:r>
              <a:rPr lang="fr-CA" dirty="0" smtClean="0"/>
              <a:t>Porte métallique creuse</a:t>
            </a:r>
          </a:p>
          <a:p>
            <a:r>
              <a:rPr lang="fr-CA" dirty="0" smtClean="0"/>
              <a:t>Cadre et bas de porte calfeutrés</a:t>
            </a:r>
          </a:p>
          <a:p>
            <a:r>
              <a:rPr lang="fr-CA" dirty="0" smtClean="0"/>
              <a:t>Loquet </a:t>
            </a:r>
            <a:r>
              <a:rPr lang="fr-CA" dirty="0" err="1" smtClean="0"/>
              <a:t>verrouillable</a:t>
            </a:r>
            <a:endParaRPr lang="fr-CA" dirty="0" smtClean="0"/>
          </a:p>
          <a:p>
            <a:r>
              <a:rPr lang="fr-CA" dirty="0" smtClean="0"/>
              <a:t>Système de fermeture automatique</a:t>
            </a:r>
          </a:p>
          <a:p>
            <a:r>
              <a:rPr lang="fr-CA" dirty="0" smtClean="0"/>
              <a:t>Tendeurs élastiques non permis</a:t>
            </a:r>
          </a:p>
          <a:p>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20</a:t>
            </a:fld>
            <a:endParaRPr lang="fr-CA"/>
          </a:p>
        </p:txBody>
      </p:sp>
    </p:spTree>
    <p:extLst>
      <p:ext uri="{BB962C8B-B14F-4D97-AF65-F5344CB8AC3E}">
        <p14:creationId xmlns:p14="http://schemas.microsoft.com/office/powerpoint/2010/main" val="2389744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smtClean="0"/>
              <a:t>Retrait des palissades</a:t>
            </a:r>
            <a:endParaRPr lang="fr-CA" b="1"/>
          </a:p>
        </p:txBody>
      </p:sp>
      <p:sp>
        <p:nvSpPr>
          <p:cNvPr id="3" name="Content Placeholder 2"/>
          <p:cNvSpPr>
            <a:spLocks noGrp="1"/>
          </p:cNvSpPr>
          <p:nvPr>
            <p:ph idx="1"/>
          </p:nvPr>
        </p:nvSpPr>
        <p:spPr/>
        <p:txBody>
          <a:bodyPr>
            <a:normAutofit/>
          </a:bodyPr>
          <a:lstStyle/>
          <a:p>
            <a:r>
              <a:rPr lang="fr-CA" dirty="0"/>
              <a:t>L</a:t>
            </a:r>
            <a:r>
              <a:rPr lang="fr-CA" dirty="0" smtClean="0"/>
              <a:t>'entrepreneur est responsable de l’enlèvement de tous les débris et poussières.</a:t>
            </a:r>
          </a:p>
          <a:p>
            <a:r>
              <a:rPr lang="fr-CA" dirty="0" smtClean="0"/>
              <a:t>Le maître d’œuvre est responsable du nettoyage final avant l’inspection du PPI.</a:t>
            </a:r>
          </a:p>
          <a:p>
            <a:r>
              <a:rPr lang="fr-CA" dirty="0" smtClean="0"/>
              <a:t>Les palissades demeurent en place jusqu’à la fin de l’inspection.</a:t>
            </a:r>
          </a:p>
          <a:p>
            <a:r>
              <a:rPr lang="fr-CA" dirty="0" smtClean="0"/>
              <a:t>Un écran de protection temporaire est installé durant le retrait.</a:t>
            </a:r>
          </a:p>
          <a:p>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pPr>
              <a:defRPr/>
            </a:pPr>
            <a:fld id="{A52146C2-745C-4591-B094-5835C1E62A91}" type="slidenum">
              <a:rPr lang="fr-CA" smtClean="0"/>
              <a:pPr>
                <a:defRPr/>
              </a:pPr>
              <a:t>21</a:t>
            </a:fld>
            <a:endParaRPr lang="fr-CA"/>
          </a:p>
        </p:txBody>
      </p:sp>
    </p:spTree>
    <p:extLst>
      <p:ext uri="{BB962C8B-B14F-4D97-AF65-F5344CB8AC3E}">
        <p14:creationId xmlns:p14="http://schemas.microsoft.com/office/powerpoint/2010/main" val="3622144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NETTOYAGE DE L’ENVIRONNEMENT</a:t>
            </a:r>
            <a:endParaRPr lang="fr-CA" dirty="0"/>
          </a:p>
        </p:txBody>
      </p:sp>
      <p:sp>
        <p:nvSpPr>
          <p:cNvPr id="3" name="Text Placeholder 2"/>
          <p:cNvSpPr>
            <a:spLocks noGrp="1"/>
          </p:cNvSpPr>
          <p:nvPr>
            <p:ph type="body" idx="1"/>
          </p:nvPr>
        </p:nvSpPr>
        <p:spPr/>
        <p:txBody>
          <a:bodyPr/>
          <a:lstStyle/>
          <a:p>
            <a:r>
              <a:rPr lang="fr-CA" sz="2400" b="1" dirty="0" smtClean="0"/>
              <a:t>Enlèvement des débris de construction</a:t>
            </a:r>
            <a:endParaRPr lang="fr-CA" sz="2400" dirty="0"/>
          </a:p>
        </p:txBody>
      </p:sp>
      <p:sp>
        <p:nvSpPr>
          <p:cNvPr id="4" name="Slide Number Placeholder 3"/>
          <p:cNvSpPr>
            <a:spLocks noGrp="1"/>
          </p:cNvSpPr>
          <p:nvPr>
            <p:ph type="sldNum" sz="quarter" idx="12"/>
          </p:nvPr>
        </p:nvSpPr>
        <p:spPr/>
        <p:txBody>
          <a:bodyPr/>
          <a:lstStyle/>
          <a:p>
            <a:pPr>
              <a:defRPr/>
            </a:pPr>
            <a:fld id="{07E40759-DD23-4818-AB63-4BB3EAC90736}" type="slidenum">
              <a:rPr lang="fr-CA" smtClean="0"/>
              <a:pPr>
                <a:defRPr/>
              </a:pPr>
              <a:t>22</a:t>
            </a:fld>
            <a:endParaRPr lang="fr-CA"/>
          </a:p>
        </p:txBody>
      </p:sp>
    </p:spTree>
    <p:extLst>
      <p:ext uri="{BB962C8B-B14F-4D97-AF65-F5344CB8AC3E}">
        <p14:creationId xmlns:p14="http://schemas.microsoft.com/office/powerpoint/2010/main" val="1756850935"/>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CA" b="1" smtClean="0"/>
              <a:t>Planification de l’enlèvement des débris</a:t>
            </a:r>
            <a:endParaRPr lang="fr-CA" b="1"/>
          </a:p>
        </p:txBody>
      </p:sp>
      <p:sp>
        <p:nvSpPr>
          <p:cNvPr id="5" name="Content Placeholder 4"/>
          <p:cNvSpPr>
            <a:spLocks noGrp="1"/>
          </p:cNvSpPr>
          <p:nvPr>
            <p:ph idx="1"/>
          </p:nvPr>
        </p:nvSpPr>
        <p:spPr/>
        <p:txBody>
          <a:bodyPr>
            <a:normAutofit/>
          </a:bodyPr>
          <a:lstStyle/>
          <a:p>
            <a:pPr marL="0" indent="0">
              <a:buNone/>
            </a:pPr>
            <a:r>
              <a:rPr lang="fr-CA" dirty="0" smtClean="0"/>
              <a:t>Le PPI, l’entrepreneur, le maître d’œuvre et les représentants des zone touchées discutent et prévoient :</a:t>
            </a:r>
          </a:p>
          <a:p>
            <a:r>
              <a:rPr lang="fr-CA" dirty="0" smtClean="0"/>
              <a:t>le circuit pour l’enlèvement des débris (p. ex., éviter les aires de soins)</a:t>
            </a:r>
          </a:p>
          <a:p>
            <a:r>
              <a:rPr lang="fr-CA" dirty="0" smtClean="0"/>
              <a:t>la disponibilité d’un ascenseur réservé à cet usage</a:t>
            </a:r>
          </a:p>
          <a:p>
            <a:r>
              <a:rPr lang="fr-CA" dirty="0" smtClean="0"/>
              <a:t>l’horaire de l’enlèvement (p. ex., le soir ou une autre période à faible achalandage)</a:t>
            </a:r>
          </a:p>
          <a:p>
            <a:r>
              <a:rPr lang="fr-CA" dirty="0" smtClean="0"/>
              <a:t>l’endroit  où seront entreposés les débris sur la propriété de l’établissement jusqu’à leur enlèvement</a:t>
            </a:r>
          </a:p>
          <a:p>
            <a:endParaRPr lang="fr-CA" dirty="0"/>
          </a:p>
        </p:txBody>
      </p:sp>
      <p:sp>
        <p:nvSpPr>
          <p:cNvPr id="6"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23</a:t>
            </a:fld>
            <a:endParaRPr lang="fr-CA"/>
          </a:p>
        </p:txBody>
      </p:sp>
    </p:spTree>
    <p:extLst>
      <p:ext uri="{BB962C8B-B14F-4D97-AF65-F5344CB8AC3E}">
        <p14:creationId xmlns:p14="http://schemas.microsoft.com/office/powerpoint/2010/main" val="4024610268"/>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b="1" dirty="0" smtClean="0"/>
              <a:t>Enlèvement des débris</a:t>
            </a:r>
            <a:endParaRPr lang="fr-CA" b="1" dirty="0"/>
          </a:p>
        </p:txBody>
      </p:sp>
      <p:sp>
        <p:nvSpPr>
          <p:cNvPr id="3" name="Content Placeholder 2"/>
          <p:cNvSpPr>
            <a:spLocks noGrp="1"/>
          </p:cNvSpPr>
          <p:nvPr>
            <p:ph idx="1"/>
          </p:nvPr>
        </p:nvSpPr>
        <p:spPr/>
        <p:txBody>
          <a:bodyPr/>
          <a:lstStyle/>
          <a:p>
            <a:r>
              <a:rPr lang="fr-CA" dirty="0" smtClean="0"/>
              <a:t>Dans un conteneur couvert</a:t>
            </a:r>
          </a:p>
          <a:p>
            <a:r>
              <a:rPr lang="fr-CA" dirty="0" smtClean="0"/>
              <a:t>Recouverts d’une bâche humide, ou</a:t>
            </a:r>
          </a:p>
          <a:p>
            <a:r>
              <a:rPr lang="fr-CA" dirty="0" smtClean="0"/>
              <a:t>Jetés dans une colonne vide-ordures extérieure</a:t>
            </a:r>
          </a:p>
          <a:p>
            <a:pPr lvl="1"/>
            <a:r>
              <a:rPr lang="fr-CA" dirty="0" smtClean="0"/>
              <a:t>Sceller la colonne, </a:t>
            </a:r>
            <a:r>
              <a:rPr lang="fr-CA" dirty="0"/>
              <a:t>lorsque non utilisée</a:t>
            </a:r>
          </a:p>
          <a:p>
            <a:r>
              <a:rPr lang="fr-CA" dirty="0" smtClean="0"/>
              <a:t>Essuyer l’extérieur du conteneur et les roues à l’aide d’un linge humide avant de quitter la zone de construction</a:t>
            </a:r>
          </a:p>
          <a:p>
            <a:pPr marL="0" indent="0">
              <a:buNone/>
            </a:pPr>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24</a:t>
            </a:fld>
            <a:endParaRPr lang="fr-CA"/>
          </a:p>
        </p:txBody>
      </p:sp>
    </p:spTree>
    <p:extLst>
      <p:ext uri="{BB962C8B-B14F-4D97-AF65-F5344CB8AC3E}">
        <p14:creationId xmlns:p14="http://schemas.microsoft.com/office/powerpoint/2010/main" val="2910454774"/>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b="1" dirty="0" smtClean="0"/>
              <a:t>Après l’enlèvement des débris, les ouvriers</a:t>
            </a:r>
            <a:r>
              <a:rPr lang="is-IS" b="1" dirty="0" smtClean="0"/>
              <a:t>…</a:t>
            </a:r>
            <a:endParaRPr lang="fr-CA" b="1" dirty="0"/>
          </a:p>
        </p:txBody>
      </p:sp>
      <p:sp>
        <p:nvSpPr>
          <p:cNvPr id="3" name="Content Placeholder 2"/>
          <p:cNvSpPr>
            <a:spLocks noGrp="1"/>
          </p:cNvSpPr>
          <p:nvPr>
            <p:ph idx="1"/>
          </p:nvPr>
        </p:nvSpPr>
        <p:spPr/>
        <p:txBody>
          <a:bodyPr>
            <a:normAutofit/>
          </a:bodyPr>
          <a:lstStyle/>
          <a:p>
            <a:r>
              <a:rPr lang="fr-CA" dirty="0" smtClean="0"/>
              <a:t>Passent sur eux-mêmes un aspirateur muni d’un filtre HEPA</a:t>
            </a:r>
          </a:p>
          <a:p>
            <a:r>
              <a:rPr lang="fr-CA" dirty="0" smtClean="0"/>
              <a:t>Retirent la tenue de protection qu’ils portaient, ou</a:t>
            </a:r>
          </a:p>
          <a:p>
            <a:r>
              <a:rPr lang="fr-CA" dirty="0" smtClean="0"/>
              <a:t>Revêtissent une tenue de protection – p. ex., une combinaison propre pour contenir la poussière déposée sur leurs vêtements</a:t>
            </a:r>
            <a:endParaRPr lang="fr-CA" dirty="0"/>
          </a:p>
        </p:txBody>
      </p:sp>
      <p:sp>
        <p:nvSpPr>
          <p:cNvPr id="5"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25</a:t>
            </a:fld>
            <a:endParaRPr lang="fr-CA"/>
          </a:p>
        </p:txBody>
      </p:sp>
    </p:spTree>
    <p:extLst>
      <p:ext uri="{BB962C8B-B14F-4D97-AF65-F5344CB8AC3E}">
        <p14:creationId xmlns:p14="http://schemas.microsoft.com/office/powerpoint/2010/main" val="3593379003"/>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CA" b="1" smtClean="0"/>
              <a:t>Sources</a:t>
            </a:r>
            <a:endParaRPr lang="fr-CA" b="1"/>
          </a:p>
        </p:txBody>
      </p:sp>
      <p:sp>
        <p:nvSpPr>
          <p:cNvPr id="9" name="Content Placeholder 8"/>
          <p:cNvSpPr>
            <a:spLocks noGrp="1"/>
          </p:cNvSpPr>
          <p:nvPr>
            <p:ph idx="1"/>
          </p:nvPr>
        </p:nvSpPr>
        <p:spPr/>
        <p:txBody>
          <a:bodyPr/>
          <a:lstStyle/>
          <a:p>
            <a:pPr lvl="0"/>
            <a:r>
              <a:rPr lang="fr-CA" dirty="0"/>
              <a:t>Association canadienne de </a:t>
            </a:r>
            <a:r>
              <a:rPr lang="fr-CA" dirty="0" smtClean="0"/>
              <a:t>normalisation : Z317.13</a:t>
            </a:r>
            <a:r>
              <a:rPr lang="fr-CA" dirty="0"/>
              <a:t>-</a:t>
            </a:r>
            <a:r>
              <a:rPr lang="fr-CA" dirty="0" smtClean="0"/>
              <a:t>F12 – Lutte contre l'infection pendant les travaux de construction, de rénovation et d'entretien dans les établissements de soins de santé. Groupe CSA, Toronto (Ontario), 2012.</a:t>
            </a:r>
          </a:p>
          <a:p>
            <a:r>
              <a:rPr lang="en-CA" dirty="0"/>
              <a:t>Association for Professionals in Infection Control and </a:t>
            </a:r>
            <a:r>
              <a:rPr lang="en-CA" dirty="0" smtClean="0"/>
              <a:t>Epidemiology, </a:t>
            </a:r>
            <a:r>
              <a:rPr lang="en-CA" dirty="0"/>
              <a:t>APIC T</a:t>
            </a:r>
            <a:r>
              <a:rPr lang="en-CA" dirty="0" smtClean="0"/>
              <a:t>ext Online (Internet). Washington D.C. : </a:t>
            </a:r>
            <a:r>
              <a:rPr lang="en-CA" dirty="0"/>
              <a:t>Association for Professionals in Infection Control and </a:t>
            </a:r>
            <a:r>
              <a:rPr lang="en-CA" dirty="0" smtClean="0"/>
              <a:t>Epidemiology, c2015 (</a:t>
            </a:r>
            <a:r>
              <a:rPr lang="en-CA" dirty="0" err="1" smtClean="0"/>
              <a:t>cité</a:t>
            </a:r>
            <a:r>
              <a:rPr lang="en-CA" dirty="0" smtClean="0"/>
              <a:t> le 30 mars 2015).</a:t>
            </a:r>
            <a:endParaRPr lang="fr-CA" sz="1600" dirty="0" smtClean="0"/>
          </a:p>
          <a:p>
            <a:pPr marL="0" lvl="0" indent="0">
              <a:buClr>
                <a:srgbClr val="00BCE4"/>
              </a:buClr>
              <a:buNone/>
            </a:pPr>
            <a:endParaRPr lang="fr-CA" sz="1500" dirty="0" smtClean="0">
              <a:solidFill>
                <a:prstClr val="black"/>
              </a:solidFill>
            </a:endParaRPr>
          </a:p>
          <a:p>
            <a:pPr marL="0" lvl="0" indent="0">
              <a:buClr>
                <a:srgbClr val="00BCE4"/>
              </a:buClr>
              <a:buNone/>
            </a:pPr>
            <a:endParaRPr lang="fr-CA" sz="1500" dirty="0" smtClean="0">
              <a:solidFill>
                <a:prstClr val="black"/>
              </a:solidFill>
            </a:endParaRPr>
          </a:p>
          <a:p>
            <a:endParaRPr lang="fr-CA" dirty="0"/>
          </a:p>
        </p:txBody>
      </p:sp>
      <p:sp>
        <p:nvSpPr>
          <p:cNvPr id="4"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26</a:t>
            </a:fld>
            <a:endParaRPr lang="fr-CA"/>
          </a:p>
        </p:txBody>
      </p:sp>
    </p:spTree>
    <p:extLst>
      <p:ext uri="{BB962C8B-B14F-4D97-AF65-F5344CB8AC3E}">
        <p14:creationId xmlns:p14="http://schemas.microsoft.com/office/powerpoint/2010/main" val="331533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1"/>
            </p:custDataLst>
          </p:nvPr>
        </p:nvSpPr>
        <p:spPr/>
        <p:txBody>
          <a:bodyPr>
            <a:noAutofit/>
          </a:bodyPr>
          <a:lstStyle/>
          <a:p>
            <a:r>
              <a:rPr lang="fr-CA" sz="3200" b="1" dirty="0" smtClean="0"/>
              <a:t>Rôle du PPI </a:t>
            </a:r>
            <a:r>
              <a:rPr lang="fr-CA" sz="1800" b="1" dirty="0" smtClean="0"/>
              <a:t>(professionnel en prévention et contrôle des infections)</a:t>
            </a:r>
            <a:endParaRPr lang="fr-CA" sz="1800" b="1" dirty="0"/>
          </a:p>
        </p:txBody>
      </p:sp>
      <p:sp>
        <p:nvSpPr>
          <p:cNvPr id="6" name="Content Placeholder 5"/>
          <p:cNvSpPr>
            <a:spLocks noGrp="1"/>
          </p:cNvSpPr>
          <p:nvPr>
            <p:ph idx="1"/>
            <p:custDataLst>
              <p:tags r:id="rId2"/>
            </p:custDataLst>
          </p:nvPr>
        </p:nvSpPr>
        <p:spPr/>
        <p:txBody>
          <a:bodyPr/>
          <a:lstStyle/>
          <a:p>
            <a:r>
              <a:rPr lang="fr-CA" dirty="0" smtClean="0"/>
              <a:t>Participer aux réunions du projet</a:t>
            </a:r>
          </a:p>
          <a:p>
            <a:r>
              <a:rPr lang="fr-CA" dirty="0" smtClean="0"/>
              <a:t>Inspecter la zone de CREA et vérifier la conformité aux mesures de PCI (prévention et contrôle des infections)</a:t>
            </a:r>
          </a:p>
          <a:p>
            <a:r>
              <a:rPr lang="fr-CA" dirty="0" smtClean="0"/>
              <a:t>Fournir immédiatement au maître d’œuvre ou </a:t>
            </a:r>
            <a:r>
              <a:rPr lang="fr-CA" dirty="0"/>
              <a:t>à </a:t>
            </a:r>
            <a:r>
              <a:rPr lang="fr-CA" dirty="0" smtClean="0"/>
              <a:t>l’équipe un bilan sur les lacunes ou problèmes en matière de PCI</a:t>
            </a:r>
          </a:p>
          <a:p>
            <a:r>
              <a:rPr lang="fr-CA" dirty="0" smtClean="0"/>
              <a:t>Donner de nouveau des instructions, au besoin</a:t>
            </a:r>
            <a:endParaRPr lang="fr-CA" dirty="0"/>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pPr>
              <a:defRPr/>
            </a:pPr>
            <a:fld id="{2FBEB88E-7A48-4311-8253-79E1F5AA80A5}" type="slidenum">
              <a:rPr lang="fr-CA" smtClean="0"/>
              <a:pPr>
                <a:defRPr/>
              </a:pPr>
              <a:t>3</a:t>
            </a:fld>
            <a:endParaRPr lang="fr-CA"/>
          </a:p>
        </p:txBody>
      </p:sp>
    </p:spTree>
    <p:extLst>
      <p:ext uri="{BB962C8B-B14F-4D97-AF65-F5344CB8AC3E}">
        <p14:creationId xmlns:p14="http://schemas.microsoft.com/office/powerpoint/2010/main" val="267266325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dirty="0" smtClean="0"/>
              <a:t>circulation</a:t>
            </a:r>
            <a:endParaRPr lang="fr-CA" dirty="0"/>
          </a:p>
        </p:txBody>
      </p:sp>
      <p:sp>
        <p:nvSpPr>
          <p:cNvPr id="4" name="Slide Number Placeholder 3"/>
          <p:cNvSpPr>
            <a:spLocks noGrp="1"/>
          </p:cNvSpPr>
          <p:nvPr>
            <p:ph type="sldNum" sz="quarter" idx="12"/>
            <p:custDataLst>
              <p:tags r:id="rId2"/>
            </p:custDataLst>
          </p:nvPr>
        </p:nvSpPr>
        <p:spPr/>
        <p:txBody>
          <a:bodyPr/>
          <a:lstStyle/>
          <a:p>
            <a:pPr>
              <a:defRPr/>
            </a:pPr>
            <a:fld id="{07E40759-DD23-4818-AB63-4BB3EAC90736}" type="slidenum">
              <a:rPr lang="fr-CA" smtClean="0"/>
              <a:pPr>
                <a:defRPr/>
              </a:pPr>
              <a:t>4</a:t>
            </a:fld>
            <a:endParaRPr lang="fr-CA"/>
          </a:p>
        </p:txBody>
      </p:sp>
    </p:spTree>
    <p:extLst>
      <p:ext uri="{BB962C8B-B14F-4D97-AF65-F5344CB8AC3E}">
        <p14:creationId xmlns:p14="http://schemas.microsoft.com/office/powerpoint/2010/main" val="3293333603"/>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Circulation</a:t>
            </a:r>
            <a:endParaRPr lang="fr-CA" b="1" dirty="0"/>
          </a:p>
        </p:txBody>
      </p:sp>
      <p:sp>
        <p:nvSpPr>
          <p:cNvPr id="3" name="Content Placeholder 2"/>
          <p:cNvSpPr>
            <a:spLocks noGrp="1"/>
          </p:cNvSpPr>
          <p:nvPr>
            <p:ph idx="1"/>
            <p:custDataLst>
              <p:tags r:id="rId2"/>
            </p:custDataLst>
          </p:nvPr>
        </p:nvSpPr>
        <p:spPr/>
        <p:txBody>
          <a:bodyPr>
            <a:normAutofit/>
          </a:bodyPr>
          <a:lstStyle/>
          <a:p>
            <a:r>
              <a:rPr lang="fr-CA" b="1" dirty="0" smtClean="0"/>
              <a:t>Risque</a:t>
            </a:r>
          </a:p>
          <a:p>
            <a:pPr marL="750888" lvl="1" indent="-457200"/>
            <a:r>
              <a:rPr lang="fr-CA" dirty="0" smtClean="0"/>
              <a:t>Possibilités </a:t>
            </a:r>
            <a:r>
              <a:rPr lang="fr-CA" dirty="0"/>
              <a:t>d'exposition à des agents pathogènes </a:t>
            </a:r>
            <a:endParaRPr lang="fr-CA" dirty="0" smtClean="0"/>
          </a:p>
          <a:p>
            <a:pPr marL="750888" lvl="1" indent="-457200"/>
            <a:r>
              <a:rPr lang="fr-CA" dirty="0" smtClean="0"/>
              <a:t>P. ex., </a:t>
            </a:r>
            <a:r>
              <a:rPr lang="fr-CA" i="1" dirty="0" smtClean="0"/>
              <a:t>Aspergillus </a:t>
            </a:r>
            <a:r>
              <a:rPr lang="fr-CA" i="1" dirty="0" err="1" smtClean="0"/>
              <a:t>spp</a:t>
            </a:r>
            <a:r>
              <a:rPr lang="fr-CA" i="1" dirty="0" smtClean="0"/>
              <a:t>.</a:t>
            </a:r>
          </a:p>
          <a:p>
            <a:r>
              <a:rPr lang="fr-CA" b="1" dirty="0" smtClean="0"/>
              <a:t>Objectif</a:t>
            </a:r>
          </a:p>
          <a:p>
            <a:pPr marL="750888" lvl="1" indent="-457200"/>
            <a:r>
              <a:rPr lang="fr-CA" dirty="0" smtClean="0"/>
              <a:t>Prévenir l’infection</a:t>
            </a:r>
          </a:p>
          <a:p>
            <a:r>
              <a:rPr lang="fr-CA" b="1" dirty="0" smtClean="0"/>
              <a:t>Atténuation</a:t>
            </a:r>
          </a:p>
          <a:p>
            <a:pPr marL="750888" lvl="1" indent="-457200"/>
            <a:r>
              <a:rPr lang="fr-CA" dirty="0" smtClean="0"/>
              <a:t>Plan de </a:t>
            </a:r>
            <a:r>
              <a:rPr lang="fr-CA" dirty="0"/>
              <a:t>c</a:t>
            </a:r>
            <a:r>
              <a:rPr lang="fr-CA" dirty="0" smtClean="0"/>
              <a:t>irculation</a:t>
            </a:r>
          </a:p>
          <a:p>
            <a:pPr marL="750888" lvl="1" indent="-457200"/>
            <a:r>
              <a:rPr lang="fr-CA" dirty="0" smtClean="0"/>
              <a:t>Prédéterminé</a:t>
            </a:r>
          </a:p>
          <a:p>
            <a:pPr marL="750888" lvl="1" indent="-457200"/>
            <a:r>
              <a:rPr lang="fr-CA" dirty="0" smtClean="0"/>
              <a:t>Établi en collaboration</a:t>
            </a:r>
            <a:endParaRPr lang="fr-CA" dirty="0"/>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fld id="{5F7E4929-6676-4E33-9258-CADBEA89F675}" type="slidenum">
              <a:rPr lang="fr-CA" smtClean="0"/>
              <a:pPr/>
              <a:t>5</a:t>
            </a:fld>
            <a:endParaRPr lang="fr-CA"/>
          </a:p>
        </p:txBody>
      </p:sp>
    </p:spTree>
    <p:extLst>
      <p:ext uri="{BB962C8B-B14F-4D97-AF65-F5344CB8AC3E}">
        <p14:creationId xmlns:p14="http://schemas.microsoft.com/office/powerpoint/2010/main" val="4288458889"/>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Circulation</a:t>
            </a:r>
            <a:endParaRPr lang="fr-CA" b="1" dirty="0"/>
          </a:p>
        </p:txBody>
      </p:sp>
      <p:sp>
        <p:nvSpPr>
          <p:cNvPr id="6" name="Content Placeholder 5"/>
          <p:cNvSpPr>
            <a:spLocks noGrp="1"/>
          </p:cNvSpPr>
          <p:nvPr>
            <p:ph idx="1"/>
            <p:custDataLst>
              <p:tags r:id="rId2"/>
            </p:custDataLst>
          </p:nvPr>
        </p:nvSpPr>
        <p:spPr/>
        <p:txBody>
          <a:bodyPr>
            <a:normAutofit/>
          </a:bodyPr>
          <a:lstStyle/>
          <a:p>
            <a:r>
              <a:rPr lang="fr-CA" b="1" dirty="0" smtClean="0"/>
              <a:t>Affichage</a:t>
            </a:r>
          </a:p>
          <a:p>
            <a:pPr lvl="1"/>
            <a:r>
              <a:rPr lang="fr-CA" dirty="0" smtClean="0"/>
              <a:t>Clair</a:t>
            </a:r>
          </a:p>
          <a:p>
            <a:pPr lvl="1"/>
            <a:r>
              <a:rPr lang="fr-CA" dirty="0" smtClean="0"/>
              <a:t>Permet de contourner la zone de construction/rénovation</a:t>
            </a:r>
          </a:p>
          <a:p>
            <a:r>
              <a:rPr lang="fr-CA" b="1" dirty="0" smtClean="0"/>
              <a:t>Distribution des fournitures pour les soins de santé</a:t>
            </a:r>
          </a:p>
          <a:p>
            <a:pPr lvl="1"/>
            <a:r>
              <a:rPr lang="fr-CA" dirty="0" smtClean="0"/>
              <a:t>Fournitures propres</a:t>
            </a:r>
          </a:p>
          <a:p>
            <a:pPr lvl="1"/>
            <a:r>
              <a:rPr lang="fr-CA" dirty="0" smtClean="0"/>
              <a:t>Fournitures stériles</a:t>
            </a:r>
          </a:p>
          <a:p>
            <a:pPr lvl="1"/>
            <a:r>
              <a:rPr lang="fr-CA" dirty="0" smtClean="0"/>
              <a:t>Matériel</a:t>
            </a:r>
          </a:p>
          <a:p>
            <a:pPr lvl="1"/>
            <a:r>
              <a:rPr lang="fr-CA" dirty="0" smtClean="0"/>
              <a:t>Aucun contact avec la zone de construction/rénovation, ni entreposage temporaire à proximité</a:t>
            </a:r>
            <a:endParaRPr lang="fr-CA" dirty="0"/>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fld id="{5F7E4929-6676-4E33-9258-CADBEA89F675}" type="slidenum">
              <a:rPr lang="fr-CA" smtClean="0"/>
              <a:pPr/>
              <a:t>6</a:t>
            </a:fld>
            <a:endParaRPr lang="fr-CA"/>
          </a:p>
        </p:txBody>
      </p:sp>
    </p:spTree>
    <p:extLst>
      <p:ext uri="{BB962C8B-B14F-4D97-AF65-F5344CB8AC3E}">
        <p14:creationId xmlns:p14="http://schemas.microsoft.com/office/powerpoint/2010/main" val="156754841"/>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Circulation</a:t>
            </a:r>
            <a:endParaRPr lang="fr-CA" b="1" dirty="0"/>
          </a:p>
        </p:txBody>
      </p:sp>
      <p:sp>
        <p:nvSpPr>
          <p:cNvPr id="3" name="Content Placeholder 2"/>
          <p:cNvSpPr>
            <a:spLocks noGrp="1"/>
          </p:cNvSpPr>
          <p:nvPr>
            <p:ph idx="1"/>
            <p:custDataLst>
              <p:tags r:id="rId2"/>
            </p:custDataLst>
          </p:nvPr>
        </p:nvSpPr>
        <p:spPr/>
        <p:txBody>
          <a:bodyPr>
            <a:normAutofit/>
          </a:bodyPr>
          <a:lstStyle/>
          <a:p>
            <a:r>
              <a:rPr lang="fr-CA" dirty="0" smtClean="0"/>
              <a:t>Chemins d’évacuation – exempts de débris</a:t>
            </a:r>
          </a:p>
          <a:p>
            <a:r>
              <a:rPr lang="fr-CA" dirty="0" smtClean="0"/>
              <a:t>Zone de construction – personnes autorisées seulement</a:t>
            </a:r>
          </a:p>
          <a:p>
            <a:r>
              <a:rPr lang="fr-CA" dirty="0" smtClean="0"/>
              <a:t>Ouvriers – éviter les aires de soins des patients/résidents</a:t>
            </a:r>
          </a:p>
          <a:p>
            <a:r>
              <a:rPr lang="fr-CA" dirty="0" smtClean="0"/>
              <a:t>Ascenseurs pour le transport des matériaux et débris de construction – ascenseurs réservés ou plages horaires prévues à cet effet.</a:t>
            </a:r>
            <a:endParaRPr lang="fr-CA" dirty="0"/>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fld id="{5F7E4929-6676-4E33-9258-CADBEA89F675}" type="slidenum">
              <a:rPr lang="fr-CA" smtClean="0"/>
              <a:pPr/>
              <a:t>7</a:t>
            </a:fld>
            <a:endParaRPr lang="fr-CA"/>
          </a:p>
        </p:txBody>
      </p:sp>
    </p:spTree>
    <p:extLst>
      <p:ext uri="{BB962C8B-B14F-4D97-AF65-F5344CB8AC3E}">
        <p14:creationId xmlns:p14="http://schemas.microsoft.com/office/powerpoint/2010/main" val="221402208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b="1" dirty="0" smtClean="0"/>
              <a:t>Circulation</a:t>
            </a:r>
            <a:endParaRPr lang="fr-CA" b="1" dirty="0"/>
          </a:p>
        </p:txBody>
      </p:sp>
      <p:sp>
        <p:nvSpPr>
          <p:cNvPr id="3" name="Content Placeholder 2"/>
          <p:cNvSpPr>
            <a:spLocks noGrp="1"/>
          </p:cNvSpPr>
          <p:nvPr>
            <p:ph idx="1"/>
            <p:custDataLst>
              <p:tags r:id="rId2"/>
            </p:custDataLst>
          </p:nvPr>
        </p:nvSpPr>
        <p:spPr/>
        <p:txBody>
          <a:bodyPr/>
          <a:lstStyle/>
          <a:p>
            <a:pPr marL="0" indent="0">
              <a:buNone/>
            </a:pPr>
            <a:r>
              <a:rPr lang="fr-CA" b="1" dirty="0" smtClean="0"/>
              <a:t>Débris de construction</a:t>
            </a:r>
          </a:p>
          <a:p>
            <a:r>
              <a:rPr lang="fr-CA" dirty="0" smtClean="0"/>
              <a:t>Éviter les aires de soins des patients/résidents</a:t>
            </a:r>
          </a:p>
          <a:p>
            <a:r>
              <a:rPr lang="fr-CA" dirty="0" smtClean="0"/>
              <a:t>Contenir les débris durant le transport dans l’établissement de soins de santé</a:t>
            </a:r>
          </a:p>
          <a:p>
            <a:pPr marL="0" indent="0">
              <a:buNone/>
            </a:pPr>
            <a:endParaRPr lang="fr-CA" dirty="0"/>
          </a:p>
        </p:txBody>
      </p:sp>
      <p:sp>
        <p:nvSpPr>
          <p:cNvPr id="4" name="Slide Number Placeholder 3"/>
          <p:cNvSpPr>
            <a:spLocks noGrp="1"/>
          </p:cNvSpPr>
          <p:nvPr>
            <p:ph type="sldNum" sz="quarter" idx="12"/>
            <p:custDataLst>
              <p:tags r:id="rId3"/>
            </p:custDataLst>
          </p:nvPr>
        </p:nvSpPr>
        <p:spPr>
          <a:xfrm>
            <a:off x="7848600" y="6443663"/>
            <a:ext cx="838200" cy="234950"/>
          </a:xfrm>
        </p:spPr>
        <p:txBody>
          <a:bodyPr/>
          <a:lstStyle/>
          <a:p>
            <a:fld id="{5F7E4929-6676-4E33-9258-CADBEA89F675}" type="slidenum">
              <a:rPr lang="fr-CA" smtClean="0"/>
              <a:pPr/>
              <a:t>8</a:t>
            </a:fld>
            <a:endParaRPr lang="fr-CA"/>
          </a:p>
        </p:txBody>
      </p:sp>
    </p:spTree>
    <p:extLst>
      <p:ext uri="{BB962C8B-B14F-4D97-AF65-F5344CB8AC3E}">
        <p14:creationId xmlns:p14="http://schemas.microsoft.com/office/powerpoint/2010/main" val="416648997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sz="2800" b="1" dirty="0" smtClean="0"/>
              <a:t>Installation des écrans de protection/palissades</a:t>
            </a:r>
            <a:endParaRPr lang="fr-CA" sz="2800" b="1" dirty="0"/>
          </a:p>
        </p:txBody>
      </p:sp>
      <p:pic>
        <p:nvPicPr>
          <p:cNvPr id="1026" name="Picture 2" descr="C:\Users\Donna.Moore@oahpp.ca\AppData\Local\Microsoft\Windows\Temporary Internet Files\Content.IE5\YSNNHWB1\MP900341715[1].jpg"/>
          <p:cNvPicPr>
            <a:picLocks noGrp="1" noSelect="1" noRot="1" noMove="1" noResize="1" noEditPoints="1" noAdjustHandles="1" noChangeArrowheads="1" noChangeShapeType="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1981200" y="2133600"/>
            <a:ext cx="5486400" cy="39145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334000" y="6048116"/>
            <a:ext cx="2133600" cy="215444"/>
          </a:xfrm>
          <a:prstGeom prst="rect">
            <a:avLst/>
          </a:prstGeom>
          <a:noFill/>
        </p:spPr>
        <p:txBody>
          <a:bodyPr wrap="square" rtlCol="0">
            <a:spAutoFit/>
          </a:bodyPr>
          <a:lstStyle/>
          <a:p>
            <a:pPr algn="r"/>
            <a:r>
              <a:rPr lang="fr-CA" sz="800" i="1" smtClean="0">
                <a:solidFill>
                  <a:schemeClr val="bg1">
                    <a:lumMod val="50000"/>
                  </a:schemeClr>
                </a:solidFill>
              </a:rPr>
              <a:t>Image Source: Microsoft Clip Art</a:t>
            </a:r>
            <a:endParaRPr lang="fr-CA" sz="800" i="1">
              <a:solidFill>
                <a:schemeClr val="bg1">
                  <a:lumMod val="50000"/>
                </a:schemeClr>
              </a:solidFill>
            </a:endParaRPr>
          </a:p>
        </p:txBody>
      </p:sp>
      <p:sp>
        <p:nvSpPr>
          <p:cNvPr id="6" name="Slide Number Placeholder 3"/>
          <p:cNvSpPr>
            <a:spLocks noGrp="1"/>
          </p:cNvSpPr>
          <p:nvPr>
            <p:ph type="sldNum" sz="quarter" idx="12"/>
          </p:nvPr>
        </p:nvSpPr>
        <p:spPr>
          <a:xfrm>
            <a:off x="7848600" y="6443663"/>
            <a:ext cx="838200" cy="234950"/>
          </a:xfrm>
        </p:spPr>
        <p:txBody>
          <a:bodyPr/>
          <a:lstStyle/>
          <a:p>
            <a:fld id="{5F7E4929-6676-4E33-9258-CADBEA89F675}" type="slidenum">
              <a:rPr lang="fr-CA" smtClean="0"/>
              <a:pPr/>
              <a:t>9</a:t>
            </a:fld>
            <a:endParaRPr lang="fr-CA"/>
          </a:p>
        </p:txBody>
      </p:sp>
    </p:spTree>
    <p:extLst>
      <p:ext uri="{BB962C8B-B14F-4D97-AF65-F5344CB8AC3E}">
        <p14:creationId xmlns:p14="http://schemas.microsoft.com/office/powerpoint/2010/main" val="385460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7"/>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SHAPE_LOCKS" val="1983"/>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Office Theme">
  <a:themeElements>
    <a:clrScheme name="PHO">
      <a:dk1>
        <a:sysClr val="windowText" lastClr="000000"/>
      </a:dk1>
      <a:lt1>
        <a:sysClr val="window" lastClr="FFFFFF"/>
      </a:lt1>
      <a:dk2>
        <a:srgbClr val="ACB6AB"/>
      </a:dk2>
      <a:lt2>
        <a:srgbClr val="C3D4DE"/>
      </a:lt2>
      <a:accent1>
        <a:srgbClr val="6EB43F"/>
      </a:accent1>
      <a:accent2>
        <a:srgbClr val="00BCE4"/>
      </a:accent2>
      <a:accent3>
        <a:srgbClr val="80A3B7"/>
      </a:accent3>
      <a:accent4>
        <a:srgbClr val="5A9A98"/>
      </a:accent4>
      <a:accent5>
        <a:srgbClr val="7B2B83"/>
      </a:accent5>
      <a:accent6>
        <a:srgbClr val="E8A713"/>
      </a:accent6>
      <a:hlink>
        <a:srgbClr val="6EB43F"/>
      </a:hlink>
      <a:folHlink>
        <a:srgbClr val="ACC4D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295DCEBADE684C449832F30A45B24011" ma:contentTypeVersion="1" ma:contentTypeDescription="Crée un document." ma:contentTypeScope="" ma:versionID="92198135f6198bc440d499cba670de2b">
  <xsd:schema xmlns:xsd="http://www.w3.org/2001/XMLSchema" xmlns:xs="http://www.w3.org/2001/XMLSchema" xmlns:p="http://schemas.microsoft.com/office/2006/metadata/properties" xmlns:ns1="http://schemas.microsoft.com/sharepoint/v3" targetNamespace="http://schemas.microsoft.com/office/2006/metadata/properties" ma:root="true" ma:fieldsID="e3c27bd0fcb797d0a61d91e17cfc962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 ma:hidden="true" ma:internalName="PublishingStartDate">
      <xsd:simpleType>
        <xsd:restriction base="dms:Unknown"/>
      </xsd:simpleType>
    </xsd:element>
    <xsd:element name="PublishingExpirationDate" ma:index="9" nillable="true" ma:displayName="Date de fin de planification"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LongProperties xmlns="http://schemas.microsoft.com/office/2006/metadata/longProperties">
  <LongProp xmlns="" name="OAHPPLocationTaxHTField0"><![CDATA[ALL|9a2671d7-c4d2-4a5e-95f7-b27107612865;Head Office|602d3fbf-925e-485a-a5b0-47981dae1253;PHL|ec98a33f-c22a-4877-9027-f70b81412b51;RICN|6ea63de3-ce01-4f6e-b01c-b53902978101;1075 Bay Street|516f4638-d9ff-4d03-8ffc-028db6e39066;480 University Avenue|96e84714-4c49-4e8b-9a26-df8291d12c4a;All|e4e26f8d-580b-4e1d-9cd1-688ec0f9c5a9;ALL|8bd18b8f-fd4d-44f5-950b-f67ae48186c0;Hamilton|691925e1-35b0-4788-a250-10d4c484d987;Kingston|8f5d76a6-b0b6-43e1-b5cf-8f5586f9ce7d;London|e67bd978-5dc9-4f6b-82ab-76da3fe8b7a1;Orillia|b8a724b7-9139-48e1-bd5d-763635e58979;Ottawa|95a6538a-6ba2-4be6-b74c-ed79773a9a6e;Peterborough|f186f995-adb4-4b24-8802-abbb7868f291;Sault Ste Marie|b8926c8e-982e-4642-9f67-4c8eadb80b17;Sudbury|9e7b06e5-8b9f-413d-b491-2f5135873405;Thunder Bay|e43220e7-f470-4bcb-a9af-fb21f87d62b1;Timmins|564f757d-aefe-4788-92e1-a57322d27545;Toronto|86337a21-f33f-4cc7-b185-12edb0b2be69;ALL|7043ba9b-1efb-465f-90fd-a5ccbb039413;CEICN|87791ad2-3c37-4005-8db8-c803279c879d;CICN|82f3db01-9a24-4a34-8101-b26ed27192a7;CRICN|dc60da81-99bb-4d84-a006-1332e616373f;CSICN|007469c0-8ac0-40bc-b905-bc570f25ee58;CWICN|48c2184a-b6c7-4a82-ad54-70e05e842508;ESCICN|e15ab312-4513-4c6f-9d46-d08f0a44a237;MHICN|32f43c42-b91d-4a31-926a-a0ed4e3ab625;NEOICN|5c7b8e9f-c323-4328-a73a-30f9e116988a;NSMICN|42c5f2fe-385d-4a6e-87fb-3ed1094985d5;NWOICN|092a4148-cc72-43bb-b1e3-733b51aa639a;SEOICN|ec0fe43d-fc64-4f6f-8c6a-8d4c5d6089da;SWOICN|76da14b8-83d8-4da7-be3c-146d21cc137d;TCICN|ed46aaac-eb22-47b5-92b5-837f8e95a05e;WWICN|a586fd9c-e7ba-45d6-a7a6-025f542d4a0a]]></LongProp>
  <LongProp xmlns="" name="TaxCatchAll"><![CDATA[2124;#;#1893;#;#1880;#;#1879;#;#1878;#;#1877;#;#1876;#;#1979;#;#1978;#;#1977;#;#1976;#;#1975;#;#1974;#;#1973;#;#1972;#;#1971;#;#579;#;#1969;#;#1968;#;#1967;#;#1966;#;#1954;#;#1953;#;#1952;#;#1951;#;#1950;#;#1949;#;#2156;#;#2155;#;#2154;#;#2152;#;#1930;#;#1929;#;#1928;#;#1970;#]]></LongProp>
</LongProperties>
</file>

<file path=customXml/itemProps1.xml><?xml version="1.0" encoding="utf-8"?>
<ds:datastoreItem xmlns:ds="http://schemas.openxmlformats.org/officeDocument/2006/customXml" ds:itemID="{8B4F8BC1-8E60-48D3-B9B5-BAA8901EAE80}"/>
</file>

<file path=customXml/itemProps2.xml><?xml version="1.0" encoding="utf-8"?>
<ds:datastoreItem xmlns:ds="http://schemas.openxmlformats.org/officeDocument/2006/customXml" ds:itemID="{793EF2CD-0E42-4320-B03A-E110151C5DFC}"/>
</file>

<file path=customXml/itemProps3.xml><?xml version="1.0" encoding="utf-8"?>
<ds:datastoreItem xmlns:ds="http://schemas.openxmlformats.org/officeDocument/2006/customXml" ds:itemID="{2FFE163B-BC09-4AE3-B895-B6DE7451D6A6}"/>
</file>

<file path=customXml/itemProps4.xml><?xml version="1.0" encoding="utf-8"?>
<ds:datastoreItem xmlns:ds="http://schemas.openxmlformats.org/officeDocument/2006/customXml" ds:itemID="{9ECFE2BC-BBE1-4C6E-85DA-CA7DDF0EE481}"/>
</file>

<file path=customXml/itemProps5.xml><?xml version="1.0" encoding="utf-8"?>
<ds:datastoreItem xmlns:ds="http://schemas.openxmlformats.org/officeDocument/2006/customXml" ds:itemID="{4165C6F6-72CB-4791-8806-C1B1702AAC2F}"/>
</file>

<file path=docProps/app.xml><?xml version="1.0" encoding="utf-8"?>
<Properties xmlns="http://schemas.openxmlformats.org/officeDocument/2006/extended-properties" xmlns:vt="http://schemas.openxmlformats.org/officeDocument/2006/docPropsVTypes">
  <Template/>
  <TotalTime>5793</TotalTime>
  <Words>2744</Words>
  <Application>Microsoft Office PowerPoint</Application>
  <PresentationFormat>On-screen Show (4:3)</PresentationFormat>
  <Paragraphs>326</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Construction, rénovation, entretien et aménagement (CREA)</vt:lpstr>
      <vt:lpstr>Objectifs</vt:lpstr>
      <vt:lpstr>Rôle du PPI (professionnel en prévention et contrôle des infections)</vt:lpstr>
      <vt:lpstr>circulation</vt:lpstr>
      <vt:lpstr>Circulation</vt:lpstr>
      <vt:lpstr>Circulation</vt:lpstr>
      <vt:lpstr>Circulation</vt:lpstr>
      <vt:lpstr>Circulation</vt:lpstr>
      <vt:lpstr>Installation des écrans de protection/palissades</vt:lpstr>
      <vt:lpstr>Palissades</vt:lpstr>
      <vt:lpstr>Matériaux de palissades</vt:lpstr>
      <vt:lpstr>Mesures préventives de niveau I</vt:lpstr>
      <vt:lpstr>Mesures préventives de niveau II</vt:lpstr>
      <vt:lpstr>Mesures préventives de niveau II (suite)</vt:lpstr>
      <vt:lpstr>Mesures préventives de niveaux III et IV</vt:lpstr>
      <vt:lpstr>Mesures préventives de niveaux III et IV (suite)</vt:lpstr>
      <vt:lpstr>Mesures préventives de niveaux III et IV</vt:lpstr>
      <vt:lpstr>Mesures préventives de niveaux III et IV</vt:lpstr>
      <vt:lpstr>Mesures préventives de niveaux III et IV</vt:lpstr>
      <vt:lpstr>Mesures préventives de niveaux III et IV</vt:lpstr>
      <vt:lpstr>Retrait des palissades</vt:lpstr>
      <vt:lpstr>NETTOYAGE DE L’ENVIRONNEMENT</vt:lpstr>
      <vt:lpstr>Planification de l’enlèvement des débris</vt:lpstr>
      <vt:lpstr>Enlèvement des débris</vt:lpstr>
      <vt:lpstr>Après l’enlèvement des débris, les ouvriers…</vt:lpstr>
      <vt:lpstr>Sources</vt:lpstr>
    </vt:vector>
  </TitlesOfParts>
  <Company>inpower.ca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 Powerpoint Template - title and standard slide 2010</dc:title>
  <dc:creator>Steven Janovsky</dc:creator>
  <cp:lastModifiedBy>Claude Martel</cp:lastModifiedBy>
  <cp:revision>531</cp:revision>
  <cp:lastPrinted>2015-10-02T14:19:14Z</cp:lastPrinted>
  <dcterms:created xsi:type="dcterms:W3CDTF">2011-05-26T13:37:07Z</dcterms:created>
  <dcterms:modified xsi:type="dcterms:W3CDTF">2015-12-15T16:22:16Z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AHPPLocation">
    <vt:lpwstr>2152;#ALL|9a2671d7-c4d2-4a5e-95f7-b27107612865;#1878;#Head Office|602d3fbf-925e-485a-a5b0-47981dae1253;#1880;#PHL|ec98a33f-c22a-4877-9027-f70b81412b51;#1879;#RICN|6ea63de3-ce01-4f6e-b01c-b53902978101;#2124;#480 University Avenue|96e84714-4c49-4e8b-9a26-df</vt:lpwstr>
  </property>
  <property fmtid="{D5CDD505-2E9C-101B-9397-08002B2CF9AE}" pid="3" name="LocationMMTaxHTField0">
    <vt:lpwstr>Head Office|b5e52ff0-5b56-42f2-ab6d-c6fb6d7ecf23</vt:lpwstr>
  </property>
  <property fmtid="{D5CDD505-2E9C-101B-9397-08002B2CF9AE}" pid="4" name="LocationMM">
    <vt:lpwstr>422;#Head Office|b5e52ff0-5b56-42f2-ab6d-c6fb6d7ecf23</vt:lpwstr>
  </property>
  <property fmtid="{D5CDD505-2E9C-101B-9397-08002B2CF9AE}" pid="5" name="ContentTypeId">
    <vt:lpwstr>0x010100295DCEBADE684C449832F30A45B24011</vt:lpwstr>
  </property>
  <property fmtid="{D5CDD505-2E9C-101B-9397-08002B2CF9AE}" pid="6" name="ResourceCategory">
    <vt:lpwstr>579;#Templates|8b9833f7-6ddd-4a9e-82ef-b4e6b12e4151</vt:lpwstr>
  </property>
  <property fmtid="{D5CDD505-2E9C-101B-9397-08002B2CF9AE}" pid="7" name="PolicyIDMM">
    <vt:lpwstr/>
  </property>
  <property fmtid="{D5CDD505-2E9C-101B-9397-08002B2CF9AE}" pid="8" name="Order">
    <vt:r8>24000</vt:r8>
  </property>
  <property fmtid="{D5CDD505-2E9C-101B-9397-08002B2CF9AE}" pid="9" name="ArticulateGUID">
    <vt:lpwstr>53E7ECD4-5F89-4224-92AE-AF3D6AF629C5</vt:lpwstr>
  </property>
  <property fmtid="{D5CDD505-2E9C-101B-9397-08002B2CF9AE}" pid="10" name="ArticulatePath">
    <vt:lpwstr>https://goto.oahpp.ca/areas/ipcr/teamsite/CRMD%20Project/Final%20Draft%20Documents/Final/Design%20Modifications/CRMD_Work_Phase_2015</vt:lpwstr>
  </property>
  <property fmtid="{D5CDD505-2E9C-101B-9397-08002B2CF9AE}" pid="11" name="_dlc_DocIdItemGuid">
    <vt:lpwstr>5b7f860c-f252-4cf4-8ef7-d0f8901f4d3c</vt:lpwstr>
  </property>
</Properties>
</file>