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0.xml" ContentType="application/vnd.openxmlformats-officedocument.presentationml.notesSlide+xml"/>
  <Override PartName="/ppt/tags/tag34.xml" ContentType="application/vnd.openxmlformats-officedocument.presentationml.tags+xml"/>
  <Override PartName="/ppt/notesSlides/notesSlide11.xml" ContentType="application/vnd.openxmlformats-officedocument.presentationml.notesSlide+xml"/>
  <Override PartName="/ppt/tags/tag35.xml" ContentType="application/vnd.openxmlformats-officedocument.presentationml.tags+xml"/>
  <Override PartName="/ppt/notesSlides/notesSlide12.xml" ContentType="application/vnd.openxmlformats-officedocument.presentationml.notesSlide+xml"/>
  <Override PartName="/ppt/tags/tag36.xml" ContentType="application/vnd.openxmlformats-officedocument.presentationml.tags+xml"/>
  <Override PartName="/ppt/notesSlides/notesSlide13.xml" ContentType="application/vnd.openxmlformats-officedocument.presentationml.notesSlide+xml"/>
  <Override PartName="/ppt/tags/tag37.xml" ContentType="application/vnd.openxmlformats-officedocument.presentationml.tags+xml"/>
  <Override PartName="/ppt/notesSlides/notesSlide14.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5.xml" ContentType="application/vnd.openxmlformats-officedocument.presentationml.notesSlide+xml"/>
  <Override PartName="/ppt/tags/tag42.xml" ContentType="application/vnd.openxmlformats-officedocument.presentationml.tags+xml"/>
  <Override PartName="/ppt/notesSlides/notesSlide16.xml" ContentType="application/vnd.openxmlformats-officedocument.presentationml.notesSlide+xml"/>
  <Override PartName="/ppt/tags/tag43.xml" ContentType="application/vnd.openxmlformats-officedocument.presentationml.tags+xml"/>
  <Override PartName="/ppt/notesSlides/notesSlide17.xml" ContentType="application/vnd.openxmlformats-officedocument.presentationml.notesSlide+xml"/>
  <Override PartName="/ppt/tags/tag44.xml" ContentType="application/vnd.openxmlformats-officedocument.presentationml.tags+xml"/>
  <Override PartName="/ppt/notesSlides/notesSlide18.xml" ContentType="application/vnd.openxmlformats-officedocument.presentationml.notesSlide+xml"/>
  <Override PartName="/ppt/tags/tag45.xml" ContentType="application/vnd.openxmlformats-officedocument.presentationml.tags+xml"/>
  <Override PartName="/ppt/notesSlides/notesSlide19.xml" ContentType="application/vnd.openxmlformats-officedocument.presentationml.notesSlide+xml"/>
  <Override PartName="/ppt/tags/tag46.xml" ContentType="application/vnd.openxmlformats-officedocument.presentationml.tags+xml"/>
  <Override PartName="/ppt/notesSlides/notesSlide20.xml" ContentType="application/vnd.openxmlformats-officedocument.presentationml.notesSlide+xml"/>
  <Override PartName="/ppt/tags/tag47.xml" ContentType="application/vnd.openxmlformats-officedocument.presentationml.tags+xml"/>
  <Override PartName="/ppt/notesSlides/notesSlide21.xml" ContentType="application/vnd.openxmlformats-officedocument.presentationml.notesSlide+xml"/>
  <Override PartName="/ppt/tags/tag48.xml" ContentType="application/vnd.openxmlformats-officedocument.presentationml.tags+xml"/>
  <Override PartName="/ppt/notesSlides/notesSlide22.xml" ContentType="application/vnd.openxmlformats-officedocument.presentationml.notesSlide+xml"/>
  <Override PartName="/ppt/tags/tag49.xml" ContentType="application/vnd.openxmlformats-officedocument.presentationml.tags+xml"/>
  <Override PartName="/ppt/notesSlides/notesSlide23.xml" ContentType="application/vnd.openxmlformats-officedocument.presentationml.notesSlide+xml"/>
  <Override PartName="/ppt/tags/tag50.xml" ContentType="application/vnd.openxmlformats-officedocument.presentationml.tags+xml"/>
  <Override PartName="/ppt/notesSlides/notesSlide24.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25.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26.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27.xml" ContentType="application/vnd.openxmlformats-officedocument.presentationml.notesSlide+xml"/>
  <Override PartName="/ppt/tags/tag64.xml" ContentType="application/vnd.openxmlformats-officedocument.presentationml.tags+xml"/>
  <Override PartName="/ppt/notesSlides/notesSlide28.xml" ContentType="application/vnd.openxmlformats-officedocument.presentationml.notesSlide+xml"/>
  <Override PartName="/ppt/tags/tag65.xml" ContentType="application/vnd.openxmlformats-officedocument.presentationml.tags+xml"/>
  <Override PartName="/ppt/notesSlides/notesSlide29.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322" r:id="rId5"/>
    <p:sldId id="259" r:id="rId6"/>
    <p:sldId id="257" r:id="rId7"/>
    <p:sldId id="261" r:id="rId8"/>
    <p:sldId id="274" r:id="rId9"/>
    <p:sldId id="275" r:id="rId10"/>
    <p:sldId id="276" r:id="rId11"/>
    <p:sldId id="277" r:id="rId12"/>
    <p:sldId id="278" r:id="rId13"/>
    <p:sldId id="279" r:id="rId14"/>
    <p:sldId id="280" r:id="rId15"/>
    <p:sldId id="281" r:id="rId16"/>
    <p:sldId id="282" r:id="rId17"/>
    <p:sldId id="283" r:id="rId18"/>
    <p:sldId id="312" r:id="rId19"/>
    <p:sldId id="313" r:id="rId20"/>
    <p:sldId id="285" r:id="rId21"/>
    <p:sldId id="314" r:id="rId22"/>
    <p:sldId id="289" r:id="rId23"/>
    <p:sldId id="290" r:id="rId24"/>
    <p:sldId id="315" r:id="rId25"/>
    <p:sldId id="291" r:id="rId26"/>
    <p:sldId id="292" r:id="rId27"/>
    <p:sldId id="323" r:id="rId28"/>
    <p:sldId id="324" r:id="rId29"/>
    <p:sldId id="325" r:id="rId30"/>
    <p:sldId id="326" r:id="rId31"/>
    <p:sldId id="327" r:id="rId32"/>
    <p:sldId id="293" r:id="rId33"/>
    <p:sldId id="316" r:id="rId34"/>
    <p:sldId id="317" r:id="rId35"/>
    <p:sldId id="318" r:id="rId36"/>
    <p:sldId id="319" r:id="rId37"/>
    <p:sldId id="321" r:id="rId38"/>
    <p:sldId id="32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E0DC"/>
    <a:srgbClr val="C3C1C3"/>
    <a:srgbClr val="739A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229" autoAdjust="0"/>
  </p:normalViewPr>
  <p:slideViewPr>
    <p:cSldViewPr>
      <p:cViewPr>
        <p:scale>
          <a:sx n="100" d="100"/>
          <a:sy n="100" d="100"/>
        </p:scale>
        <p:origin x="-110"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9A2662-0A74-4519-861E-BAB563059773}" type="datetimeFigureOut">
              <a:rPr lang="en-CA" smtClean="0"/>
              <a:t>05/11/2014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AC7BF1-FE9A-49BC-B164-25AAC57B3B2D}" type="slidenum">
              <a:rPr lang="en-CA" smtClean="0"/>
              <a:t>‹#›</a:t>
            </a:fld>
            <a:endParaRPr lang="en-CA"/>
          </a:p>
        </p:txBody>
      </p:sp>
    </p:spTree>
    <p:extLst>
      <p:ext uri="{BB962C8B-B14F-4D97-AF65-F5344CB8AC3E}">
        <p14:creationId xmlns:p14="http://schemas.microsoft.com/office/powerpoint/2010/main" val="937927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latin typeface="+mn-lt"/>
                <a:ea typeface="+mn-ea"/>
                <a:cs typeface="+mn-cs"/>
              </a:rPr>
              <a:t>Bienvenue au module Pratiques de base : Mesures administratives des compétences de base en prévention et contrôle des infections</a:t>
            </a:r>
          </a:p>
        </p:txBody>
      </p:sp>
      <p:sp>
        <p:nvSpPr>
          <p:cNvPr id="4" name="Slide Number Placeholder 3"/>
          <p:cNvSpPr>
            <a:spLocks noGrp="1"/>
          </p:cNvSpPr>
          <p:nvPr>
            <p:ph type="sldNum" sz="quarter" idx="10"/>
          </p:nvPr>
        </p:nvSpPr>
        <p:spPr/>
        <p:txBody>
          <a:bodyPr/>
          <a:lstStyle/>
          <a:p>
            <a:fld id="{B7AC7BF1-FE9A-49BC-B164-25AAC57B3B2D}" type="slidenum">
              <a:rPr lang="en-CA" smtClean="0"/>
              <a:t>1</a:t>
            </a:fld>
            <a:endParaRPr lang="en-CA"/>
          </a:p>
        </p:txBody>
      </p:sp>
    </p:spTree>
    <p:extLst>
      <p:ext uri="{BB962C8B-B14F-4D97-AF65-F5344CB8AC3E}">
        <p14:creationId xmlns:p14="http://schemas.microsoft.com/office/powerpoint/2010/main" val="474373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latin typeface="+mn-lt"/>
                <a:ea typeface="+mn-ea"/>
                <a:cs typeface="+mn-cs"/>
              </a:rPr>
              <a:t>Les politiques régissant la santé au travail établissent des attentes claires qui encouragent le bien-être et la sécurité des fournisseurs de soins de santé, ainsi que des clients, patients et résidents.</a:t>
            </a:r>
          </a:p>
          <a:p>
            <a:endParaRPr lang="en-CA"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Parmi celles-ci figurent des politiques d’exclusion du travail, des politiques de restriction des visiteurs malades et des programmes d’immunisation. </a:t>
            </a:r>
          </a:p>
        </p:txBody>
      </p:sp>
      <p:sp>
        <p:nvSpPr>
          <p:cNvPr id="4" name="Slide Number Placeholder 3"/>
          <p:cNvSpPr>
            <a:spLocks noGrp="1"/>
          </p:cNvSpPr>
          <p:nvPr>
            <p:ph type="sldNum" sz="quarter" idx="10"/>
          </p:nvPr>
        </p:nvSpPr>
        <p:spPr/>
        <p:txBody>
          <a:bodyPr/>
          <a:lstStyle/>
          <a:p>
            <a:fld id="{B7AC7BF1-FE9A-49BC-B164-25AAC57B3B2D}" type="slidenum">
              <a:rPr lang="en-CA" smtClean="0"/>
              <a:t>12</a:t>
            </a:fld>
            <a:endParaRPr lang="en-CA"/>
          </a:p>
        </p:txBody>
      </p:sp>
    </p:spTree>
    <p:extLst>
      <p:ext uri="{BB962C8B-B14F-4D97-AF65-F5344CB8AC3E}">
        <p14:creationId xmlns:p14="http://schemas.microsoft.com/office/powerpoint/2010/main" val="1088052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latin typeface="+mn-lt"/>
                <a:ea typeface="+mn-ea"/>
                <a:cs typeface="+mn-cs"/>
              </a:rPr>
              <a:t>Votre milieu de soins de santé devrait avoir une politique régissant la santé au travail qui rappelle l’importance de ne pas travailler quand on a contracté une maladie qui pourrait être transmissible. Ce genre de politique porte le nom de politique d’exclusion du travail. </a:t>
            </a:r>
          </a:p>
          <a:p>
            <a:endParaRPr lang="en-CA"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fournisseurs de soins de santé doivent savoir quoi faire lorsqu’ils sont contaminés par un agent infectieux. Les politiques d’exclusion offrent aux fournisseurs de soins de santé des directives et des renseignements importants sur le  signalement des maladies et le retour au travail. </a:t>
            </a:r>
          </a:p>
          <a:p>
            <a:endParaRPr lang="en-CA"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Habituez-vous à pratiquer l’</a:t>
            </a:r>
            <a:r>
              <a:rPr lang="fr-FR" sz="1200" kern="1200" dirty="0" err="1" smtClean="0">
                <a:solidFill>
                  <a:schemeClr val="tx1"/>
                </a:solidFill>
                <a:latin typeface="+mn-lt"/>
                <a:ea typeface="+mn-ea"/>
                <a:cs typeface="+mn-cs"/>
              </a:rPr>
              <a:t>autodépistage</a:t>
            </a:r>
            <a:r>
              <a:rPr lang="fr-FR" sz="1200" kern="1200" dirty="0" smtClean="0">
                <a:solidFill>
                  <a:schemeClr val="tx1"/>
                </a:solidFill>
                <a:latin typeface="+mn-lt"/>
                <a:ea typeface="+mn-ea"/>
                <a:cs typeface="+mn-cs"/>
              </a:rPr>
              <a:t> des infections avant chaque quart de travail.</a:t>
            </a:r>
          </a:p>
          <a:p>
            <a:endParaRPr lang="en-CA"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 Parmi les exemples de maladies transmissibles possibles figurent les affections pseudo-grippales, les infections aiguës des voies respiratoires (qui peuvent comprendre une fièvre ou une nouvelle toux), des gastroentérites (avec vomissements </a:t>
            </a:r>
            <a:r>
              <a:rPr lang="fr-FR" sz="1200" kern="1200" dirty="0" err="1" smtClean="0">
                <a:solidFill>
                  <a:schemeClr val="tx1"/>
                </a:solidFill>
                <a:latin typeface="+mn-lt"/>
                <a:ea typeface="+mn-ea"/>
                <a:cs typeface="+mn-cs"/>
              </a:rPr>
              <a:t>etdiarrhée</a:t>
            </a:r>
            <a:r>
              <a:rPr lang="fr-FR" sz="1200" kern="1200" dirty="0" smtClean="0">
                <a:solidFill>
                  <a:schemeClr val="tx1"/>
                </a:solidFill>
                <a:latin typeface="+mn-lt"/>
                <a:ea typeface="+mn-ea"/>
                <a:cs typeface="+mn-cs"/>
              </a:rPr>
              <a:t>), des éruptions cutanées et des conjonctivites.  </a:t>
            </a:r>
          </a:p>
          <a:p>
            <a:endParaRPr lang="en-CA"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Vous devriez connaître la politique d’exclusion du travail de votre milieu de soins de santé, la façon de signaler une maladie et la marche à suivre pour reprendre le travail après avoir contracté une maladie transmissible.</a:t>
            </a:r>
          </a:p>
          <a:p>
            <a:endParaRPr lang="en-CA"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7AC7BF1-FE9A-49BC-B164-25AAC57B3B2D}" type="slidenum">
              <a:rPr lang="en-CA" smtClean="0"/>
              <a:t>13</a:t>
            </a:fld>
            <a:endParaRPr lang="en-CA"/>
          </a:p>
        </p:txBody>
      </p:sp>
    </p:spTree>
    <p:extLst>
      <p:ext uri="{BB962C8B-B14F-4D97-AF65-F5344CB8AC3E}">
        <p14:creationId xmlns:p14="http://schemas.microsoft.com/office/powerpoint/2010/main" val="192045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latin typeface="+mn-lt"/>
                <a:ea typeface="+mn-ea"/>
                <a:cs typeface="+mn-cs"/>
              </a:rPr>
              <a:t>Toute politique régissant la santé au travail devrait dissuader les personnes qui ont une maladie transmissible de rendre visite à des patients. Il importe de sensibiliser à la fois les visiteurs et fournisseurs de soins de santé à la politique d’exclusion des visiteurs. </a:t>
            </a:r>
          </a:p>
          <a:p>
            <a:endParaRPr lang="fr-CA"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Restez vigilants des visiteurs ayant des symptômes d’infection et fournissez des directives et des renseignements sur la façon d’éviter de transmettre une infection. </a:t>
            </a:r>
          </a:p>
          <a:p>
            <a:endParaRPr lang="fr-CA"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fournisseurs de soins de santé devraient aviser les membres de la famille et visiteurs de reporter leurs visites s’ils ont des symptômes d’infection comme de la fièvre, une nouvelle toux, des vomissements ou de la diarrhée. </a:t>
            </a:r>
          </a:p>
        </p:txBody>
      </p:sp>
      <p:sp>
        <p:nvSpPr>
          <p:cNvPr id="4" name="Slide Number Placeholder 3"/>
          <p:cNvSpPr>
            <a:spLocks noGrp="1"/>
          </p:cNvSpPr>
          <p:nvPr>
            <p:ph type="sldNum" sz="quarter" idx="10"/>
          </p:nvPr>
        </p:nvSpPr>
        <p:spPr/>
        <p:txBody>
          <a:bodyPr/>
          <a:lstStyle/>
          <a:p>
            <a:fld id="{B7AC7BF1-FE9A-49BC-B164-25AAC57B3B2D}" type="slidenum">
              <a:rPr lang="en-CA" smtClean="0"/>
              <a:t>14</a:t>
            </a:fld>
            <a:endParaRPr lang="en-CA"/>
          </a:p>
        </p:txBody>
      </p:sp>
    </p:spTree>
    <p:extLst>
      <p:ext uri="{BB962C8B-B14F-4D97-AF65-F5344CB8AC3E}">
        <p14:creationId xmlns:p14="http://schemas.microsoft.com/office/powerpoint/2010/main" val="499000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latin typeface="+mn-lt"/>
                <a:ea typeface="+mn-ea"/>
                <a:cs typeface="+mn-cs"/>
              </a:rPr>
              <a:t>Selon le CCPMI : « La vaccination est l’une des mesures préventives les plus efficaces pour protéger les clients/patients/résidents et le personnel contre les maladies transmissibles.  Tous les établissements de soins de santé devraient mettre en place un programme de vaccination approprié à l’âge.  »</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Votre employeur et vous avez chacun des responsabilités en matière d’immunisation</a:t>
            </a:r>
          </a:p>
        </p:txBody>
      </p:sp>
      <p:sp>
        <p:nvSpPr>
          <p:cNvPr id="4" name="Slide Number Placeholder 3"/>
          <p:cNvSpPr>
            <a:spLocks noGrp="1"/>
          </p:cNvSpPr>
          <p:nvPr>
            <p:ph type="sldNum" sz="quarter" idx="10"/>
          </p:nvPr>
        </p:nvSpPr>
        <p:spPr/>
        <p:txBody>
          <a:bodyPr/>
          <a:lstStyle/>
          <a:p>
            <a:fld id="{B7AC7BF1-FE9A-49BC-B164-25AAC57B3B2D}" type="slidenum">
              <a:rPr lang="en-CA" smtClean="0"/>
              <a:t>15</a:t>
            </a:fld>
            <a:endParaRPr lang="en-CA"/>
          </a:p>
        </p:txBody>
      </p:sp>
    </p:spTree>
    <p:extLst>
      <p:ext uri="{BB962C8B-B14F-4D97-AF65-F5344CB8AC3E}">
        <p14:creationId xmlns:p14="http://schemas.microsoft.com/office/powerpoint/2010/main" val="2828383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latin typeface="+mn-lt"/>
                <a:ea typeface="+mn-ea"/>
                <a:cs typeface="+mn-cs"/>
              </a:rPr>
              <a:t>Les fournisseurs de soins de santé de première ligne devraient  avoir un dossier d’immunisation à jour ou des preuves d’immunité.</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L’obtention du vaccin annuel contre la grippe est fortement recommandée étant donné qu’il protège les fournisseurs de soins de santé, leurs clients, patients et résidents et les membres de la famille de ces derniers.</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Des vaccins différents peuvent être requis selon le rôle des fournisseurs de soins de santé. Par exemple, les aides ménagers et technologues de laboratoire médical pourraient nécessiter des vaccins différents. Reportez-vous au matériel ressource sur la santé et sécurité au travail pour obtenir des renseignement supplémentaires. </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Is votre milieu de soins de santé n’a pas de services de santé au travail, vous devrez savoir où aller pour obtenir les vaccins </a:t>
            </a:r>
            <a:r>
              <a:rPr lang="fr-FR" sz="1200" kern="1200" dirty="0" err="1" smtClean="0">
                <a:solidFill>
                  <a:schemeClr val="tx1"/>
                </a:solidFill>
                <a:latin typeface="+mn-lt"/>
                <a:ea typeface="+mn-ea"/>
                <a:cs typeface="+mn-cs"/>
              </a:rPr>
              <a:t>don't</a:t>
            </a:r>
            <a:r>
              <a:rPr lang="fr-FR" sz="1200" kern="1200" dirty="0" smtClean="0">
                <a:solidFill>
                  <a:schemeClr val="tx1"/>
                </a:solidFill>
                <a:latin typeface="+mn-lt"/>
                <a:ea typeface="+mn-ea"/>
                <a:cs typeface="+mn-cs"/>
              </a:rPr>
              <a:t> vous avez besoin.</a:t>
            </a:r>
            <a:endParaRPr lang="en-CA" dirty="0"/>
          </a:p>
        </p:txBody>
      </p:sp>
      <p:sp>
        <p:nvSpPr>
          <p:cNvPr id="4" name="Slide Number Placeholder 3"/>
          <p:cNvSpPr>
            <a:spLocks noGrp="1"/>
          </p:cNvSpPr>
          <p:nvPr>
            <p:ph type="sldNum" sz="quarter" idx="10"/>
          </p:nvPr>
        </p:nvSpPr>
        <p:spPr/>
        <p:txBody>
          <a:bodyPr/>
          <a:lstStyle/>
          <a:p>
            <a:fld id="{B7AC7BF1-FE9A-49BC-B164-25AAC57B3B2D}" type="slidenum">
              <a:rPr lang="en-CA" smtClean="0"/>
              <a:t>16</a:t>
            </a:fld>
            <a:endParaRPr lang="en-CA"/>
          </a:p>
        </p:txBody>
      </p:sp>
    </p:spTree>
    <p:extLst>
      <p:ext uri="{BB962C8B-B14F-4D97-AF65-F5344CB8AC3E}">
        <p14:creationId xmlns:p14="http://schemas.microsoft.com/office/powerpoint/2010/main" val="266384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latin typeface="+mn-lt"/>
                <a:ea typeface="+mn-ea"/>
                <a:cs typeface="+mn-cs"/>
              </a:rPr>
              <a:t>La santé et l’hygiène au travail comprennent la restriction des zones où on peut consommer de la nourriture et des boissons. </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programmes de protection respiratoire et l’étiquette respiratoire sont des mesures importantes de protection des fournisseurs de soins de santé et autres personnes contre les infections respiratoires. </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Il est essentiel d’adopter un programme de prévention des blessures dues à des objets pointus ou tranchants pour aider à protéger les fournisseurs de soins de santé et autres personnes.  Examinons ces mesures plus en détail.</a:t>
            </a:r>
          </a:p>
        </p:txBody>
      </p:sp>
      <p:sp>
        <p:nvSpPr>
          <p:cNvPr id="4" name="Slide Number Placeholder 3"/>
          <p:cNvSpPr>
            <a:spLocks noGrp="1"/>
          </p:cNvSpPr>
          <p:nvPr>
            <p:ph type="sldNum" sz="quarter" idx="10"/>
          </p:nvPr>
        </p:nvSpPr>
        <p:spPr/>
        <p:txBody>
          <a:bodyPr/>
          <a:lstStyle/>
          <a:p>
            <a:fld id="{B7AC7BF1-FE9A-49BC-B164-25AAC57B3B2D}" type="slidenum">
              <a:rPr lang="en-CA" smtClean="0"/>
              <a:t>18</a:t>
            </a:fld>
            <a:endParaRPr lang="en-CA"/>
          </a:p>
        </p:txBody>
      </p:sp>
    </p:spTree>
    <p:extLst>
      <p:ext uri="{BB962C8B-B14F-4D97-AF65-F5344CB8AC3E}">
        <p14:creationId xmlns:p14="http://schemas.microsoft.com/office/powerpoint/2010/main" val="1376119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latin typeface="+mn-lt"/>
                <a:ea typeface="+mn-ea"/>
                <a:cs typeface="+mn-cs"/>
              </a:rPr>
              <a:t>Les aires de soins sont plus susceptibles d’</a:t>
            </a:r>
            <a:r>
              <a:rPr lang="fr-FR" sz="1200" kern="1200" dirty="0" err="1" smtClean="0">
                <a:solidFill>
                  <a:schemeClr val="tx1"/>
                </a:solidFill>
                <a:latin typeface="+mn-lt"/>
                <a:ea typeface="+mn-ea"/>
                <a:cs typeface="+mn-cs"/>
              </a:rPr>
              <a:t>ëtre</a:t>
            </a:r>
            <a:r>
              <a:rPr lang="fr-FR" sz="1200" kern="1200" dirty="0" smtClean="0">
                <a:solidFill>
                  <a:schemeClr val="tx1"/>
                </a:solidFill>
                <a:latin typeface="+mn-lt"/>
                <a:ea typeface="+mn-ea"/>
                <a:cs typeface="+mn-cs"/>
              </a:rPr>
              <a:t> contaminées par des agents infectieux.  Is vous mangez ou consommez des boissons à des endroits comme l’environnement d’un patient ou résident, un poste de soins infirmiers ou un poste de rédaction des dossiers, vous courez un risque accru de contracter des infections </a:t>
            </a:r>
            <a:r>
              <a:rPr lang="fr-FR" sz="1200" kern="1200" dirty="0" err="1" smtClean="0">
                <a:solidFill>
                  <a:schemeClr val="tx1"/>
                </a:solidFill>
                <a:latin typeface="+mn-lt"/>
                <a:ea typeface="+mn-ea"/>
                <a:cs typeface="+mn-cs"/>
              </a:rPr>
              <a:t>gastrointestinales</a:t>
            </a:r>
            <a:r>
              <a:rPr lang="fr-FR"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Des éclosions d’infection comme l’hépatite A et le norovirus, impliquant des fournisseurs de soins de santé, ont été signalées en milieu hospitalier. </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On devrait uniquement consommer de la nourriture et des boissons dans des aires réservées « propres  » comme le salon du personnel ou une salle de conférence.  </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7AC7BF1-FE9A-49BC-B164-25AAC57B3B2D}" type="slidenum">
              <a:rPr lang="en-CA" smtClean="0"/>
              <a:t>19</a:t>
            </a:fld>
            <a:endParaRPr lang="en-CA"/>
          </a:p>
        </p:txBody>
      </p:sp>
    </p:spTree>
    <p:extLst>
      <p:ext uri="{BB962C8B-B14F-4D97-AF65-F5344CB8AC3E}">
        <p14:creationId xmlns:p14="http://schemas.microsoft.com/office/powerpoint/2010/main" val="1231624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latin typeface="+mn-lt"/>
                <a:ea typeface="+mn-ea"/>
                <a:cs typeface="+mn-cs"/>
              </a:rPr>
              <a:t>Ils vous devez porter un respirateur N95, votre milieu de travail est tenu de mettre en place un programme de protection respiratoire.  Il s’agit d’une exigence du ministère du Travail.</a:t>
            </a:r>
          </a:p>
          <a:p>
            <a:r>
              <a:rPr lang="en-US"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Les programmes de protection respiratoire comprennent :</a:t>
            </a:r>
          </a:p>
          <a:p>
            <a:pPr marL="171450" indent="-171450">
              <a:buFont typeface="Arial" panose="020B0604020202020204" pitchFamily="34" charset="0"/>
              <a:buChar char="•"/>
            </a:pPr>
            <a:r>
              <a:rPr lang="fr-FR" sz="1200" kern="1200" dirty="0" smtClean="0">
                <a:solidFill>
                  <a:schemeClr val="tx1"/>
                </a:solidFill>
                <a:latin typeface="+mn-lt"/>
                <a:ea typeface="+mn-ea"/>
                <a:cs typeface="+mn-cs"/>
              </a:rPr>
              <a:t> une évaluation de la santé</a:t>
            </a:r>
          </a:p>
          <a:p>
            <a:pPr marL="171450" indent="-171450">
              <a:buFont typeface="Arial" panose="020B0604020202020204" pitchFamily="34" charset="0"/>
              <a:buChar char="•"/>
            </a:pPr>
            <a:r>
              <a:rPr lang="fr-FR" sz="1200" kern="1200" dirty="0" smtClean="0">
                <a:solidFill>
                  <a:schemeClr val="tx1"/>
                </a:solidFill>
                <a:latin typeface="+mn-lt"/>
                <a:ea typeface="+mn-ea"/>
                <a:cs typeface="+mn-cs"/>
              </a:rPr>
              <a:t> un essai d’ajustement du respirateur N95, mené conformément aux normes de l’Association canadienne de normalisation </a:t>
            </a:r>
          </a:p>
          <a:p>
            <a:pPr marL="171450" indent="-171450">
              <a:buFont typeface="Arial" panose="020B0604020202020204" pitchFamily="34" charset="0"/>
              <a:buChar char="•"/>
            </a:pPr>
            <a:r>
              <a:rPr lang="fr-FR" sz="1200" kern="1200" dirty="0" smtClean="0">
                <a:solidFill>
                  <a:schemeClr val="tx1"/>
                </a:solidFill>
                <a:latin typeface="+mn-lt"/>
                <a:ea typeface="+mn-ea"/>
                <a:cs typeface="+mn-cs"/>
              </a:rPr>
              <a:t> une formation sur l’utilisation d’un respirateur N95 </a:t>
            </a:r>
            <a:endParaRPr lang="en-CA" dirty="0"/>
          </a:p>
        </p:txBody>
      </p:sp>
      <p:sp>
        <p:nvSpPr>
          <p:cNvPr id="4" name="Slide Number Placeholder 3"/>
          <p:cNvSpPr>
            <a:spLocks noGrp="1"/>
          </p:cNvSpPr>
          <p:nvPr>
            <p:ph type="sldNum" sz="quarter" idx="10"/>
          </p:nvPr>
        </p:nvSpPr>
        <p:spPr/>
        <p:txBody>
          <a:bodyPr/>
          <a:lstStyle/>
          <a:p>
            <a:fld id="{B7AC7BF1-FE9A-49BC-B164-25AAC57B3B2D}" type="slidenum">
              <a:rPr lang="en-CA" smtClean="0"/>
              <a:t>20</a:t>
            </a:fld>
            <a:endParaRPr lang="en-CA"/>
          </a:p>
        </p:txBody>
      </p:sp>
    </p:spTree>
    <p:extLst>
      <p:ext uri="{BB962C8B-B14F-4D97-AF65-F5344CB8AC3E}">
        <p14:creationId xmlns:p14="http://schemas.microsoft.com/office/powerpoint/2010/main" val="3367104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latin typeface="+mn-lt"/>
                <a:ea typeface="+mn-ea"/>
                <a:cs typeface="+mn-cs"/>
              </a:rPr>
              <a:t>Ils vous devez porter un respirateur N95 au travail, vous devriez procéder à un essai d’ajustement tous les deux ans pour vous assurer de connaître le type et la taille du respirateur N95 </a:t>
            </a:r>
            <a:r>
              <a:rPr lang="fr-FR" sz="1200" kern="1200" dirty="0" err="1" smtClean="0">
                <a:solidFill>
                  <a:schemeClr val="tx1"/>
                </a:solidFill>
                <a:latin typeface="+mn-lt"/>
                <a:ea typeface="+mn-ea"/>
                <a:cs typeface="+mn-cs"/>
              </a:rPr>
              <a:t>don't</a:t>
            </a:r>
            <a:r>
              <a:rPr lang="fr-FR" sz="1200" kern="1200" dirty="0" smtClean="0">
                <a:solidFill>
                  <a:schemeClr val="tx1"/>
                </a:solidFill>
                <a:latin typeface="+mn-lt"/>
                <a:ea typeface="+mn-ea"/>
                <a:cs typeface="+mn-cs"/>
              </a:rPr>
              <a:t> vous avez besoin, et obtenir la formation requise sur la façon de l’utiliser. </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Vous avez la responsabilité d’utiliser le type et la taille de respirateur N95 qui vous a été attribué, de la façon appropriée qui vous a été enseignée (p. ex. vérifier l’étanchéité du respirateur chaque fois que vous l’utilisez). Is vous ne pouvez pas porter de respirateur N95, vous devez faire l’objet d’une évaluation des services de santé au travail pour connaître les mesures de protection de rechange à adopter. Is votre organisation ne dispose pas de services de santé au travail, votre employeur a quand même  la responsabilité de procéder à un essai d’ajustement de votre respirateur N95 et de vous fournir la formation requise sur la protection respiratoire. </a:t>
            </a:r>
            <a:endParaRPr lang="en-CA" dirty="0"/>
          </a:p>
        </p:txBody>
      </p:sp>
      <p:sp>
        <p:nvSpPr>
          <p:cNvPr id="4" name="Slide Number Placeholder 3"/>
          <p:cNvSpPr>
            <a:spLocks noGrp="1"/>
          </p:cNvSpPr>
          <p:nvPr>
            <p:ph type="sldNum" sz="quarter" idx="10"/>
          </p:nvPr>
        </p:nvSpPr>
        <p:spPr/>
        <p:txBody>
          <a:bodyPr/>
          <a:lstStyle/>
          <a:p>
            <a:fld id="{B7AC7BF1-FE9A-49BC-B164-25AAC57B3B2D}" type="slidenum">
              <a:rPr lang="en-CA" smtClean="0"/>
              <a:t>21</a:t>
            </a:fld>
            <a:endParaRPr lang="en-CA"/>
          </a:p>
        </p:txBody>
      </p:sp>
    </p:spTree>
    <p:extLst>
      <p:ext uri="{BB962C8B-B14F-4D97-AF65-F5344CB8AC3E}">
        <p14:creationId xmlns:p14="http://schemas.microsoft.com/office/powerpoint/2010/main" val="2495196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latin typeface="+mn-lt"/>
                <a:ea typeface="+mn-ea"/>
                <a:cs typeface="+mn-cs"/>
              </a:rPr>
              <a:t>Tout le monde devrait respecter et encourager l’étiquette respiratoire, qui aide à prévenir la propagation des bactéries et des virus qui causent des infections respiratoires aiguës. </a:t>
            </a:r>
          </a:p>
          <a:p>
            <a:r>
              <a:rPr lang="fr-FR" sz="1200" kern="1200" dirty="0" smtClean="0">
                <a:solidFill>
                  <a:schemeClr val="tx1"/>
                </a:solidFill>
                <a:latin typeface="+mn-lt"/>
                <a:ea typeface="+mn-ea"/>
                <a:cs typeface="+mn-cs"/>
              </a:rPr>
              <a:t>Tous les fournisseurs de soins de santé doivent pratiquer l’étiquette respiratoire et aider les clients, les patients et les résidents à connaître et utiliser ces pratiques. Il s’agit d’une autre bonne habitude que tout le monde devrait prendre.</a:t>
            </a:r>
            <a:endParaRPr lang="en-CA" sz="1200" kern="1200" dirty="0" smtClean="0">
              <a:solidFill>
                <a:schemeClr val="tx1"/>
              </a:solidFill>
              <a:latin typeface="+mn-lt"/>
              <a:ea typeface="+mn-ea"/>
              <a:cs typeface="+mn-cs"/>
            </a:endParaRPr>
          </a:p>
          <a:p>
            <a:endParaRPr lang="en-CA"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Voici des stratégies de protection respiratoire  : </a:t>
            </a:r>
          </a:p>
          <a:p>
            <a:pPr marL="171450" indent="-171450">
              <a:buFont typeface="Arial" panose="020B0604020202020204" pitchFamily="34" charset="0"/>
              <a:buChar char="•"/>
            </a:pPr>
            <a:r>
              <a:rPr lang="fr-FR" sz="1200" kern="1200" dirty="0" smtClean="0">
                <a:solidFill>
                  <a:schemeClr val="tx1"/>
                </a:solidFill>
                <a:latin typeface="+mn-lt"/>
                <a:ea typeface="+mn-ea"/>
                <a:cs typeface="+mn-cs"/>
              </a:rPr>
              <a:t>détourner la tête des autres au moment de tousser ou d’éternuer</a:t>
            </a:r>
          </a:p>
          <a:p>
            <a:pPr marL="171450" indent="-171450">
              <a:buFont typeface="Arial" panose="020B0604020202020204" pitchFamily="34" charset="0"/>
              <a:buChar char="•"/>
            </a:pPr>
            <a:r>
              <a:rPr lang="fr-FR" sz="1200" kern="1200" dirty="0" smtClean="0">
                <a:solidFill>
                  <a:schemeClr val="tx1"/>
                </a:solidFill>
                <a:latin typeface="+mn-lt"/>
                <a:ea typeface="+mn-ea"/>
                <a:cs typeface="+mn-cs"/>
              </a:rPr>
              <a:t>garder une distance de deux mètres des autres au moment de tousser ou d’éternuer </a:t>
            </a:r>
          </a:p>
          <a:p>
            <a:pPr marL="171450" indent="-171450">
              <a:buFont typeface="Arial" panose="020B0604020202020204" pitchFamily="34" charset="0"/>
              <a:buChar char="•"/>
            </a:pPr>
            <a:r>
              <a:rPr lang="fr-FR" sz="1200" kern="1200" dirty="0" smtClean="0">
                <a:solidFill>
                  <a:schemeClr val="tx1"/>
                </a:solidFill>
                <a:latin typeface="+mn-lt"/>
                <a:ea typeface="+mn-ea"/>
                <a:cs typeface="+mn-cs"/>
              </a:rPr>
              <a:t>se couvrir le nez et la bouche avec un mouchoir  que l’on jette immédiatement après son utilisation </a:t>
            </a:r>
          </a:p>
          <a:p>
            <a:pPr marL="171450" indent="-171450">
              <a:buFont typeface="Arial" panose="020B0604020202020204" pitchFamily="34" charset="0"/>
              <a:buChar char="•"/>
            </a:pPr>
            <a:r>
              <a:rPr lang="fr-FR" sz="1200" kern="1200" dirty="0" smtClean="0">
                <a:solidFill>
                  <a:schemeClr val="tx1"/>
                </a:solidFill>
                <a:latin typeface="+mn-lt"/>
                <a:ea typeface="+mn-ea"/>
                <a:cs typeface="+mn-cs"/>
              </a:rPr>
              <a:t>se laver les mains immédiatement après avoir jeté des papiers mouchoirs, et</a:t>
            </a:r>
          </a:p>
          <a:p>
            <a:pPr marL="171450" indent="-171450">
              <a:buFont typeface="Arial" panose="020B0604020202020204" pitchFamily="34" charset="0"/>
              <a:buChar char="•"/>
            </a:pPr>
            <a:r>
              <a:rPr lang="fr-FR" sz="1200" kern="1200" dirty="0" smtClean="0">
                <a:solidFill>
                  <a:schemeClr val="tx1"/>
                </a:solidFill>
                <a:latin typeface="+mn-lt"/>
                <a:ea typeface="+mn-ea"/>
                <a:cs typeface="+mn-cs"/>
              </a:rPr>
              <a:t> fournir des masques aux clients, patients ou résidents qui toussent</a:t>
            </a:r>
            <a:endParaRPr lang="en-CA" sz="1200" kern="1200" dirty="0" smtClean="0">
              <a:solidFill>
                <a:schemeClr val="tx1"/>
              </a:solidFill>
              <a:latin typeface="+mn-lt"/>
              <a:ea typeface="+mn-ea"/>
              <a:cs typeface="+mn-cs"/>
            </a:endParaRPr>
          </a:p>
          <a:p>
            <a:endParaRPr lang="en-CA" sz="1200" kern="1200" dirty="0" smtClean="0">
              <a:solidFill>
                <a:schemeClr val="tx1"/>
              </a:solidFill>
              <a:latin typeface="+mn-lt"/>
              <a:ea typeface="+mn-ea"/>
              <a:cs typeface="+mn-cs"/>
            </a:endParaRPr>
          </a:p>
          <a:p>
            <a:endParaRPr lang="en-CA"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7AC7BF1-FE9A-49BC-B164-25AAC57B3B2D}" type="slidenum">
              <a:rPr lang="en-CA" smtClean="0"/>
              <a:t>23</a:t>
            </a:fld>
            <a:endParaRPr lang="en-CA"/>
          </a:p>
        </p:txBody>
      </p:sp>
    </p:spTree>
    <p:extLst>
      <p:ext uri="{BB962C8B-B14F-4D97-AF65-F5344CB8AC3E}">
        <p14:creationId xmlns:p14="http://schemas.microsoft.com/office/powerpoint/2010/main" val="3511445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latin typeface="+mn-lt"/>
                <a:ea typeface="+mn-ea"/>
                <a:cs typeface="+mn-cs"/>
              </a:rPr>
              <a:t>Les pratiques de base sont des méthodes de prévention et de contrôle des infections qui doivent être utilisées systématiquement pendant toutes les activités avec tous les clients, patients ou résidents pour aider à prévenir et contrôler la transmission d’agents infectieux dans tous les milieux de soins. Quel que soit le milieu de soins où vous travaillez, vous devez toujours observer les pratiques de base.</a:t>
            </a:r>
          </a:p>
        </p:txBody>
      </p:sp>
      <p:sp>
        <p:nvSpPr>
          <p:cNvPr id="4" name="Slide Number Placeholder 3"/>
          <p:cNvSpPr>
            <a:spLocks noGrp="1"/>
          </p:cNvSpPr>
          <p:nvPr>
            <p:ph type="sldNum" sz="quarter" idx="10"/>
          </p:nvPr>
        </p:nvSpPr>
        <p:spPr/>
        <p:txBody>
          <a:bodyPr/>
          <a:lstStyle/>
          <a:p>
            <a:fld id="{B7AC7BF1-FE9A-49BC-B164-25AAC57B3B2D}" type="slidenum">
              <a:rPr lang="en-CA" smtClean="0"/>
              <a:t>2</a:t>
            </a:fld>
            <a:endParaRPr lang="en-CA"/>
          </a:p>
        </p:txBody>
      </p:sp>
    </p:spTree>
    <p:extLst>
      <p:ext uri="{BB962C8B-B14F-4D97-AF65-F5344CB8AC3E}">
        <p14:creationId xmlns:p14="http://schemas.microsoft.com/office/powerpoint/2010/main" val="4174331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latin typeface="+mn-lt"/>
                <a:ea typeface="+mn-ea"/>
                <a:cs typeface="+mn-cs"/>
              </a:rPr>
              <a:t>Voici des stratégies de protection respiratoire  : </a:t>
            </a:r>
          </a:p>
          <a:p>
            <a:pPr marL="171450" indent="-171450">
              <a:buFont typeface="Arial" panose="020B0604020202020204" pitchFamily="34" charset="0"/>
              <a:buChar char="•"/>
            </a:pPr>
            <a:r>
              <a:rPr lang="fr-FR" sz="1200" kern="1200" dirty="0" smtClean="0">
                <a:solidFill>
                  <a:schemeClr val="tx1"/>
                </a:solidFill>
                <a:latin typeface="+mn-lt"/>
                <a:ea typeface="+mn-ea"/>
                <a:cs typeface="+mn-cs"/>
              </a:rPr>
              <a:t>détourner la tête des autres au moment de tousser ou d’éternuer</a:t>
            </a:r>
            <a:endParaRPr lang="en-CA" dirty="0" smtClean="0"/>
          </a:p>
        </p:txBody>
      </p:sp>
      <p:sp>
        <p:nvSpPr>
          <p:cNvPr id="4" name="Slide Number Placeholder 3"/>
          <p:cNvSpPr>
            <a:spLocks noGrp="1"/>
          </p:cNvSpPr>
          <p:nvPr>
            <p:ph type="sldNum" sz="quarter" idx="10"/>
          </p:nvPr>
        </p:nvSpPr>
        <p:spPr/>
        <p:txBody>
          <a:bodyPr/>
          <a:lstStyle/>
          <a:p>
            <a:fld id="{B7AC7BF1-FE9A-49BC-B164-25AAC57B3B2D}" type="slidenum">
              <a:rPr lang="en-CA" smtClean="0">
                <a:solidFill>
                  <a:prstClr val="black"/>
                </a:solidFill>
              </a:rPr>
              <a:pPr/>
              <a:t>24</a:t>
            </a:fld>
            <a:endParaRPr lang="en-CA">
              <a:solidFill>
                <a:prstClr val="black"/>
              </a:solidFill>
            </a:endParaRPr>
          </a:p>
        </p:txBody>
      </p:sp>
    </p:spTree>
    <p:extLst>
      <p:ext uri="{BB962C8B-B14F-4D97-AF65-F5344CB8AC3E}">
        <p14:creationId xmlns:p14="http://schemas.microsoft.com/office/powerpoint/2010/main" val="1731975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sz="1200" kern="1200" dirty="0" smtClean="0">
                <a:solidFill>
                  <a:schemeClr val="tx1"/>
                </a:solidFill>
                <a:latin typeface="+mn-lt"/>
                <a:ea typeface="+mn-ea"/>
                <a:cs typeface="+mn-cs"/>
              </a:rPr>
              <a:t>garder une distance de deux mètres des autres au moment de tousser ou d’éternuer </a:t>
            </a:r>
            <a:endParaRPr lang="en-CA" dirty="0" smtClean="0"/>
          </a:p>
        </p:txBody>
      </p:sp>
      <p:sp>
        <p:nvSpPr>
          <p:cNvPr id="4" name="Slide Number Placeholder 3"/>
          <p:cNvSpPr>
            <a:spLocks noGrp="1"/>
          </p:cNvSpPr>
          <p:nvPr>
            <p:ph type="sldNum" sz="quarter" idx="10"/>
          </p:nvPr>
        </p:nvSpPr>
        <p:spPr/>
        <p:txBody>
          <a:bodyPr/>
          <a:lstStyle/>
          <a:p>
            <a:fld id="{B7AC7BF1-FE9A-49BC-B164-25AAC57B3B2D}" type="slidenum">
              <a:rPr lang="en-CA" smtClean="0">
                <a:solidFill>
                  <a:prstClr val="black"/>
                </a:solidFill>
              </a:rPr>
              <a:pPr/>
              <a:t>25</a:t>
            </a:fld>
            <a:endParaRPr lang="en-CA">
              <a:solidFill>
                <a:prstClr val="black"/>
              </a:solidFill>
            </a:endParaRPr>
          </a:p>
        </p:txBody>
      </p:sp>
    </p:spTree>
    <p:extLst>
      <p:ext uri="{BB962C8B-B14F-4D97-AF65-F5344CB8AC3E}">
        <p14:creationId xmlns:p14="http://schemas.microsoft.com/office/powerpoint/2010/main" val="1731975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sz="1200" kern="1200" dirty="0" smtClean="0">
                <a:solidFill>
                  <a:schemeClr val="tx1"/>
                </a:solidFill>
                <a:latin typeface="+mn-lt"/>
                <a:ea typeface="+mn-ea"/>
                <a:cs typeface="+mn-cs"/>
              </a:rPr>
              <a:t>se couvrir le nez et la bouche avec un mouchoir  que l’on jette immédiatement après son utilisation </a:t>
            </a:r>
            <a:endParaRPr lang="en-CA" dirty="0"/>
          </a:p>
        </p:txBody>
      </p:sp>
      <p:sp>
        <p:nvSpPr>
          <p:cNvPr id="4" name="Slide Number Placeholder 3"/>
          <p:cNvSpPr>
            <a:spLocks noGrp="1"/>
          </p:cNvSpPr>
          <p:nvPr>
            <p:ph type="sldNum" sz="quarter" idx="10"/>
          </p:nvPr>
        </p:nvSpPr>
        <p:spPr/>
        <p:txBody>
          <a:bodyPr/>
          <a:lstStyle/>
          <a:p>
            <a:fld id="{B7AC7BF1-FE9A-49BC-B164-25AAC57B3B2D}" type="slidenum">
              <a:rPr lang="en-CA" smtClean="0">
                <a:solidFill>
                  <a:prstClr val="black"/>
                </a:solidFill>
              </a:rPr>
              <a:pPr/>
              <a:t>26</a:t>
            </a:fld>
            <a:endParaRPr lang="en-CA">
              <a:solidFill>
                <a:prstClr val="black"/>
              </a:solidFill>
            </a:endParaRPr>
          </a:p>
        </p:txBody>
      </p:sp>
    </p:spTree>
    <p:extLst>
      <p:ext uri="{BB962C8B-B14F-4D97-AF65-F5344CB8AC3E}">
        <p14:creationId xmlns:p14="http://schemas.microsoft.com/office/powerpoint/2010/main" val="1731975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sz="1200" kern="1200" dirty="0" smtClean="0">
                <a:solidFill>
                  <a:schemeClr val="tx1"/>
                </a:solidFill>
                <a:latin typeface="+mn-lt"/>
                <a:ea typeface="+mn-ea"/>
                <a:cs typeface="+mn-cs"/>
              </a:rPr>
              <a:t>se laver les mains immédiatement après avoir jeté des papiers mouchoirs, et</a:t>
            </a:r>
            <a:endParaRPr lang="en-CA" dirty="0" smtClean="0"/>
          </a:p>
        </p:txBody>
      </p:sp>
      <p:sp>
        <p:nvSpPr>
          <p:cNvPr id="4" name="Slide Number Placeholder 3"/>
          <p:cNvSpPr>
            <a:spLocks noGrp="1"/>
          </p:cNvSpPr>
          <p:nvPr>
            <p:ph type="sldNum" sz="quarter" idx="10"/>
          </p:nvPr>
        </p:nvSpPr>
        <p:spPr/>
        <p:txBody>
          <a:bodyPr/>
          <a:lstStyle/>
          <a:p>
            <a:fld id="{B7AC7BF1-FE9A-49BC-B164-25AAC57B3B2D}" type="slidenum">
              <a:rPr lang="en-CA" smtClean="0">
                <a:solidFill>
                  <a:prstClr val="black"/>
                </a:solidFill>
              </a:rPr>
              <a:pPr/>
              <a:t>27</a:t>
            </a:fld>
            <a:endParaRPr lang="en-CA">
              <a:solidFill>
                <a:prstClr val="black"/>
              </a:solidFill>
            </a:endParaRPr>
          </a:p>
        </p:txBody>
      </p:sp>
    </p:spTree>
    <p:extLst>
      <p:ext uri="{BB962C8B-B14F-4D97-AF65-F5344CB8AC3E}">
        <p14:creationId xmlns:p14="http://schemas.microsoft.com/office/powerpoint/2010/main" val="1731975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sz="1200" kern="1200" dirty="0" smtClean="0">
                <a:solidFill>
                  <a:schemeClr val="tx1"/>
                </a:solidFill>
                <a:latin typeface="+mn-lt"/>
                <a:ea typeface="+mn-ea"/>
                <a:cs typeface="+mn-cs"/>
              </a:rPr>
              <a:t>fournir des masques aux clients, patients ou résidents qui toussent</a:t>
            </a:r>
            <a:endParaRPr lang="en-CA"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7AC7BF1-FE9A-49BC-B164-25AAC57B3B2D}" type="slidenum">
              <a:rPr lang="en-CA" smtClean="0">
                <a:solidFill>
                  <a:prstClr val="black"/>
                </a:solidFill>
              </a:rPr>
              <a:pPr/>
              <a:t>28</a:t>
            </a:fld>
            <a:endParaRPr lang="en-CA">
              <a:solidFill>
                <a:prstClr val="black"/>
              </a:solidFill>
            </a:endParaRPr>
          </a:p>
        </p:txBody>
      </p:sp>
    </p:spTree>
    <p:extLst>
      <p:ext uri="{BB962C8B-B14F-4D97-AF65-F5344CB8AC3E}">
        <p14:creationId xmlns:p14="http://schemas.microsoft.com/office/powerpoint/2010/main" val="1731975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latin typeface="+mn-lt"/>
                <a:ea typeface="+mn-ea"/>
                <a:cs typeface="+mn-cs"/>
              </a:rPr>
              <a:t>Les objets pointus ou tranchants peuvent occasionner des accidents de travail, comme des piqûres ou des coupures. Les aiguilles, les lancettes, les lames et le verre sont des exemples d’objets pointus ou tranchants. Tous les endroits où l’on prodigue des soins de santé doivent se doter d’un programme de prévention des blessures liées à des objets pointus ou tranchants.</a:t>
            </a:r>
          </a:p>
          <a:p>
            <a:endParaRPr lang="en-CA"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Aux termes de la loi, tous les milieux de soins de santé sont tenus de fournir des aiguilles à conception sécuritaire et des contenants pour objets pointus ou tranchants résistants aux perforations aux points de service.  Consultez la section intitulée Contrôle de l’environnement pour obtenir plus de renseignements sur les objets pointus ou tranchants et leur élimination.</a:t>
            </a:r>
          </a:p>
        </p:txBody>
      </p:sp>
      <p:sp>
        <p:nvSpPr>
          <p:cNvPr id="4" name="Slide Number Placeholder 3"/>
          <p:cNvSpPr>
            <a:spLocks noGrp="1"/>
          </p:cNvSpPr>
          <p:nvPr>
            <p:ph type="sldNum" sz="quarter" idx="10"/>
          </p:nvPr>
        </p:nvSpPr>
        <p:spPr/>
        <p:txBody>
          <a:bodyPr/>
          <a:lstStyle/>
          <a:p>
            <a:fld id="{B7AC7BF1-FE9A-49BC-B164-25AAC57B3B2D}" type="slidenum">
              <a:rPr lang="en-CA" smtClean="0"/>
              <a:t>29</a:t>
            </a:fld>
            <a:endParaRPr lang="en-CA"/>
          </a:p>
        </p:txBody>
      </p:sp>
    </p:spTree>
    <p:extLst>
      <p:ext uri="{BB962C8B-B14F-4D97-AF65-F5344CB8AC3E}">
        <p14:creationId xmlns:p14="http://schemas.microsoft.com/office/powerpoint/2010/main" val="807921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latin typeface="+mn-lt"/>
                <a:ea typeface="+mn-ea"/>
                <a:cs typeface="+mn-cs"/>
              </a:rPr>
              <a:t>Les fournisseurs de soins de santé doivent obtenir de la formation sur l’utilisation appropriée des aiguilles et autres objets pointus ou tranchants pour aider à prévenir les accidents du travail liés aux objets pointus ou tranchants.</a:t>
            </a:r>
          </a:p>
          <a:p>
            <a:endParaRPr lang="en-CA"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Assurez-vous toujours d’avoir un contenant pour objets pointus ou tranchants résistant aux perforations aux points de service avant d’utiliser des objets pointus ou tranchants.</a:t>
            </a:r>
          </a:p>
          <a:p>
            <a:endParaRPr lang="en-CA"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Utilisez systématiquement le matériel médical à conception sécuritaire requis dans tous les milieux de soins de santé de l’Ontario.</a:t>
            </a:r>
          </a:p>
          <a:p>
            <a:endParaRPr lang="en-CA"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 contenu des contenants pour objets pointus ou tranchants ne devrait pas dépasser la ligne de remplissage  (le contenant doit être rempli aux trois quarts au plus). </a:t>
            </a:r>
          </a:p>
        </p:txBody>
      </p:sp>
      <p:sp>
        <p:nvSpPr>
          <p:cNvPr id="4" name="Slide Number Placeholder 3"/>
          <p:cNvSpPr>
            <a:spLocks noGrp="1"/>
          </p:cNvSpPr>
          <p:nvPr>
            <p:ph type="sldNum" sz="quarter" idx="10"/>
          </p:nvPr>
        </p:nvSpPr>
        <p:spPr/>
        <p:txBody>
          <a:bodyPr/>
          <a:lstStyle/>
          <a:p>
            <a:fld id="{B7AC7BF1-FE9A-49BC-B164-25AAC57B3B2D}" type="slidenum">
              <a:rPr lang="en-CA" smtClean="0"/>
              <a:t>30</a:t>
            </a:fld>
            <a:endParaRPr lang="en-CA"/>
          </a:p>
        </p:txBody>
      </p:sp>
    </p:spTree>
    <p:extLst>
      <p:ext uri="{BB962C8B-B14F-4D97-AF65-F5344CB8AC3E}">
        <p14:creationId xmlns:p14="http://schemas.microsoft.com/office/powerpoint/2010/main" val="3678781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latin typeface="+mn-lt"/>
                <a:ea typeface="+mn-ea"/>
                <a:cs typeface="+mn-cs"/>
              </a:rPr>
              <a:t>Is vous n’avez pas  d’objet pointu ou tranchant à conception sécuritaire, manipulez toujours  les objets pointus ou tranchants en toute sécurité. </a:t>
            </a:r>
          </a:p>
          <a:p>
            <a:endParaRPr lang="en-CA"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Par exemple, il ne faut jamais remettre le protecteur d’embout sur une aiguille utilisée. Ne ramassez jamais d’objets pointus ou tranchants avec les mains nues. Utilisez toujours des pinces ou un balai et porte poussière pour ramasser un objet pointu ou tranchant. </a:t>
            </a:r>
          </a:p>
          <a:p>
            <a:endParaRPr lang="en-CA"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Assurez-vous de connaître la procédure à suivre en cas de blessure causée par un objet pointu ou tranchant.</a:t>
            </a:r>
          </a:p>
          <a:p>
            <a:endParaRPr lang="en-CA"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Notre objectif consiste à COMPLÈTEMENT éliminer les blessures causées par des objets pointus ou tranchants!</a:t>
            </a:r>
            <a:endParaRPr lang="en-CA" dirty="0"/>
          </a:p>
        </p:txBody>
      </p:sp>
      <p:sp>
        <p:nvSpPr>
          <p:cNvPr id="4" name="Slide Number Placeholder 3"/>
          <p:cNvSpPr>
            <a:spLocks noGrp="1"/>
          </p:cNvSpPr>
          <p:nvPr>
            <p:ph type="sldNum" sz="quarter" idx="10"/>
          </p:nvPr>
        </p:nvSpPr>
        <p:spPr/>
        <p:txBody>
          <a:bodyPr/>
          <a:lstStyle/>
          <a:p>
            <a:fld id="{B7AC7BF1-FE9A-49BC-B164-25AAC57B3B2D}" type="slidenum">
              <a:rPr lang="en-CA" smtClean="0"/>
              <a:t>31</a:t>
            </a:fld>
            <a:endParaRPr lang="en-CA"/>
          </a:p>
        </p:txBody>
      </p:sp>
    </p:spTree>
    <p:extLst>
      <p:ext uri="{BB962C8B-B14F-4D97-AF65-F5344CB8AC3E}">
        <p14:creationId xmlns:p14="http://schemas.microsoft.com/office/powerpoint/2010/main" val="767048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latin typeface="+mn-lt"/>
                <a:ea typeface="+mn-ea"/>
                <a:cs typeface="+mn-cs"/>
              </a:rPr>
              <a:t>Pourquoi devons-nous surveiller nos pratiques de prévention et de contrôle des infections? La vérification des pratiques et formations relatives à la prévention et au contrôle des infections fournit des informations utiles en vue de l’apport d’améliorations et la reddition de comptes au sein des milieux de soins de santé.  La vérification des pratiques aide à cerner les aspects à améliorer pour assurer la sécurité des fournisseurs de soins de santé et des clients, patients et résidents.</a:t>
            </a:r>
          </a:p>
          <a:p>
            <a:endParaRPr lang="en-CA" sz="1200" kern="1200" dirty="0" smtClean="0">
              <a:solidFill>
                <a:schemeClr val="tx1"/>
              </a:solidFill>
              <a:latin typeface="+mn-lt"/>
              <a:ea typeface="+mn-ea"/>
              <a:cs typeface="+mn-cs"/>
            </a:endParaRPr>
          </a:p>
          <a:p>
            <a:r>
              <a:rPr lang="en-CA" sz="1200" kern="1200" dirty="0" err="1" smtClean="0">
                <a:solidFill>
                  <a:schemeClr val="tx1"/>
                </a:solidFill>
                <a:latin typeface="+mn-lt"/>
                <a:ea typeface="+mn-ea"/>
                <a:cs typeface="+mn-cs"/>
              </a:rPr>
              <a:t>L’évaluation</a:t>
            </a:r>
            <a:r>
              <a:rPr lang="en-CA" sz="1200" kern="1200" dirty="0" smtClean="0">
                <a:solidFill>
                  <a:schemeClr val="tx1"/>
                </a:solidFill>
                <a:latin typeface="+mn-lt"/>
                <a:ea typeface="+mn-ea"/>
                <a:cs typeface="+mn-cs"/>
              </a:rPr>
              <a:t> </a:t>
            </a:r>
            <a:r>
              <a:rPr lang="en-CA" sz="1200" kern="1200" dirty="0" err="1" smtClean="0">
                <a:solidFill>
                  <a:schemeClr val="tx1"/>
                </a:solidFill>
                <a:latin typeface="+mn-lt"/>
                <a:ea typeface="+mn-ea"/>
                <a:cs typeface="+mn-cs"/>
              </a:rPr>
              <a:t>doit</a:t>
            </a:r>
            <a:r>
              <a:rPr lang="en-CA" sz="1200" kern="1200" dirty="0" smtClean="0">
                <a:solidFill>
                  <a:schemeClr val="tx1"/>
                </a:solidFill>
                <a:latin typeface="+mn-lt"/>
                <a:ea typeface="+mn-ea"/>
                <a:cs typeface="+mn-cs"/>
              </a:rPr>
              <a:t> </a:t>
            </a:r>
            <a:r>
              <a:rPr lang="en-CA" sz="1200" kern="1200" dirty="0" err="1" smtClean="0">
                <a:solidFill>
                  <a:schemeClr val="tx1"/>
                </a:solidFill>
                <a:latin typeface="+mn-lt"/>
                <a:ea typeface="+mn-ea"/>
                <a:cs typeface="+mn-cs"/>
              </a:rPr>
              <a:t>être</a:t>
            </a:r>
            <a:r>
              <a:rPr lang="en-CA" sz="1200" kern="1200" dirty="0" smtClean="0">
                <a:solidFill>
                  <a:schemeClr val="tx1"/>
                </a:solidFill>
                <a:latin typeface="+mn-lt"/>
                <a:ea typeface="+mn-ea"/>
                <a:cs typeface="+mn-cs"/>
              </a:rPr>
              <a:t> continue.</a:t>
            </a:r>
          </a:p>
          <a:p>
            <a:endParaRPr lang="en-CA"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La rétroaction et l’évaluation sont importantes. Elles vous informent à propos de vos pratiques et mettent en lumière des aspects que l’organisation et vous pourriez améliorer. </a:t>
            </a:r>
          </a:p>
          <a:p>
            <a:endParaRPr lang="en-CA"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Notre but est d’offrir un environnement sécuritaire aux fournisseurs de soins de santé, aux clients, patients et résidents.</a:t>
            </a:r>
          </a:p>
        </p:txBody>
      </p:sp>
      <p:sp>
        <p:nvSpPr>
          <p:cNvPr id="4" name="Slide Number Placeholder 3"/>
          <p:cNvSpPr>
            <a:spLocks noGrp="1"/>
          </p:cNvSpPr>
          <p:nvPr>
            <p:ph type="sldNum" sz="quarter" idx="10"/>
          </p:nvPr>
        </p:nvSpPr>
        <p:spPr/>
        <p:txBody>
          <a:bodyPr/>
          <a:lstStyle/>
          <a:p>
            <a:fld id="{B7AC7BF1-FE9A-49BC-B164-25AAC57B3B2D}" type="slidenum">
              <a:rPr lang="en-CA" smtClean="0"/>
              <a:t>33</a:t>
            </a:fld>
            <a:endParaRPr lang="en-CA"/>
          </a:p>
        </p:txBody>
      </p:sp>
    </p:spTree>
    <p:extLst>
      <p:ext uri="{BB962C8B-B14F-4D97-AF65-F5344CB8AC3E}">
        <p14:creationId xmlns:p14="http://schemas.microsoft.com/office/powerpoint/2010/main" val="20232083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latin typeface="+mn-lt"/>
                <a:ea typeface="+mn-ea"/>
                <a:cs typeface="+mn-cs"/>
              </a:rPr>
              <a:t>Les mesures administratives sont des mesures (comme des politiques et procédures efficaces) mises en place par la direction pour réduire les risques d’infection du personnel ou des clients, patients ou résidents.</a:t>
            </a:r>
          </a:p>
          <a:p>
            <a:endParaRPr lang="en-CA"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Elles aident les employeurs et les travailleurs à comprendre leurs rôles et responsabilités.</a:t>
            </a:r>
          </a:p>
          <a:p>
            <a:endParaRPr lang="en-CA"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Tous les milieux de soins doivent adopter des politiques et procédures fondées sur les meilleures connaissances scientifiques, les lois en vigueur et les pratiques exemplaires. Tous les membres du personnel doivent s’y conformer pour </a:t>
            </a:r>
            <a:r>
              <a:rPr lang="fr-FR" sz="1200" kern="1200" dirty="0" err="1" smtClean="0">
                <a:solidFill>
                  <a:schemeClr val="tx1"/>
                </a:solidFill>
                <a:latin typeface="+mn-lt"/>
                <a:ea typeface="+mn-ea"/>
                <a:cs typeface="+mn-cs"/>
              </a:rPr>
              <a:t>asurer</a:t>
            </a:r>
            <a:r>
              <a:rPr lang="fr-FR" sz="1200" kern="1200" dirty="0" smtClean="0">
                <a:solidFill>
                  <a:schemeClr val="tx1"/>
                </a:solidFill>
                <a:latin typeface="+mn-lt"/>
                <a:ea typeface="+mn-ea"/>
                <a:cs typeface="+mn-cs"/>
              </a:rPr>
              <a:t> la sécurité dans le milieu de travail.</a:t>
            </a:r>
          </a:p>
        </p:txBody>
      </p:sp>
      <p:sp>
        <p:nvSpPr>
          <p:cNvPr id="4" name="Slide Number Placeholder 3"/>
          <p:cNvSpPr>
            <a:spLocks noGrp="1"/>
          </p:cNvSpPr>
          <p:nvPr>
            <p:ph type="sldNum" sz="quarter" idx="10"/>
          </p:nvPr>
        </p:nvSpPr>
        <p:spPr/>
        <p:txBody>
          <a:bodyPr/>
          <a:lstStyle/>
          <a:p>
            <a:fld id="{B7AC7BF1-FE9A-49BC-B164-25AAC57B3B2D}" type="slidenum">
              <a:rPr lang="en-CA" smtClean="0"/>
              <a:t>34</a:t>
            </a:fld>
            <a:endParaRPr lang="en-CA"/>
          </a:p>
        </p:txBody>
      </p:sp>
    </p:spTree>
    <p:extLst>
      <p:ext uri="{BB962C8B-B14F-4D97-AF65-F5344CB8AC3E}">
        <p14:creationId xmlns:p14="http://schemas.microsoft.com/office/powerpoint/2010/main" val="2349515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latin typeface="+mn-lt"/>
                <a:ea typeface="+mn-ea"/>
                <a:cs typeface="+mn-cs"/>
              </a:rPr>
              <a:t>Les mesures administratives sont un élément important des pratiques de base. </a:t>
            </a:r>
          </a:p>
          <a:p>
            <a:endParaRPr lang="fr-CA"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Cette section portera sur la façon </a:t>
            </a:r>
            <a:r>
              <a:rPr lang="fr-FR" sz="1200" kern="1200" dirty="0" err="1" smtClean="0">
                <a:solidFill>
                  <a:schemeClr val="tx1"/>
                </a:solidFill>
                <a:latin typeface="+mn-lt"/>
                <a:ea typeface="+mn-ea"/>
                <a:cs typeface="+mn-cs"/>
              </a:rPr>
              <a:t>don't</a:t>
            </a:r>
            <a:r>
              <a:rPr lang="fr-FR" sz="1200" kern="1200" dirty="0" smtClean="0">
                <a:solidFill>
                  <a:schemeClr val="tx1"/>
                </a:solidFill>
                <a:latin typeface="+mn-lt"/>
                <a:ea typeface="+mn-ea"/>
                <a:cs typeface="+mn-cs"/>
              </a:rPr>
              <a:t> les mesures administratives aident à protéger les fournisseurs de soins de santé et les clients, patients et résidents contre les infections. </a:t>
            </a:r>
          </a:p>
          <a:p>
            <a:endParaRPr lang="fr-CA"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L’efficacité des mesures administratives dépend de leur mise en œuvre cohérente  par la direction et les fournisseurs de soins de santé. </a:t>
            </a:r>
          </a:p>
        </p:txBody>
      </p:sp>
      <p:sp>
        <p:nvSpPr>
          <p:cNvPr id="4" name="Slide Number Placeholder 3"/>
          <p:cNvSpPr>
            <a:spLocks noGrp="1"/>
          </p:cNvSpPr>
          <p:nvPr>
            <p:ph type="sldNum" sz="quarter" idx="10"/>
          </p:nvPr>
        </p:nvSpPr>
        <p:spPr/>
        <p:txBody>
          <a:bodyPr/>
          <a:lstStyle/>
          <a:p>
            <a:fld id="{B7AC7BF1-FE9A-49BC-B164-25AAC57B3B2D}" type="slidenum">
              <a:rPr lang="en-CA" smtClean="0"/>
              <a:t>3</a:t>
            </a:fld>
            <a:endParaRPr lang="en-CA"/>
          </a:p>
        </p:txBody>
      </p:sp>
    </p:spTree>
    <p:extLst>
      <p:ext uri="{BB962C8B-B14F-4D97-AF65-F5344CB8AC3E}">
        <p14:creationId xmlns:p14="http://schemas.microsoft.com/office/powerpoint/2010/main" val="3287609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latin typeface="+mn-lt"/>
                <a:ea typeface="+mn-ea"/>
                <a:cs typeface="+mn-cs"/>
              </a:rPr>
              <a:t>Après avoir terminé cette section, vous pourrez identifier les mesures administratives dans votre milieu de soins de santé et décrire le rôle des mesures administratives relativement à la prévention et au contrôle des infections. </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Vous apprendrez aussi comment avoir recours aux mesures administratives dans le cadre de votre rôle et dans votre milieu.</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Dans votre lieu de travail, on peut vous désigner par les expressions « le personnel  », « le fournisseur ou la fournisseuse de soins de santé  » ou « le travailleur ou la travailleuse de la santé  ». Dans cette section, nous utiliserons le terme « fournisseur de soins de santé  ».</a:t>
            </a:r>
          </a:p>
        </p:txBody>
      </p:sp>
      <p:sp>
        <p:nvSpPr>
          <p:cNvPr id="4" name="Slide Number Placeholder 3"/>
          <p:cNvSpPr>
            <a:spLocks noGrp="1"/>
          </p:cNvSpPr>
          <p:nvPr>
            <p:ph type="sldNum" sz="quarter" idx="10"/>
          </p:nvPr>
        </p:nvSpPr>
        <p:spPr/>
        <p:txBody>
          <a:bodyPr/>
          <a:lstStyle/>
          <a:p>
            <a:fld id="{B7AC7BF1-FE9A-49BC-B164-25AAC57B3B2D}" type="slidenum">
              <a:rPr lang="en-CA" smtClean="0"/>
              <a:t>4</a:t>
            </a:fld>
            <a:endParaRPr lang="en-CA"/>
          </a:p>
        </p:txBody>
      </p:sp>
    </p:spTree>
    <p:extLst>
      <p:ext uri="{BB962C8B-B14F-4D97-AF65-F5344CB8AC3E}">
        <p14:creationId xmlns:p14="http://schemas.microsoft.com/office/powerpoint/2010/main" val="3139757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Les </a:t>
            </a:r>
            <a:r>
              <a:rPr lang="en-US" sz="1200" kern="1200" dirty="0" err="1" smtClean="0">
                <a:solidFill>
                  <a:schemeClr val="tx1"/>
                </a:solidFill>
                <a:latin typeface="+mn-lt"/>
                <a:ea typeface="+mn-ea"/>
                <a:cs typeface="+mn-cs"/>
              </a:rPr>
              <a:t>mesures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administratives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incluent</a:t>
            </a:r>
            <a:r>
              <a:rPr lang="en-US" sz="1200" kern="1200" dirty="0" smtClean="0">
                <a:solidFill>
                  <a:schemeClr val="tx1"/>
                </a:solidFill>
                <a:latin typeface="+mn-lt"/>
                <a:ea typeface="+mn-ea"/>
                <a:cs typeface="+mn-cs"/>
              </a:rPr>
              <a:t> :</a:t>
            </a:r>
          </a:p>
          <a:p>
            <a:pPr marL="171450" indent="-171450">
              <a:buFont typeface="Arial" panose="020B0604020202020204" pitchFamily="34" charset="0"/>
              <a:buChar char="•"/>
            </a:pPr>
            <a:r>
              <a:rPr lang="fr-FR" dirty="0" smtClean="0"/>
              <a:t>des politiques et procédures de prévention et de contrôle des infections</a:t>
            </a:r>
          </a:p>
          <a:p>
            <a:pPr marL="171450" indent="-171450">
              <a:buFont typeface="Arial" panose="020B0604020202020204" pitchFamily="34" charset="0"/>
              <a:buChar char="•"/>
            </a:pPr>
            <a:r>
              <a:rPr lang="fr-FR" dirty="0" smtClean="0"/>
              <a:t>des politiques régissant la santé au travail, y compris des mesures d’exclusion du travail et de restrictions des visiteurs  </a:t>
            </a:r>
            <a:endParaRPr lang="en-US" dirty="0" smtClean="0"/>
          </a:p>
          <a:p>
            <a:pPr marL="171450" indent="-171450">
              <a:buFont typeface="Arial" panose="020B0604020202020204" pitchFamily="34" charset="0"/>
              <a:buChar char="•"/>
            </a:pPr>
            <a:r>
              <a:rPr lang="fr-FR" dirty="0" smtClean="0"/>
              <a:t>de la formation à l’intention des fournisseurs de soins de santé</a:t>
            </a:r>
          </a:p>
          <a:p>
            <a:pPr marL="171450" indent="-171450">
              <a:buFont typeface="Arial" panose="020B0604020202020204" pitchFamily="34" charset="0"/>
              <a:buChar char="•"/>
            </a:pPr>
            <a:r>
              <a:rPr lang="en-US" dirty="0" smtClean="0"/>
              <a:t>la </a:t>
            </a:r>
            <a:r>
              <a:rPr lang="en-US" dirty="0" err="1" smtClean="0"/>
              <a:t>sensibilisation</a:t>
            </a:r>
            <a:r>
              <a:rPr lang="en-US" dirty="0" smtClean="0"/>
              <a:t> des clients/patients/</a:t>
            </a:r>
            <a:r>
              <a:rPr lang="en-US" dirty="0" err="1" smtClean="0"/>
              <a:t>résidents</a:t>
            </a:r>
            <a:endParaRPr lang="en-US" dirty="0" smtClean="0"/>
          </a:p>
          <a:p>
            <a:pPr marL="171450" indent="-171450">
              <a:buFont typeface="Arial" panose="020B0604020202020204" pitchFamily="34" charset="0"/>
              <a:buChar char="•"/>
            </a:pPr>
            <a:r>
              <a:rPr lang="fr-FR" dirty="0" smtClean="0"/>
              <a:t>des initiatives favorables à la santé en milieu de travail, par exemple : les programmes d’immunisation et la santé et hygiène au travail</a:t>
            </a:r>
            <a:endParaRPr lang="en-US" dirty="0" smtClean="0"/>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B7AC7BF1-FE9A-49BC-B164-25AAC57B3B2D}" type="slidenum">
              <a:rPr lang="en-CA" smtClean="0"/>
              <a:t>5</a:t>
            </a:fld>
            <a:endParaRPr lang="en-CA"/>
          </a:p>
        </p:txBody>
      </p:sp>
    </p:spTree>
    <p:extLst>
      <p:ext uri="{BB962C8B-B14F-4D97-AF65-F5344CB8AC3E}">
        <p14:creationId xmlns:p14="http://schemas.microsoft.com/office/powerpoint/2010/main" val="3820078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latin typeface="+mn-lt"/>
                <a:ea typeface="+mn-ea"/>
                <a:cs typeface="+mn-cs"/>
              </a:rPr>
              <a:t>L’adoption de politiques et de procédures de prévention et de contrôle des infections efficaces vous donnera les connaissances et explications nécessaires pour exécuter vos tâches en toute sécurité. </a:t>
            </a:r>
          </a:p>
          <a:p>
            <a:endParaRPr lang="en-CA"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Lorsque les politiques et procédures sont fondées sur de solides connaissances scientifiques et respectent les lois et normes applicables, elles encouragent l’adoption de pratiques exemplaires et assurent une approche </a:t>
            </a:r>
            <a:r>
              <a:rPr lang="fr-FR" sz="1200" kern="1200" dirty="0" err="1" smtClean="0">
                <a:solidFill>
                  <a:schemeClr val="tx1"/>
                </a:solidFill>
                <a:latin typeface="+mn-lt"/>
                <a:ea typeface="+mn-ea"/>
                <a:cs typeface="+mn-cs"/>
              </a:rPr>
              <a:t>conhérente</a:t>
            </a:r>
            <a:r>
              <a:rPr lang="fr-FR" sz="1200" kern="1200" dirty="0" smtClean="0">
                <a:solidFill>
                  <a:schemeClr val="tx1"/>
                </a:solidFill>
                <a:latin typeface="+mn-lt"/>
                <a:ea typeface="+mn-ea"/>
                <a:cs typeface="+mn-cs"/>
              </a:rPr>
              <a:t> à la prévention et au contrôle des infections.  </a:t>
            </a:r>
          </a:p>
          <a:p>
            <a:endParaRPr lang="en-CA"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politiques et procédures de prévention et de contrôle des infections doivent également être :</a:t>
            </a:r>
          </a:p>
          <a:p>
            <a:r>
              <a:rPr lang="fr-FR" sz="1200" kern="1200" dirty="0" smtClean="0">
                <a:solidFill>
                  <a:schemeClr val="tx1"/>
                </a:solidFill>
                <a:latin typeface="+mn-lt"/>
                <a:ea typeface="+mn-ea"/>
                <a:cs typeface="+mn-cs"/>
              </a:rPr>
              <a:t>établies par l’employeur pour promouvoir la prestation de soins et l’adoption de pratiques sécuritaires par les fournisseurs de soins de santé</a:t>
            </a:r>
          </a:p>
          <a:p>
            <a:r>
              <a:rPr lang="fr-FR" sz="1200" kern="1200" dirty="0" smtClean="0">
                <a:solidFill>
                  <a:schemeClr val="tx1"/>
                </a:solidFill>
                <a:latin typeface="+mn-lt"/>
                <a:ea typeface="+mn-ea"/>
                <a:cs typeface="+mn-cs"/>
              </a:rPr>
              <a:t>adaptées au milieu de soins de santé et accessibles</a:t>
            </a:r>
          </a:p>
          <a:p>
            <a:r>
              <a:rPr lang="fr-FR" sz="1200" kern="1200" dirty="0" smtClean="0">
                <a:solidFill>
                  <a:schemeClr val="tx1"/>
                </a:solidFill>
                <a:latin typeface="+mn-lt"/>
                <a:ea typeface="+mn-ea"/>
                <a:cs typeface="+mn-cs"/>
              </a:rPr>
              <a:t>suivies par tous les fournisseurs de soins de santé - donc l’organisation doit surveiller le respect des programmes</a:t>
            </a:r>
          </a:p>
          <a:p>
            <a:endParaRPr lang="en-CA"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Vos politiques et procédures devraient être à jour et faire l’objet d’un plan de révision et d’actualisation à intervalles réguliers.</a:t>
            </a:r>
          </a:p>
          <a:p>
            <a:endParaRPr lang="en-CA"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Tous les fournisseurs de soins de santé devraient  suivre une formation sur les politiques et procédures applicables à leurs activités.</a:t>
            </a:r>
          </a:p>
          <a:p>
            <a:endParaRPr lang="en-CA"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Rappelez-vous que les politiques et procédures ayant trait à la prévention et au contrôle des infections devraient être élaborées conjointement avec les services de prévention et du contrôle des infections et services de santé et de sécurité au travail, et le comité mixte sur la santé et la sécurité au travail.</a:t>
            </a:r>
          </a:p>
        </p:txBody>
      </p:sp>
      <p:sp>
        <p:nvSpPr>
          <p:cNvPr id="4" name="Slide Number Placeholder 3"/>
          <p:cNvSpPr>
            <a:spLocks noGrp="1"/>
          </p:cNvSpPr>
          <p:nvPr>
            <p:ph type="sldNum" sz="quarter" idx="10"/>
          </p:nvPr>
        </p:nvSpPr>
        <p:spPr/>
        <p:txBody>
          <a:bodyPr/>
          <a:lstStyle/>
          <a:p>
            <a:fld id="{B7AC7BF1-FE9A-49BC-B164-25AAC57B3B2D}" type="slidenum">
              <a:rPr lang="en-CA" smtClean="0"/>
              <a:t>6</a:t>
            </a:fld>
            <a:endParaRPr lang="en-CA"/>
          </a:p>
        </p:txBody>
      </p:sp>
    </p:spTree>
    <p:extLst>
      <p:ext uri="{BB962C8B-B14F-4D97-AF65-F5344CB8AC3E}">
        <p14:creationId xmlns:p14="http://schemas.microsoft.com/office/powerpoint/2010/main" val="1132050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latin typeface="+mn-lt"/>
                <a:ea typeface="+mn-ea"/>
                <a:cs typeface="+mn-cs"/>
              </a:rPr>
              <a:t>La formation et la formation relatives à la prévention et au contrôle des infections vous fourniront les outils nécessaires pour aider à réduire l’exposition aux agents infectieux durant vos interactions avec les clients, patients et résidents.   </a:t>
            </a:r>
          </a:p>
          <a:p>
            <a:endParaRPr lang="en-CA"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programmes d’orientation initiale et de perfectionnement continu du personnel devraient inclure une formation relative aux pratiques de base. </a:t>
            </a:r>
          </a:p>
        </p:txBody>
      </p:sp>
      <p:sp>
        <p:nvSpPr>
          <p:cNvPr id="4" name="Slide Number Placeholder 3"/>
          <p:cNvSpPr>
            <a:spLocks noGrp="1"/>
          </p:cNvSpPr>
          <p:nvPr>
            <p:ph type="sldNum" sz="quarter" idx="10"/>
          </p:nvPr>
        </p:nvSpPr>
        <p:spPr/>
        <p:txBody>
          <a:bodyPr/>
          <a:lstStyle/>
          <a:p>
            <a:fld id="{B7AC7BF1-FE9A-49BC-B164-25AAC57B3B2D}" type="slidenum">
              <a:rPr lang="en-CA" smtClean="0"/>
              <a:t>7</a:t>
            </a:fld>
            <a:endParaRPr lang="en-CA"/>
          </a:p>
        </p:txBody>
      </p:sp>
    </p:spTree>
    <p:extLst>
      <p:ext uri="{BB962C8B-B14F-4D97-AF65-F5344CB8AC3E}">
        <p14:creationId xmlns:p14="http://schemas.microsoft.com/office/powerpoint/2010/main" val="831450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latin typeface="+mn-lt"/>
                <a:ea typeface="+mn-ea"/>
                <a:cs typeface="+mn-cs"/>
              </a:rPr>
              <a:t>Les employeurs devraient fournir de la formation sur les pratiques de base et précautions supplémentaires, y compris : </a:t>
            </a:r>
          </a:p>
          <a:p>
            <a:pPr marL="171450" indent="-171450">
              <a:buFont typeface="Arial" panose="020B0604020202020204" pitchFamily="34" charset="0"/>
              <a:buChar char="•"/>
            </a:pPr>
            <a:r>
              <a:rPr lang="fr-CA" sz="1200" kern="1200" dirty="0" smtClean="0">
                <a:solidFill>
                  <a:schemeClr val="tx1"/>
                </a:solidFill>
                <a:latin typeface="+mn-lt"/>
                <a:ea typeface="+mn-ea"/>
                <a:cs typeface="+mn-cs"/>
              </a:rPr>
              <a:t>la chaîne de transmission</a:t>
            </a:r>
          </a:p>
          <a:p>
            <a:pPr marL="171450" indent="-171450">
              <a:buFont typeface="Arial" panose="020B0604020202020204" pitchFamily="34" charset="0"/>
              <a:buChar char="•"/>
            </a:pPr>
            <a:r>
              <a:rPr lang="fr-CA" sz="1200" kern="1200" dirty="0" smtClean="0">
                <a:solidFill>
                  <a:schemeClr val="tx1"/>
                </a:solidFill>
                <a:latin typeface="+mn-lt"/>
                <a:ea typeface="+mn-ea"/>
                <a:cs typeface="+mn-cs"/>
              </a:rPr>
              <a:t>l’hygiène des mains</a:t>
            </a:r>
          </a:p>
          <a:p>
            <a:pPr marL="171450" indent="-171450">
              <a:buFont typeface="Arial" panose="020B0604020202020204" pitchFamily="34" charset="0"/>
              <a:buChar char="•"/>
            </a:pPr>
            <a:r>
              <a:rPr lang="fr-CA" sz="1200" kern="1200" dirty="0" smtClean="0">
                <a:solidFill>
                  <a:schemeClr val="tx1"/>
                </a:solidFill>
                <a:latin typeface="+mn-lt"/>
                <a:ea typeface="+mn-ea"/>
                <a:cs typeface="+mn-cs"/>
              </a:rPr>
              <a:t>l’évaluation des risques</a:t>
            </a:r>
          </a:p>
          <a:p>
            <a:pPr marL="171450" indent="-171450">
              <a:buFont typeface="Arial" panose="020B0604020202020204" pitchFamily="34" charset="0"/>
              <a:buChar char="•"/>
            </a:pPr>
            <a:r>
              <a:rPr lang="fr-FR" sz="1200" kern="1200" dirty="0" smtClean="0">
                <a:solidFill>
                  <a:schemeClr val="tx1"/>
                </a:solidFill>
                <a:latin typeface="+mn-lt"/>
                <a:ea typeface="+mn-ea"/>
                <a:cs typeface="+mn-cs"/>
              </a:rPr>
              <a:t>l’utilisation d’équipement de protection individuelle, ou ÉPI</a:t>
            </a:r>
          </a:p>
          <a:p>
            <a:pPr marL="171450" indent="-171450">
              <a:buFont typeface="Arial" panose="020B0604020202020204" pitchFamily="34" charset="0"/>
              <a:buChar char="•"/>
            </a:pPr>
            <a:r>
              <a:rPr lang="fr-FR" sz="1200" kern="1200" dirty="0" smtClean="0">
                <a:solidFill>
                  <a:schemeClr val="tx1"/>
                </a:solidFill>
                <a:latin typeface="+mn-lt"/>
                <a:ea typeface="+mn-ea"/>
                <a:cs typeface="+mn-cs"/>
              </a:rPr>
              <a:t>le nettoyage et la désinfection</a:t>
            </a:r>
          </a:p>
          <a:p>
            <a:pPr marL="171450" indent="-171450">
              <a:buFont typeface="Arial" panose="020B0604020202020204" pitchFamily="34" charset="0"/>
              <a:buChar char="•"/>
            </a:pPr>
            <a:r>
              <a:rPr lang="fr-FR" sz="1200" kern="1200" dirty="0" smtClean="0">
                <a:solidFill>
                  <a:schemeClr val="tx1"/>
                </a:solidFill>
                <a:latin typeface="+mn-lt"/>
                <a:ea typeface="+mn-ea"/>
                <a:cs typeface="+mn-cs"/>
              </a:rPr>
              <a:t>les politiques régissant la santé au travail</a:t>
            </a:r>
            <a:endParaRPr lang="en-CA"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7AC7BF1-FE9A-49BC-B164-25AAC57B3B2D}" type="slidenum">
              <a:rPr lang="en-CA" smtClean="0"/>
              <a:t>8</a:t>
            </a:fld>
            <a:endParaRPr lang="en-CA"/>
          </a:p>
        </p:txBody>
      </p:sp>
    </p:spTree>
    <p:extLst>
      <p:ext uri="{BB962C8B-B14F-4D97-AF65-F5344CB8AC3E}">
        <p14:creationId xmlns:p14="http://schemas.microsoft.com/office/powerpoint/2010/main" val="2310922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latin typeface="+mn-lt"/>
                <a:ea typeface="+mn-ea"/>
                <a:cs typeface="+mn-cs"/>
              </a:rPr>
              <a:t>Une formation devrait également être offerte aux clients, patients et résidents.</a:t>
            </a:r>
          </a:p>
          <a:p>
            <a:endParaRPr lang="en-CA"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Parmi les sujets importants figurent les bonnes techniques d'hygiène des mains et les pratiques d’hygiène de base qui préviennent la propagation d’agents infectieux.</a:t>
            </a:r>
          </a:p>
          <a:p>
            <a:endParaRPr lang="en-CA"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Tout le monde devrait en apprendre davantage sur la bonne étiquette respiratoire.</a:t>
            </a:r>
          </a:p>
          <a:p>
            <a:endParaRPr lang="en-CA"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clients, patients et résidents devraient apprendre à  </a:t>
            </a:r>
            <a:r>
              <a:rPr lang="fr-FR" sz="1200" b="1" kern="1200" dirty="0" smtClean="0">
                <a:solidFill>
                  <a:schemeClr val="tx1"/>
                </a:solidFill>
                <a:latin typeface="+mn-lt"/>
                <a:ea typeface="+mn-ea"/>
                <a:cs typeface="+mn-cs"/>
              </a:rPr>
              <a:t>ne pas</a:t>
            </a:r>
            <a:r>
              <a:rPr lang="fr-FR" sz="1200" b="0" kern="1200" dirty="0" smtClean="0">
                <a:solidFill>
                  <a:schemeClr val="tx1"/>
                </a:solidFill>
                <a:latin typeface="+mn-lt"/>
                <a:ea typeface="+mn-ea"/>
                <a:cs typeface="+mn-cs"/>
              </a:rPr>
              <a:t> mettre en commun leurs articles personnels  en milieu de soins de santé.</a:t>
            </a:r>
          </a:p>
          <a:p>
            <a:endParaRPr lang="en-CA" sz="1200" b="0" kern="1200" dirty="0" smtClean="0">
              <a:solidFill>
                <a:schemeClr val="tx1"/>
              </a:solidFill>
              <a:latin typeface="+mn-lt"/>
              <a:ea typeface="+mn-ea"/>
              <a:cs typeface="+mn-cs"/>
            </a:endParaRPr>
          </a:p>
          <a:p>
            <a:r>
              <a:rPr lang="fr-FR" sz="1200" b="0" kern="1200" dirty="0" smtClean="0">
                <a:solidFill>
                  <a:schemeClr val="tx1"/>
                </a:solidFill>
                <a:latin typeface="+mn-lt"/>
                <a:ea typeface="+mn-ea"/>
                <a:cs typeface="+mn-cs"/>
              </a:rPr>
              <a:t>Il importe de faire participer les clients, patients et résidents aux précautions à prendre et pratiques à suivre en matière de prévention et de contrôle des infections, compte tenu des soins de santé leur étant prodigués.  Il est également très utile de leur fournir du matériel d’information sur les pratiques de base.</a:t>
            </a:r>
            <a:endParaRPr lang="en-CA" dirty="0"/>
          </a:p>
        </p:txBody>
      </p:sp>
      <p:sp>
        <p:nvSpPr>
          <p:cNvPr id="4" name="Slide Number Placeholder 3"/>
          <p:cNvSpPr>
            <a:spLocks noGrp="1"/>
          </p:cNvSpPr>
          <p:nvPr>
            <p:ph type="sldNum" sz="quarter" idx="10"/>
          </p:nvPr>
        </p:nvSpPr>
        <p:spPr/>
        <p:txBody>
          <a:bodyPr/>
          <a:lstStyle/>
          <a:p>
            <a:fld id="{B7AC7BF1-FE9A-49BC-B164-25AAC57B3B2D}" type="slidenum">
              <a:rPr lang="en-CA" smtClean="0"/>
              <a:t>10</a:t>
            </a:fld>
            <a:endParaRPr lang="en-CA"/>
          </a:p>
        </p:txBody>
      </p:sp>
    </p:spTree>
    <p:extLst>
      <p:ext uri="{BB962C8B-B14F-4D97-AF65-F5344CB8AC3E}">
        <p14:creationId xmlns:p14="http://schemas.microsoft.com/office/powerpoint/2010/main" val="1581577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FCE39C-86EF-44A0-9390-F8075506A949}"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29EFC-03C9-41E6-9415-CCB26363A0EB}" type="slidenum">
              <a:rPr lang="en-US" smtClean="0"/>
              <a:t>‹#›</a:t>
            </a:fld>
            <a:endParaRPr lang="en-US"/>
          </a:p>
        </p:txBody>
      </p:sp>
    </p:spTree>
    <p:extLst>
      <p:ext uri="{BB962C8B-B14F-4D97-AF65-F5344CB8AC3E}">
        <p14:creationId xmlns:p14="http://schemas.microsoft.com/office/powerpoint/2010/main" val="5606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FCE39C-86EF-44A0-9390-F8075506A949}"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29EFC-03C9-41E6-9415-CCB26363A0EB}" type="slidenum">
              <a:rPr lang="en-US" smtClean="0"/>
              <a:t>‹#›</a:t>
            </a:fld>
            <a:endParaRPr lang="en-US"/>
          </a:p>
        </p:txBody>
      </p:sp>
    </p:spTree>
    <p:extLst>
      <p:ext uri="{BB962C8B-B14F-4D97-AF65-F5344CB8AC3E}">
        <p14:creationId xmlns:p14="http://schemas.microsoft.com/office/powerpoint/2010/main" val="2319222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FCE39C-86EF-44A0-9390-F8075506A949}"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29EFC-03C9-41E6-9415-CCB26363A0EB}" type="slidenum">
              <a:rPr lang="en-US" smtClean="0"/>
              <a:t>‹#›</a:t>
            </a:fld>
            <a:endParaRPr lang="en-US"/>
          </a:p>
        </p:txBody>
      </p:sp>
    </p:spTree>
    <p:extLst>
      <p:ext uri="{BB962C8B-B14F-4D97-AF65-F5344CB8AC3E}">
        <p14:creationId xmlns:p14="http://schemas.microsoft.com/office/powerpoint/2010/main" val="3110354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FCE39C-86EF-44A0-9390-F8075506A949}"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29EFC-03C9-41E6-9415-CCB26363A0EB}" type="slidenum">
              <a:rPr lang="en-US" smtClean="0"/>
              <a:t>‹#›</a:t>
            </a:fld>
            <a:endParaRPr lang="en-US"/>
          </a:p>
        </p:txBody>
      </p:sp>
    </p:spTree>
    <p:extLst>
      <p:ext uri="{BB962C8B-B14F-4D97-AF65-F5344CB8AC3E}">
        <p14:creationId xmlns:p14="http://schemas.microsoft.com/office/powerpoint/2010/main" val="263019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FCE39C-86EF-44A0-9390-F8075506A949}"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29EFC-03C9-41E6-9415-CCB26363A0EB}" type="slidenum">
              <a:rPr lang="en-US" smtClean="0"/>
              <a:t>‹#›</a:t>
            </a:fld>
            <a:endParaRPr lang="en-US"/>
          </a:p>
        </p:txBody>
      </p:sp>
    </p:spTree>
    <p:extLst>
      <p:ext uri="{BB962C8B-B14F-4D97-AF65-F5344CB8AC3E}">
        <p14:creationId xmlns:p14="http://schemas.microsoft.com/office/powerpoint/2010/main" val="879899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FCE39C-86EF-44A0-9390-F8075506A949}"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29EFC-03C9-41E6-9415-CCB26363A0EB}" type="slidenum">
              <a:rPr lang="en-US" smtClean="0"/>
              <a:t>‹#›</a:t>
            </a:fld>
            <a:endParaRPr lang="en-US"/>
          </a:p>
        </p:txBody>
      </p:sp>
    </p:spTree>
    <p:extLst>
      <p:ext uri="{BB962C8B-B14F-4D97-AF65-F5344CB8AC3E}">
        <p14:creationId xmlns:p14="http://schemas.microsoft.com/office/powerpoint/2010/main" val="220772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FCE39C-86EF-44A0-9390-F8075506A949}" type="datetimeFigureOut">
              <a:rPr lang="en-US" smtClean="0"/>
              <a:t>11/5/2014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729EFC-03C9-41E6-9415-CCB26363A0EB}" type="slidenum">
              <a:rPr lang="en-US" smtClean="0"/>
              <a:t>‹#›</a:t>
            </a:fld>
            <a:endParaRPr lang="en-US"/>
          </a:p>
        </p:txBody>
      </p:sp>
    </p:spTree>
    <p:extLst>
      <p:ext uri="{BB962C8B-B14F-4D97-AF65-F5344CB8AC3E}">
        <p14:creationId xmlns:p14="http://schemas.microsoft.com/office/powerpoint/2010/main" val="2592524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FCE39C-86EF-44A0-9390-F8075506A949}" type="datetimeFigureOut">
              <a:rPr lang="en-US" smtClean="0"/>
              <a:t>11/5/2014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729EFC-03C9-41E6-9415-CCB26363A0EB}" type="slidenum">
              <a:rPr lang="en-US" smtClean="0"/>
              <a:t>‹#›</a:t>
            </a:fld>
            <a:endParaRPr lang="en-US"/>
          </a:p>
        </p:txBody>
      </p:sp>
    </p:spTree>
    <p:extLst>
      <p:ext uri="{BB962C8B-B14F-4D97-AF65-F5344CB8AC3E}">
        <p14:creationId xmlns:p14="http://schemas.microsoft.com/office/powerpoint/2010/main" val="2414152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CE39C-86EF-44A0-9390-F8075506A949}" type="datetimeFigureOut">
              <a:rPr lang="en-US" smtClean="0"/>
              <a:t>11/5/2014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729EFC-03C9-41E6-9415-CCB26363A0EB}" type="slidenum">
              <a:rPr lang="en-US" smtClean="0"/>
              <a:t>‹#›</a:t>
            </a:fld>
            <a:endParaRPr lang="en-US"/>
          </a:p>
        </p:txBody>
      </p:sp>
    </p:spTree>
    <p:extLst>
      <p:ext uri="{BB962C8B-B14F-4D97-AF65-F5344CB8AC3E}">
        <p14:creationId xmlns:p14="http://schemas.microsoft.com/office/powerpoint/2010/main" val="706161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FCE39C-86EF-44A0-9390-F8075506A949}"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29EFC-03C9-41E6-9415-CCB26363A0EB}" type="slidenum">
              <a:rPr lang="en-US" smtClean="0"/>
              <a:t>‹#›</a:t>
            </a:fld>
            <a:endParaRPr lang="en-US"/>
          </a:p>
        </p:txBody>
      </p:sp>
    </p:spTree>
    <p:extLst>
      <p:ext uri="{BB962C8B-B14F-4D97-AF65-F5344CB8AC3E}">
        <p14:creationId xmlns:p14="http://schemas.microsoft.com/office/powerpoint/2010/main" val="836111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FCE39C-86EF-44A0-9390-F8075506A949}"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29EFC-03C9-41E6-9415-CCB26363A0EB}" type="slidenum">
              <a:rPr lang="en-US" smtClean="0"/>
              <a:t>‹#›</a:t>
            </a:fld>
            <a:endParaRPr lang="en-US"/>
          </a:p>
        </p:txBody>
      </p:sp>
    </p:spTree>
    <p:extLst>
      <p:ext uri="{BB962C8B-B14F-4D97-AF65-F5344CB8AC3E}">
        <p14:creationId xmlns:p14="http://schemas.microsoft.com/office/powerpoint/2010/main" val="1897175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FCE39C-86EF-44A0-9390-F8075506A949}" type="datetimeFigureOut">
              <a:rPr lang="en-US" smtClean="0"/>
              <a:t>11/5/2014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729EFC-03C9-41E6-9415-CCB26363A0EB}" type="slidenum">
              <a:rPr lang="en-US" smtClean="0"/>
              <a:t>‹#›</a:t>
            </a:fld>
            <a:endParaRPr lang="en-US"/>
          </a:p>
        </p:txBody>
      </p:sp>
    </p:spTree>
    <p:extLst>
      <p:ext uri="{BB962C8B-B14F-4D97-AF65-F5344CB8AC3E}">
        <p14:creationId xmlns:p14="http://schemas.microsoft.com/office/powerpoint/2010/main" val="554798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3.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png"/><Relationship Id="rId5" Type="http://schemas.openxmlformats.org/officeDocument/2006/relationships/tags" Target="../tags/tag5.xml"/><Relationship Id="rId10" Type="http://schemas.openxmlformats.org/officeDocument/2006/relationships/notesSlide" Target="../notesSlides/notesSlide1.xml"/><Relationship Id="rId4" Type="http://schemas.openxmlformats.org/officeDocument/2006/relationships/tags" Target="../tags/tag4.xml"/><Relationship Id="rId9"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3" Type="http://schemas.openxmlformats.org/officeDocument/2006/relationships/tags" Target="../tags/tag28.xml"/><Relationship Id="rId7" Type="http://schemas.openxmlformats.org/officeDocument/2006/relationships/notesSlide" Target="../notesSlides/notesSlide9.xml"/><Relationship Id="rId12" Type="http://schemas.openxmlformats.org/officeDocument/2006/relationships/image" Target="../media/image23.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1.xml"/><Relationship Id="rId11" Type="http://schemas.openxmlformats.org/officeDocument/2006/relationships/image" Target="../media/image22.png"/><Relationship Id="rId5" Type="http://schemas.openxmlformats.org/officeDocument/2006/relationships/tags" Target="../tags/tag30.xml"/><Relationship Id="rId10" Type="http://schemas.openxmlformats.org/officeDocument/2006/relationships/image" Target="../media/image21.png"/><Relationship Id="rId4" Type="http://schemas.openxmlformats.org/officeDocument/2006/relationships/tags" Target="../tags/tag29.xml"/><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tags" Target="../tags/tag33.xml"/><Relationship Id="rId7" Type="http://schemas.openxmlformats.org/officeDocument/2006/relationships/image" Target="../media/image25.jpe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4.png"/><Relationship Id="rId5" Type="http://schemas.openxmlformats.org/officeDocument/2006/relationships/notesSlide" Target="../notesSlides/notesSlide10.xml"/><Relationship Id="rId4" Type="http://schemas.openxmlformats.org/officeDocument/2006/relationships/slideLayout" Target="../slideLayouts/slideLayout1.xml"/><Relationship Id="rId9"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34.xml"/><Relationship Id="rId5" Type="http://schemas.openxmlformats.org/officeDocument/2006/relationships/image" Target="../media/image27.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35.xml"/><Relationship Id="rId5" Type="http://schemas.openxmlformats.org/officeDocument/2006/relationships/image" Target="../media/image26.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36.xml"/><Relationship Id="rId5" Type="http://schemas.openxmlformats.org/officeDocument/2006/relationships/image" Target="../media/image25.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37.xml"/><Relationship Id="rId5" Type="http://schemas.openxmlformats.org/officeDocument/2006/relationships/image" Target="../media/image4.png"/><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tags" Target="../tags/tag40.xml"/><Relationship Id="rId7" Type="http://schemas.openxmlformats.org/officeDocument/2006/relationships/image" Target="../media/image4.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15.xml"/><Relationship Id="rId11" Type="http://schemas.openxmlformats.org/officeDocument/2006/relationships/image" Target="../media/image32.jpeg"/><Relationship Id="rId5" Type="http://schemas.openxmlformats.org/officeDocument/2006/relationships/slideLayout" Target="../slideLayouts/slideLayout1.xml"/><Relationship Id="rId10" Type="http://schemas.openxmlformats.org/officeDocument/2006/relationships/image" Target="../media/image31.jpeg"/><Relationship Id="rId4" Type="http://schemas.openxmlformats.org/officeDocument/2006/relationships/tags" Target="../tags/tag41.xml"/><Relationship Id="rId9"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42.xml"/><Relationship Id="rId5" Type="http://schemas.openxmlformats.org/officeDocument/2006/relationships/image" Target="../media/image29.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43.xml"/><Relationship Id="rId5" Type="http://schemas.openxmlformats.org/officeDocument/2006/relationships/image" Target="../media/image32.jpe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44.xml"/><Relationship Id="rId5" Type="http://schemas.openxmlformats.org/officeDocument/2006/relationships/image" Target="../media/image32.jpe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45.xml"/><Relationship Id="rId5" Type="http://schemas.openxmlformats.org/officeDocument/2006/relationships/image" Target="../media/image30.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6.xml"/><Relationship Id="rId5" Type="http://schemas.openxmlformats.org/officeDocument/2006/relationships/image" Target="../media/image4.pn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47.xml"/><Relationship Id="rId5" Type="http://schemas.openxmlformats.org/officeDocument/2006/relationships/image" Target="../media/image4.png"/><Relationship Id="rId4" Type="http://schemas.openxmlformats.org/officeDocument/2006/relationships/image" Target="../media/image34.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48.xml"/><Relationship Id="rId5" Type="http://schemas.openxmlformats.org/officeDocument/2006/relationships/image" Target="../media/image4.png"/><Relationship Id="rId4" Type="http://schemas.openxmlformats.org/officeDocument/2006/relationships/image" Target="../media/image35.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49.xml"/><Relationship Id="rId5" Type="http://schemas.openxmlformats.org/officeDocument/2006/relationships/image" Target="../media/image4.png"/><Relationship Id="rId4" Type="http://schemas.openxmlformats.org/officeDocument/2006/relationships/image" Target="../media/image36.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50.xml"/><Relationship Id="rId5" Type="http://schemas.openxmlformats.org/officeDocument/2006/relationships/image" Target="../media/image4.pn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tags" Target="../tags/tag53.xml"/><Relationship Id="rId7" Type="http://schemas.openxmlformats.org/officeDocument/2006/relationships/image" Target="../media/image4.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notesSlide" Target="../notesSlides/notesSlide25.xml"/><Relationship Id="rId11" Type="http://schemas.openxmlformats.org/officeDocument/2006/relationships/image" Target="../media/image39.jpeg"/><Relationship Id="rId5" Type="http://schemas.openxmlformats.org/officeDocument/2006/relationships/slideLayout" Target="../slideLayouts/slideLayout1.xml"/><Relationship Id="rId10" Type="http://schemas.openxmlformats.org/officeDocument/2006/relationships/image" Target="../media/image38.jpeg"/><Relationship Id="rId4" Type="http://schemas.openxmlformats.org/officeDocument/2006/relationships/tags" Target="../tags/tag54.xml"/><Relationship Id="rId9"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4.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tags" Target="../tags/tag57.xml"/><Relationship Id="rId7" Type="http://schemas.openxmlformats.org/officeDocument/2006/relationships/image" Target="../media/image4.png"/><Relationship Id="rId12" Type="http://schemas.openxmlformats.org/officeDocument/2006/relationships/image" Target="../media/image44.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notesSlide" Target="../notesSlides/notesSlide26.xml"/><Relationship Id="rId11" Type="http://schemas.openxmlformats.org/officeDocument/2006/relationships/image" Target="../media/image43.jpeg"/><Relationship Id="rId5" Type="http://schemas.openxmlformats.org/officeDocument/2006/relationships/slideLayout" Target="../slideLayouts/slideLayout1.xml"/><Relationship Id="rId10" Type="http://schemas.openxmlformats.org/officeDocument/2006/relationships/image" Target="../media/image42.jpeg"/><Relationship Id="rId4" Type="http://schemas.openxmlformats.org/officeDocument/2006/relationships/tags" Target="../tags/tag58.xml"/><Relationship Id="rId9" Type="http://schemas.openxmlformats.org/officeDocument/2006/relationships/image" Target="../media/image41.jpeg"/></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1.xml"/><Relationship Id="rId7" Type="http://schemas.openxmlformats.org/officeDocument/2006/relationships/notesSlide" Target="../notesSlides/notesSlide27.xml"/><Relationship Id="rId12" Type="http://schemas.openxmlformats.org/officeDocument/2006/relationships/image" Target="../media/image44.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Layout" Target="../slideLayouts/slideLayout1.xml"/><Relationship Id="rId11" Type="http://schemas.openxmlformats.org/officeDocument/2006/relationships/image" Target="../media/image47.jpeg"/><Relationship Id="rId5" Type="http://schemas.openxmlformats.org/officeDocument/2006/relationships/tags" Target="../tags/tag63.xml"/><Relationship Id="rId10" Type="http://schemas.openxmlformats.org/officeDocument/2006/relationships/image" Target="../media/image46.jpeg"/><Relationship Id="rId4" Type="http://schemas.openxmlformats.org/officeDocument/2006/relationships/tags" Target="../tags/tag62.xml"/><Relationship Id="rId9" Type="http://schemas.openxmlformats.org/officeDocument/2006/relationships/image" Target="../media/image4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64.xml"/><Relationship Id="rId5" Type="http://schemas.openxmlformats.org/officeDocument/2006/relationships/image" Target="../media/image4.png"/><Relationship Id="rId4" Type="http://schemas.openxmlformats.org/officeDocument/2006/relationships/image" Target="../media/image48.jp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65.xml"/><Relationship Id="rId5" Type="http://schemas.openxmlformats.org/officeDocument/2006/relationships/image" Target="../media/image4.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image" Target="../media/image51.png"/><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image" Target="../media/image50.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image" Target="../media/image49.jpg"/><Relationship Id="rId5" Type="http://schemas.openxmlformats.org/officeDocument/2006/relationships/tags" Target="../tags/tag70.xml"/><Relationship Id="rId10" Type="http://schemas.openxmlformats.org/officeDocument/2006/relationships/slideLayout" Target="../slideLayouts/slideLayout2.xml"/><Relationship Id="rId4" Type="http://schemas.openxmlformats.org/officeDocument/2006/relationships/tags" Target="../tags/tag69.xml"/><Relationship Id="rId9" Type="http://schemas.openxmlformats.org/officeDocument/2006/relationships/tags" Target="../tags/tag74.xml"/><Relationship Id="rId1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0.png"/><Relationship Id="rId3" Type="http://schemas.openxmlformats.org/officeDocument/2006/relationships/tags" Target="../tags/tag14.xml"/><Relationship Id="rId7" Type="http://schemas.openxmlformats.org/officeDocument/2006/relationships/notesSlide" Target="../notesSlides/notesSlide5.xml"/><Relationship Id="rId12" Type="http://schemas.openxmlformats.org/officeDocument/2006/relationships/image" Target="../media/image9.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1.xml"/><Relationship Id="rId11" Type="http://schemas.openxmlformats.org/officeDocument/2006/relationships/image" Target="../media/image8.png"/><Relationship Id="rId5" Type="http://schemas.openxmlformats.org/officeDocument/2006/relationships/tags" Target="../tags/tag16.xml"/><Relationship Id="rId10" Type="http://schemas.openxmlformats.org/officeDocument/2006/relationships/image" Target="../media/image7.png"/><Relationship Id="rId4" Type="http://schemas.openxmlformats.org/officeDocument/2006/relationships/tags" Target="../tags/tag15.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7.xml"/><Relationship Id="rId5" Type="http://schemas.openxmlformats.org/officeDocument/2006/relationships/image" Target="../media/image4.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8.xml"/><Relationship Id="rId5" Type="http://schemas.openxmlformats.org/officeDocument/2006/relationships/image" Target="../media/image4.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16.png"/><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image" Target="../media/image15.png"/><Relationship Id="rId17" Type="http://schemas.openxmlformats.org/officeDocument/2006/relationships/image" Target="../media/image19.png"/><Relationship Id="rId2" Type="http://schemas.openxmlformats.org/officeDocument/2006/relationships/tags" Target="../tags/tag20.xml"/><Relationship Id="rId16" Type="http://schemas.openxmlformats.org/officeDocument/2006/relationships/image" Target="../media/image4.png"/><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image" Target="../media/image14.png"/><Relationship Id="rId5" Type="http://schemas.openxmlformats.org/officeDocument/2006/relationships/tags" Target="../tags/tag23.xml"/><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tags" Target="../tags/tag22.xml"/><Relationship Id="rId9" Type="http://schemas.openxmlformats.org/officeDocument/2006/relationships/notesSlide" Target="../notesSlides/notesSlide8.xml"/><Relationship Id="rId1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Grp="1" noSelect="1" noRot="1" noMove="1" noResize="1" noEditPoints="1" noAdjustHandles="1" noChangeArrowheads="1" noChangeShapeType="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4249" y="0"/>
            <a:ext cx="9152497" cy="6858000"/>
          </a:xfrm>
          <a:prstGeom prst="rect">
            <a:avLst/>
          </a:prstGeom>
        </p:spPr>
      </p:pic>
      <p:sp>
        <p:nvSpPr>
          <p:cNvPr id="5" name="Rectangle 4"/>
          <p:cNvSpPr/>
          <p:nvPr/>
        </p:nvSpPr>
        <p:spPr>
          <a:xfrm>
            <a:off x="-4250" y="0"/>
            <a:ext cx="9152497" cy="14478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
        <p:nvSpPr>
          <p:cNvPr id="9" name="Rectangle 8"/>
          <p:cNvSpPr>
            <a:spLocks noGrp="1" noSelect="1" noRot="1" noMove="1" noResize="1" noEditPoints="1" noAdjustHandles="1" noChangeArrowheads="1" noChangeShapeType="1" noTextEdit="1"/>
          </p:cNvSpPr>
          <p:nvPr>
            <p:custDataLst>
              <p:tags r:id="rId2"/>
            </p:custDataLst>
          </p:nvPr>
        </p:nvSpPr>
        <p:spPr>
          <a:xfrm>
            <a:off x="-4250" y="6019800"/>
            <a:ext cx="9152498" cy="8382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pic>
        <p:nvPicPr>
          <p:cNvPr id="6" name="Picture 5"/>
          <p:cNvPicPr>
            <a:picLocks noGrp="1" noSelect="1" noRot="1" noMove="1" noResize="1" noEditPoints="1" noAdjustHandles="1" noChangeArrowheads="1" noChangeShapeType="1"/>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a:xfrm>
            <a:off x="304800" y="300473"/>
            <a:ext cx="3600168" cy="846853"/>
          </a:xfrm>
          <a:prstGeom prst="rect">
            <a:avLst/>
          </a:prstGeom>
        </p:spPr>
      </p:pic>
      <p:pic>
        <p:nvPicPr>
          <p:cNvPr id="10" name="Picture 9"/>
          <p:cNvPicPr>
            <a:picLocks noGrp="1" noSelect="1" noRot="1" noMove="1" noResize="1" noEditPoints="1" noAdjustHandles="1" noChangeArrowheads="1" noChangeShapeType="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8077200" y="6115050"/>
            <a:ext cx="993444" cy="653825"/>
          </a:xfrm>
          <a:prstGeom prst="rect">
            <a:avLst/>
          </a:prstGeom>
        </p:spPr>
      </p:pic>
      <p:sp>
        <p:nvSpPr>
          <p:cNvPr id="11" name="TextBox 10"/>
          <p:cNvSpPr txBox="1">
            <a:spLocks noGrp="1" noSelect="1" noRot="1" noMove="1" noResize="1" noEditPoints="1" noAdjustHandles="1" noChangeArrowheads="1" noChangeShapeType="1" noTextEdit="1"/>
          </p:cNvSpPr>
          <p:nvPr>
            <p:custDataLst>
              <p:tags r:id="rId5"/>
            </p:custDataLst>
          </p:nvPr>
        </p:nvSpPr>
        <p:spPr>
          <a:xfrm>
            <a:off x="4114800" y="228600"/>
            <a:ext cx="4957248" cy="338554"/>
          </a:xfrm>
          <a:prstGeom prst="rect">
            <a:avLst/>
          </a:prstGeom>
          <a:noFill/>
        </p:spPr>
        <p:txBody>
          <a:bodyPr wrap="square" rtlCol="0">
            <a:spAutoFit/>
          </a:bodyPr>
          <a:lstStyle/>
          <a:p>
            <a:pPr algn="r"/>
            <a:r>
              <a:rPr lang="en-US" sz="1600" dirty="0" smtClean="0">
                <a:solidFill>
                  <a:schemeClr val="bg1"/>
                </a:solidFill>
              </a:rPr>
              <a:t>IPAC CORE COMPETENCIES ONLINE LEARNING COURSE</a:t>
            </a:r>
            <a:endParaRPr lang="en-CA" sz="1600" dirty="0">
              <a:solidFill>
                <a:schemeClr val="bg1"/>
              </a:solidFill>
            </a:endParaRPr>
          </a:p>
        </p:txBody>
      </p:sp>
      <p:sp>
        <p:nvSpPr>
          <p:cNvPr id="12" name="TextBox 11"/>
          <p:cNvSpPr txBox="1">
            <a:spLocks noGrp="1" noSelect="1" noRot="1" noMove="1" noResize="1" noEditPoints="1" noAdjustHandles="1" noChangeArrowheads="1" noChangeShapeType="1" noTextEdit="1"/>
          </p:cNvSpPr>
          <p:nvPr>
            <p:custDataLst>
              <p:tags r:id="rId6"/>
            </p:custDataLst>
          </p:nvPr>
        </p:nvSpPr>
        <p:spPr>
          <a:xfrm>
            <a:off x="4114800" y="567154"/>
            <a:ext cx="4957248" cy="584775"/>
          </a:xfrm>
          <a:prstGeom prst="rect">
            <a:avLst/>
          </a:prstGeom>
          <a:noFill/>
        </p:spPr>
        <p:txBody>
          <a:bodyPr wrap="square" rtlCol="0">
            <a:spAutoFit/>
          </a:bodyPr>
          <a:lstStyle/>
          <a:p>
            <a:pPr algn="r"/>
            <a:r>
              <a:rPr lang="en-US" sz="1600" dirty="0" smtClean="0">
                <a:solidFill>
                  <a:schemeClr val="bg1"/>
                </a:solidFill>
              </a:rPr>
              <a:t>Routine Practices</a:t>
            </a:r>
          </a:p>
          <a:p>
            <a:pPr algn="r"/>
            <a:r>
              <a:rPr lang="en-US" sz="1600" dirty="0" smtClean="0">
                <a:solidFill>
                  <a:schemeClr val="bg1"/>
                </a:solidFill>
              </a:rPr>
              <a:t>Administrative Controls</a:t>
            </a:r>
            <a:endParaRPr lang="en-CA" sz="1600" dirty="0">
              <a:solidFill>
                <a:schemeClr val="bg1"/>
              </a:solidFill>
            </a:endParaRPr>
          </a:p>
        </p:txBody>
      </p:sp>
      <p:sp>
        <p:nvSpPr>
          <p:cNvPr id="13" name="TextBox 12"/>
          <p:cNvSpPr txBox="1">
            <a:spLocks noGrp="1" noSelect="1" noRot="1" noMove="1" noResize="1" noEditPoints="1" noAdjustHandles="1" noChangeArrowheads="1" noChangeShapeType="1" noTextEdit="1"/>
          </p:cNvSpPr>
          <p:nvPr>
            <p:custDataLst>
              <p:tags r:id="rId7"/>
            </p:custDataLst>
          </p:nvPr>
        </p:nvSpPr>
        <p:spPr>
          <a:xfrm>
            <a:off x="2093376" y="6272685"/>
            <a:ext cx="4957248" cy="276999"/>
          </a:xfrm>
          <a:prstGeom prst="rect">
            <a:avLst/>
          </a:prstGeom>
          <a:noFill/>
        </p:spPr>
        <p:txBody>
          <a:bodyPr wrap="square" rtlCol="0">
            <a:spAutoFit/>
          </a:bodyPr>
          <a:lstStyle/>
          <a:p>
            <a:pPr algn="ctr"/>
            <a:r>
              <a:rPr lang="en-US" sz="1200" i="1" dirty="0" smtClean="0">
                <a:solidFill>
                  <a:schemeClr val="bg1"/>
                </a:solidFill>
              </a:rPr>
              <a:t>Copyright 2014</a:t>
            </a:r>
            <a:endParaRPr lang="en-CA" sz="1200" i="1" dirty="0">
              <a:solidFill>
                <a:schemeClr val="bg1"/>
              </a:solidFill>
            </a:endParaRPr>
          </a:p>
        </p:txBody>
      </p:sp>
      <p:sp>
        <p:nvSpPr>
          <p:cNvPr id="14" name="Rectangle 13"/>
          <p:cNvSpPr>
            <a:spLocks noGrp="1" noSelect="1" noRot="1" noMove="1" noResize="1" noEditPoints="1" noAdjustHandles="1" noChangeArrowheads="1" noChangeShapeType="1" noTextEdit="1"/>
          </p:cNvSpPr>
          <p:nvPr>
            <p:custDataLst>
              <p:tags r:id="rId8"/>
            </p:custDataLst>
          </p:nvPr>
        </p:nvSpPr>
        <p:spPr>
          <a:xfrm>
            <a:off x="4275321" y="152400"/>
            <a:ext cx="4804848" cy="1143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p:cNvSpPr txBox="1"/>
          <p:nvPr/>
        </p:nvSpPr>
        <p:spPr>
          <a:xfrm>
            <a:off x="4114800" y="228600"/>
            <a:ext cx="4831836" cy="1169551"/>
          </a:xfrm>
          <a:prstGeom prst="rect">
            <a:avLst/>
          </a:prstGeom>
          <a:noFill/>
        </p:spPr>
        <p:txBody>
          <a:bodyPr wrap="none" rtlCol="0">
            <a:spAutoFit/>
          </a:bodyPr>
          <a:lstStyle/>
          <a:p>
            <a:pPr algn="r"/>
            <a:r>
              <a:rPr lang="en-US" sz="1400" dirty="0" smtClean="0">
                <a:solidFill>
                  <a:schemeClr val="bg1"/>
                </a:solidFill>
              </a:rPr>
              <a:t>FORMATION EN LIGNE SURE LES </a:t>
            </a:r>
            <a:r>
              <a:rPr lang="en-US" sz="1400" dirty="0">
                <a:solidFill>
                  <a:schemeClr val="bg1"/>
                </a:solidFill>
              </a:rPr>
              <a:t>COMPÉTENCES DE </a:t>
            </a:r>
            <a:r>
              <a:rPr lang="en-US" sz="1400" dirty="0" smtClean="0">
                <a:solidFill>
                  <a:schemeClr val="bg1"/>
                </a:solidFill>
              </a:rPr>
              <a:t>BASE EN PCI</a:t>
            </a:r>
          </a:p>
          <a:p>
            <a:pPr algn="r"/>
            <a:endParaRPr lang="en-US" sz="1400" dirty="0" smtClean="0">
              <a:solidFill>
                <a:schemeClr val="bg1"/>
              </a:solidFill>
            </a:endParaRPr>
          </a:p>
          <a:p>
            <a:pPr algn="r"/>
            <a:r>
              <a:rPr lang="en-US" sz="1400" dirty="0" err="1" smtClean="0">
                <a:solidFill>
                  <a:schemeClr val="bg1"/>
                </a:solidFill>
              </a:rPr>
              <a:t>Pratiques</a:t>
            </a:r>
            <a:r>
              <a:rPr lang="en-US" sz="1400" dirty="0" smtClean="0">
                <a:solidFill>
                  <a:schemeClr val="bg1"/>
                </a:solidFill>
              </a:rPr>
              <a:t> </a:t>
            </a:r>
            <a:r>
              <a:rPr lang="en-US" sz="1400" dirty="0">
                <a:solidFill>
                  <a:schemeClr val="bg1"/>
                </a:solidFill>
              </a:rPr>
              <a:t>de base </a:t>
            </a:r>
            <a:endParaRPr lang="en-US" sz="1400" dirty="0" smtClean="0">
              <a:solidFill>
                <a:schemeClr val="bg1"/>
              </a:solidFill>
            </a:endParaRPr>
          </a:p>
          <a:p>
            <a:pPr algn="r"/>
            <a:r>
              <a:rPr lang="en-US" sz="1400" dirty="0" err="1" smtClean="0">
                <a:solidFill>
                  <a:schemeClr val="bg1"/>
                </a:solidFill>
              </a:rPr>
              <a:t>Mesures</a:t>
            </a:r>
            <a:r>
              <a:rPr lang="en-US" sz="1400" dirty="0" smtClean="0">
                <a:solidFill>
                  <a:schemeClr val="bg1"/>
                </a:solidFill>
              </a:rPr>
              <a:t> </a:t>
            </a:r>
            <a:r>
              <a:rPr lang="en-US" sz="1400" dirty="0" err="1" smtClean="0">
                <a:solidFill>
                  <a:schemeClr val="bg1"/>
                </a:solidFill>
              </a:rPr>
              <a:t>administratives</a:t>
            </a:r>
            <a:r>
              <a:rPr lang="en-US" sz="1400" dirty="0" smtClean="0">
                <a:solidFill>
                  <a:schemeClr val="bg1"/>
                </a:solidFill>
              </a:rPr>
              <a:t> </a:t>
            </a:r>
          </a:p>
          <a:p>
            <a:pPr algn="r"/>
            <a:endParaRPr lang="en-CA" sz="1400" dirty="0">
              <a:solidFill>
                <a:schemeClr val="bg1"/>
              </a:solidFill>
            </a:endParaRPr>
          </a:p>
        </p:txBody>
      </p:sp>
    </p:spTree>
    <p:extLst>
      <p:ext uri="{BB962C8B-B14F-4D97-AF65-F5344CB8AC3E}">
        <p14:creationId xmlns:p14="http://schemas.microsoft.com/office/powerpoint/2010/main" val="1111557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noSelect="1" noRot="1" noMove="1" noResize="1" noEditPoints="1" noAdjustHandles="1" noChangeArrowheads="1" noChangeShapeType="1"/>
          </p:cNvPicPr>
          <p:nvPr>
            <p:custDataLst>
              <p:tags r:id="rId1"/>
            </p:custDataLst>
          </p:nvPr>
        </p:nvPicPr>
        <p:blipFill rotWithShape="1">
          <a:blip r:embed="rId8">
            <a:extLst>
              <a:ext uri="{28A0092B-C50C-407E-A947-70E740481C1C}">
                <a14:useLocalDpi xmlns:a14="http://schemas.microsoft.com/office/drawing/2010/main" val="0"/>
              </a:ext>
            </a:extLst>
          </a:blip>
          <a:srcRect b="8514"/>
          <a:stretch/>
        </p:blipFill>
        <p:spPr>
          <a:xfrm>
            <a:off x="0" y="0"/>
            <a:ext cx="9148248" cy="6667500"/>
          </a:xfrm>
          <a:prstGeom prst="rect">
            <a:avLst/>
          </a:prstGeom>
        </p:spPr>
      </p:pic>
      <p:sp>
        <p:nvSpPr>
          <p:cNvPr id="16" name="Rectangle 15"/>
          <p:cNvSpPr/>
          <p:nvPr/>
        </p:nvSpPr>
        <p:spPr>
          <a:xfrm>
            <a:off x="-19228" y="1828800"/>
            <a:ext cx="9167476" cy="5029199"/>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304800"/>
            <a:ext cx="6629400" cy="736508"/>
          </a:xfrm>
          <a:prstGeom prst="rect">
            <a:avLst/>
          </a:prstGeom>
        </p:spPr>
      </p:pic>
      <p:sp>
        <p:nvSpPr>
          <p:cNvPr id="15" name="TextBox 14"/>
          <p:cNvSpPr txBox="1"/>
          <p:nvPr/>
        </p:nvSpPr>
        <p:spPr>
          <a:xfrm>
            <a:off x="0" y="488388"/>
            <a:ext cx="6417783" cy="338554"/>
          </a:xfrm>
          <a:prstGeom prst="rect">
            <a:avLst/>
          </a:prstGeom>
          <a:noFill/>
        </p:spPr>
        <p:txBody>
          <a:bodyPr wrap="none" rtlCol="0">
            <a:spAutoFit/>
          </a:bodyPr>
          <a:lstStyle/>
          <a:p>
            <a:r>
              <a:rPr lang="fr-FR" sz="1600" dirty="0">
                <a:solidFill>
                  <a:schemeClr val="bg1"/>
                </a:solidFill>
              </a:rPr>
              <a:t>ÉDUCATION ET FORMATION - PRÉVENTION ET CONTRÔLE DES INFECTIONS </a:t>
            </a:r>
            <a:endParaRPr lang="en-CA" sz="1600" dirty="0">
              <a:solidFill>
                <a:schemeClr val="bg1"/>
              </a:solidFill>
            </a:endParaRPr>
          </a:p>
        </p:txBody>
      </p:sp>
      <p:sp>
        <p:nvSpPr>
          <p:cNvPr id="3" name="Rectangle 2"/>
          <p:cNvSpPr/>
          <p:nvPr/>
        </p:nvSpPr>
        <p:spPr>
          <a:xfrm>
            <a:off x="304800" y="1219200"/>
            <a:ext cx="5943600" cy="369332"/>
          </a:xfrm>
          <a:prstGeom prst="rect">
            <a:avLst/>
          </a:prstGeom>
        </p:spPr>
        <p:txBody>
          <a:bodyPr wrap="square">
            <a:spAutoFit/>
          </a:bodyPr>
          <a:lstStyle/>
          <a:p>
            <a:r>
              <a:rPr lang="fr-FR" dirty="0"/>
              <a:t>La formation du client/patient/résident devrait comprendre :</a:t>
            </a:r>
            <a:endParaRPr lang="en-CA" dirty="0"/>
          </a:p>
        </p:txBody>
      </p:sp>
      <p:pic>
        <p:nvPicPr>
          <p:cNvPr id="7" name="Picture 6"/>
          <p:cNvPicPr>
            <a:picLocks noGrp="1" noSelect="1" noRot="1" noMove="1" noResize="1" noEditPoints="1" noAdjustHandles="1" noChangeArrowheads="1" noChangeShapeType="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666750" y="2247450"/>
            <a:ext cx="1609950" cy="1609950"/>
          </a:xfrm>
          <a:prstGeom prst="rect">
            <a:avLst/>
          </a:prstGeom>
        </p:spPr>
      </p:pic>
      <p:pic>
        <p:nvPicPr>
          <p:cNvPr id="8" name="Picture 7"/>
          <p:cNvPicPr>
            <a:picLocks noGrp="1" noSelect="1" noRot="1" noMove="1" noResize="1" noEditPoints="1" noAdjustHandles="1" noChangeArrowheads="1" noChangeShapeType="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2727326" y="2247450"/>
            <a:ext cx="1609950" cy="1609950"/>
          </a:xfrm>
          <a:prstGeom prst="rect">
            <a:avLst/>
          </a:prstGeom>
        </p:spPr>
      </p:pic>
      <p:pic>
        <p:nvPicPr>
          <p:cNvPr id="17" name="Picture 16"/>
          <p:cNvPicPr>
            <a:picLocks noGrp="1" noSelect="1" noRot="1" noMove="1" noResize="1" noEditPoints="1" noAdjustHandles="1" noChangeArrowheads="1" noChangeShapeType="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4787902" y="2247450"/>
            <a:ext cx="1600423" cy="1609950"/>
          </a:xfrm>
          <a:prstGeom prst="rect">
            <a:avLst/>
          </a:prstGeom>
        </p:spPr>
      </p:pic>
      <p:pic>
        <p:nvPicPr>
          <p:cNvPr id="18" name="Picture 17"/>
          <p:cNvPicPr>
            <a:picLocks noGrp="1" noSelect="1" noRot="1" noMove="1" noResize="1" noEditPoints="1" noAdjustHandles="1" noChangeArrowheads="1" noChangeShapeType="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6838950" y="2247450"/>
            <a:ext cx="1619476" cy="1609950"/>
          </a:xfrm>
          <a:prstGeom prst="rect">
            <a:avLst/>
          </a:prstGeom>
        </p:spPr>
      </p:pic>
      <p:sp>
        <p:nvSpPr>
          <p:cNvPr id="19" name="Rectangle 18"/>
          <p:cNvSpPr/>
          <p:nvPr/>
        </p:nvSpPr>
        <p:spPr>
          <a:xfrm>
            <a:off x="4746878" y="3886200"/>
            <a:ext cx="1793873" cy="2031325"/>
          </a:xfrm>
          <a:prstGeom prst="rect">
            <a:avLst/>
          </a:prstGeom>
        </p:spPr>
        <p:txBody>
          <a:bodyPr wrap="square">
            <a:spAutoFit/>
          </a:bodyPr>
          <a:lstStyle/>
          <a:p>
            <a:r>
              <a:rPr lang="fr-FR" dirty="0">
                <a:solidFill>
                  <a:schemeClr val="bg1"/>
                </a:solidFill>
              </a:rPr>
              <a:t>des mises en garde contre la mise en commun d’articles personnels en milieu de soins de santé</a:t>
            </a:r>
          </a:p>
        </p:txBody>
      </p:sp>
      <p:sp>
        <p:nvSpPr>
          <p:cNvPr id="20" name="Rectangle 19"/>
          <p:cNvSpPr/>
          <p:nvPr/>
        </p:nvSpPr>
        <p:spPr>
          <a:xfrm>
            <a:off x="2635451" y="3886200"/>
            <a:ext cx="1929059" cy="2308324"/>
          </a:xfrm>
          <a:prstGeom prst="rect">
            <a:avLst/>
          </a:prstGeom>
        </p:spPr>
        <p:txBody>
          <a:bodyPr wrap="square">
            <a:spAutoFit/>
          </a:bodyPr>
          <a:lstStyle/>
          <a:p>
            <a:r>
              <a:rPr lang="fr-FR" dirty="0">
                <a:solidFill>
                  <a:schemeClr val="bg1"/>
                </a:solidFill>
              </a:rPr>
              <a:t>des pratiques d'hygiène de base permettant de prévenir la propagation des agents infectieux,  comme l’étiquette respiratoire</a:t>
            </a:r>
          </a:p>
        </p:txBody>
      </p:sp>
      <p:sp>
        <p:nvSpPr>
          <p:cNvPr id="21" name="Rectangle 20"/>
          <p:cNvSpPr/>
          <p:nvPr/>
        </p:nvSpPr>
        <p:spPr>
          <a:xfrm>
            <a:off x="609600" y="3886200"/>
            <a:ext cx="1609950" cy="1200329"/>
          </a:xfrm>
          <a:prstGeom prst="rect">
            <a:avLst/>
          </a:prstGeom>
        </p:spPr>
        <p:txBody>
          <a:bodyPr wrap="square">
            <a:spAutoFit/>
          </a:bodyPr>
          <a:lstStyle/>
          <a:p>
            <a:r>
              <a:rPr lang="fr-FR" dirty="0">
                <a:solidFill>
                  <a:schemeClr val="bg1"/>
                </a:solidFill>
              </a:rPr>
              <a:t>de bonnes techniques d'hygiène des mains</a:t>
            </a:r>
          </a:p>
        </p:txBody>
      </p:sp>
      <p:sp>
        <p:nvSpPr>
          <p:cNvPr id="22" name="Rectangle 21"/>
          <p:cNvSpPr/>
          <p:nvPr/>
        </p:nvSpPr>
        <p:spPr>
          <a:xfrm>
            <a:off x="6766151" y="3886200"/>
            <a:ext cx="1847850" cy="2585323"/>
          </a:xfrm>
          <a:prstGeom prst="rect">
            <a:avLst/>
          </a:prstGeom>
        </p:spPr>
        <p:txBody>
          <a:bodyPr wrap="square">
            <a:spAutoFit/>
          </a:bodyPr>
          <a:lstStyle/>
          <a:p>
            <a:r>
              <a:rPr lang="fr-FR" dirty="0">
                <a:solidFill>
                  <a:schemeClr val="bg1"/>
                </a:solidFill>
              </a:rPr>
              <a:t>les précautions à prendre et pratiques à suivre en matière de prévention et de contrôle des infections, selon les soins de santé prodigués </a:t>
            </a:r>
          </a:p>
        </p:txBody>
      </p:sp>
    </p:spTree>
    <p:extLst>
      <p:ext uri="{BB962C8B-B14F-4D97-AF65-F5344CB8AC3E}">
        <p14:creationId xmlns:p14="http://schemas.microsoft.com/office/powerpoint/2010/main" val="3226021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
        <p:nvSpPr>
          <p:cNvPr id="15" name="Rectangle 14"/>
          <p:cNvSpPr/>
          <p:nvPr/>
        </p:nvSpPr>
        <p:spPr>
          <a:xfrm>
            <a:off x="990600" y="687943"/>
            <a:ext cx="7162800" cy="2739211"/>
          </a:xfrm>
          <a:prstGeom prst="rect">
            <a:avLst/>
          </a:prstGeom>
        </p:spPr>
        <p:txBody>
          <a:bodyPr wrap="square">
            <a:spAutoFit/>
          </a:bodyPr>
          <a:lstStyle/>
          <a:p>
            <a:pPr algn="ctr"/>
            <a:r>
              <a:rPr lang="en-CA" sz="4400" dirty="0" smtClean="0">
                <a:solidFill>
                  <a:schemeClr val="tx1">
                    <a:lumMod val="95000"/>
                    <a:lumOff val="5000"/>
                  </a:schemeClr>
                </a:solidFill>
              </a:rPr>
              <a:t>Discussion</a:t>
            </a:r>
          </a:p>
          <a:p>
            <a:pPr algn="ctr"/>
            <a:endParaRPr lang="en-US" sz="4400" dirty="0">
              <a:solidFill>
                <a:schemeClr val="tx1">
                  <a:lumMod val="95000"/>
                  <a:lumOff val="5000"/>
                </a:schemeClr>
              </a:solidFill>
            </a:endParaRPr>
          </a:p>
          <a:p>
            <a:pPr algn="ctr"/>
            <a:r>
              <a:rPr lang="fr-FR" sz="2800" dirty="0"/>
              <a:t>À quel matériel ont accès vos clients, patients et résidents pour en apprendre davantage sur la façon de se protéger contre les infections?</a:t>
            </a:r>
            <a:endParaRPr lang="en-CA" sz="2800" dirty="0">
              <a:solidFill>
                <a:schemeClr val="tx1">
                  <a:lumMod val="95000"/>
                  <a:lumOff val="5000"/>
                </a:schemeClr>
              </a:solidFill>
            </a:endParaRPr>
          </a:p>
        </p:txBody>
      </p:sp>
    </p:spTree>
    <p:extLst>
      <p:ext uri="{BB962C8B-B14F-4D97-AF65-F5344CB8AC3E}">
        <p14:creationId xmlns:p14="http://schemas.microsoft.com/office/powerpoint/2010/main" val="1983671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9228" y="0"/>
            <a:ext cx="9167476" cy="6857999"/>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04800"/>
            <a:ext cx="3517461" cy="736508"/>
          </a:xfrm>
          <a:prstGeom prst="rect">
            <a:avLst/>
          </a:prstGeom>
        </p:spPr>
      </p:pic>
      <p:sp>
        <p:nvSpPr>
          <p:cNvPr id="6" name="TextBox 5"/>
          <p:cNvSpPr txBox="1"/>
          <p:nvPr/>
        </p:nvSpPr>
        <p:spPr>
          <a:xfrm>
            <a:off x="0" y="488388"/>
            <a:ext cx="2968505" cy="338554"/>
          </a:xfrm>
          <a:prstGeom prst="rect">
            <a:avLst/>
          </a:prstGeom>
          <a:noFill/>
        </p:spPr>
        <p:txBody>
          <a:bodyPr wrap="none" rtlCol="0">
            <a:spAutoFit/>
          </a:bodyPr>
          <a:lstStyle/>
          <a:p>
            <a:r>
              <a:rPr lang="en-CA" sz="1600" dirty="0">
                <a:solidFill>
                  <a:schemeClr val="bg1"/>
                </a:solidFill>
              </a:rPr>
              <a:t>SANTÉ AU TRAVAIL - POLITIQUES</a:t>
            </a:r>
          </a:p>
        </p:txBody>
      </p:sp>
      <p:sp>
        <p:nvSpPr>
          <p:cNvPr id="12" name="Rectangle 11"/>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pic>
        <p:nvPicPr>
          <p:cNvPr id="14" name="Picture 13"/>
          <p:cNvPicPr>
            <a:picLocks noGrp="1" noSelect="1" noRot="1" noMove="1" noResize="1" noEditPoints="1" noAdjustHandles="1" noChangeArrowheads="1" noChangeShapeType="1"/>
          </p:cNvPicPr>
          <p:nvPr>
            <p:custDataLst>
              <p:tags r:id="rId1"/>
            </p:custDataLst>
          </p:nvPr>
        </p:nvPicPr>
        <p:blipFill rotWithShape="1">
          <a:blip r:embed="rId7" cstate="print">
            <a:extLst>
              <a:ext uri="{28A0092B-C50C-407E-A947-70E740481C1C}">
                <a14:useLocalDpi xmlns:a14="http://schemas.microsoft.com/office/drawing/2010/main" val="0"/>
              </a:ext>
            </a:extLst>
          </a:blip>
          <a:srcRect l="10582" r="23195"/>
          <a:stretch/>
        </p:blipFill>
        <p:spPr>
          <a:xfrm>
            <a:off x="6096001" y="1842600"/>
            <a:ext cx="2180307" cy="2196000"/>
          </a:xfrm>
          <a:prstGeom prst="ellipse">
            <a:avLst/>
          </a:prstGeom>
        </p:spPr>
      </p:pic>
      <p:pic>
        <p:nvPicPr>
          <p:cNvPr id="15" name="Picture 14"/>
          <p:cNvPicPr>
            <a:picLocks noGrp="1" noSelect="1" noRot="1" noMove="1" noResize="1" noEditPoints="1" noAdjustHandles="1" noChangeArrowheads="1" noChangeShapeType="1"/>
          </p:cNvPicPr>
          <p:nvPr>
            <p:custDataLst>
              <p:tags r:id="rId2"/>
            </p:custDataLst>
          </p:nvPr>
        </p:nvPicPr>
        <p:blipFill rotWithShape="1">
          <a:blip r:embed="rId8" cstate="print">
            <a:extLst>
              <a:ext uri="{28A0092B-C50C-407E-A947-70E740481C1C}">
                <a14:useLocalDpi xmlns:a14="http://schemas.microsoft.com/office/drawing/2010/main" val="0"/>
              </a:ext>
            </a:extLst>
          </a:blip>
          <a:srcRect r="31369"/>
          <a:stretch/>
        </p:blipFill>
        <p:spPr>
          <a:xfrm>
            <a:off x="3442200" y="1842600"/>
            <a:ext cx="2259597" cy="2196000"/>
          </a:xfrm>
          <a:prstGeom prst="ellipse">
            <a:avLst/>
          </a:prstGeom>
        </p:spPr>
      </p:pic>
      <p:pic>
        <p:nvPicPr>
          <p:cNvPr id="16" name="Picture 15"/>
          <p:cNvPicPr>
            <a:picLocks noGrp="1" noSelect="1" noRot="1" noMove="1" noResize="1" noEditPoints="1" noAdjustHandles="1" noChangeArrowheads="1" noChangeShapeType="1"/>
          </p:cNvPicPr>
          <p:nvPr>
            <p:custDataLst>
              <p:tags r:id="rId3"/>
            </p:custDataLst>
          </p:nvPr>
        </p:nvPicPr>
        <p:blipFill rotWithShape="1">
          <a:blip r:embed="rId9" cstate="print">
            <a:extLst>
              <a:ext uri="{28A0092B-C50C-407E-A947-70E740481C1C}">
                <a14:useLocalDpi xmlns:a14="http://schemas.microsoft.com/office/drawing/2010/main" val="0"/>
              </a:ext>
            </a:extLst>
          </a:blip>
          <a:srcRect l="14583" r="16458"/>
          <a:stretch/>
        </p:blipFill>
        <p:spPr>
          <a:xfrm>
            <a:off x="838200" y="1892262"/>
            <a:ext cx="2167665" cy="2096676"/>
          </a:xfrm>
          <a:prstGeom prst="ellipse">
            <a:avLst/>
          </a:prstGeom>
        </p:spPr>
      </p:pic>
      <p:sp>
        <p:nvSpPr>
          <p:cNvPr id="17" name="Rectangle 16"/>
          <p:cNvSpPr/>
          <p:nvPr/>
        </p:nvSpPr>
        <p:spPr>
          <a:xfrm>
            <a:off x="609600" y="1219200"/>
            <a:ext cx="5497082" cy="369332"/>
          </a:xfrm>
          <a:prstGeom prst="rect">
            <a:avLst/>
          </a:prstGeom>
        </p:spPr>
        <p:txBody>
          <a:bodyPr wrap="none">
            <a:spAutoFit/>
          </a:bodyPr>
          <a:lstStyle/>
          <a:p>
            <a:r>
              <a:rPr lang="fr-FR" dirty="0">
                <a:solidFill>
                  <a:schemeClr val="bg1"/>
                </a:solidFill>
              </a:rPr>
              <a:t>Les politiques régissant la santé au travail comprennent :</a:t>
            </a:r>
          </a:p>
        </p:txBody>
      </p:sp>
      <p:sp>
        <p:nvSpPr>
          <p:cNvPr id="18" name="Rectangle 17"/>
          <p:cNvSpPr/>
          <p:nvPr/>
        </p:nvSpPr>
        <p:spPr>
          <a:xfrm>
            <a:off x="990600" y="4198679"/>
            <a:ext cx="1776223" cy="923330"/>
          </a:xfrm>
          <a:prstGeom prst="rect">
            <a:avLst/>
          </a:prstGeom>
        </p:spPr>
        <p:txBody>
          <a:bodyPr wrap="square">
            <a:spAutoFit/>
          </a:bodyPr>
          <a:lstStyle/>
          <a:p>
            <a:pPr algn="ctr"/>
            <a:r>
              <a:rPr lang="fr-FR" dirty="0">
                <a:solidFill>
                  <a:schemeClr val="bg1"/>
                </a:solidFill>
              </a:rPr>
              <a:t>des politiques d’exclusion du travail </a:t>
            </a:r>
          </a:p>
        </p:txBody>
      </p:sp>
      <p:sp>
        <p:nvSpPr>
          <p:cNvPr id="19" name="Rectangle 18"/>
          <p:cNvSpPr/>
          <p:nvPr/>
        </p:nvSpPr>
        <p:spPr>
          <a:xfrm>
            <a:off x="3581400" y="4198679"/>
            <a:ext cx="2017316" cy="1754326"/>
          </a:xfrm>
          <a:prstGeom prst="rect">
            <a:avLst/>
          </a:prstGeom>
        </p:spPr>
        <p:txBody>
          <a:bodyPr wrap="square">
            <a:spAutoFit/>
          </a:bodyPr>
          <a:lstStyle/>
          <a:p>
            <a:pPr algn="ctr"/>
            <a:r>
              <a:rPr lang="fr-FR" dirty="0">
                <a:solidFill>
                  <a:schemeClr val="bg1"/>
                </a:solidFill>
              </a:rPr>
              <a:t>des politiques de restriction des visiteurs associées à la prévention et au contrôle des infections</a:t>
            </a:r>
          </a:p>
        </p:txBody>
      </p:sp>
      <p:sp>
        <p:nvSpPr>
          <p:cNvPr id="20" name="Rectangle 19"/>
          <p:cNvSpPr/>
          <p:nvPr/>
        </p:nvSpPr>
        <p:spPr>
          <a:xfrm>
            <a:off x="6248400" y="4198679"/>
            <a:ext cx="2044764" cy="646331"/>
          </a:xfrm>
          <a:prstGeom prst="rect">
            <a:avLst/>
          </a:prstGeom>
        </p:spPr>
        <p:txBody>
          <a:bodyPr wrap="square">
            <a:spAutoFit/>
          </a:bodyPr>
          <a:lstStyle/>
          <a:p>
            <a:pPr algn="ctr"/>
            <a:r>
              <a:rPr lang="en-CA" dirty="0">
                <a:solidFill>
                  <a:schemeClr val="bg1"/>
                </a:solidFill>
              </a:rPr>
              <a:t>des </a:t>
            </a:r>
            <a:r>
              <a:rPr lang="en-CA" dirty="0" err="1">
                <a:solidFill>
                  <a:schemeClr val="bg1"/>
                </a:solidFill>
              </a:rPr>
              <a:t>politiques</a:t>
            </a:r>
            <a:r>
              <a:rPr lang="en-CA" dirty="0">
                <a:solidFill>
                  <a:schemeClr val="bg1"/>
                </a:solidFill>
              </a:rPr>
              <a:t> </a:t>
            </a:r>
            <a:r>
              <a:rPr lang="en-CA" dirty="0" err="1">
                <a:solidFill>
                  <a:schemeClr val="bg1"/>
                </a:solidFill>
              </a:rPr>
              <a:t>d’immunisation</a:t>
            </a:r>
            <a:endParaRPr lang="en-CA" dirty="0">
              <a:solidFill>
                <a:schemeClr val="bg1"/>
              </a:solidFill>
            </a:endParaRPr>
          </a:p>
        </p:txBody>
      </p:sp>
    </p:spTree>
    <p:extLst>
      <p:ext uri="{BB962C8B-B14F-4D97-AF65-F5344CB8AC3E}">
        <p14:creationId xmlns:p14="http://schemas.microsoft.com/office/powerpoint/2010/main" val="1448127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9228" y="0"/>
            <a:ext cx="9167476" cy="6857999"/>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4800"/>
            <a:ext cx="5334000" cy="736508"/>
          </a:xfrm>
          <a:prstGeom prst="rect">
            <a:avLst/>
          </a:prstGeom>
        </p:spPr>
      </p:pic>
      <p:sp>
        <p:nvSpPr>
          <p:cNvPr id="16" name="Rectangle 15"/>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pic>
        <p:nvPicPr>
          <p:cNvPr id="19" name="Picture 18"/>
          <p:cNvPicPr>
            <a:picLocks noGrp="1" noSelect="1" noRot="1" noMove="1" noResize="1" noEditPoints="1" noAdjustHandles="1" noChangeArrowheads="1" noChangeShapeType="1"/>
          </p:cNvPicPr>
          <p:nvPr>
            <p:custDataLst>
              <p:tags r:id="rId1"/>
            </p:custDataLst>
          </p:nvPr>
        </p:nvPicPr>
        <p:blipFill rotWithShape="1">
          <a:blip r:embed="rId5" cstate="print">
            <a:extLst>
              <a:ext uri="{28A0092B-C50C-407E-A947-70E740481C1C}">
                <a14:useLocalDpi xmlns:a14="http://schemas.microsoft.com/office/drawing/2010/main" val="0"/>
              </a:ext>
            </a:extLst>
          </a:blip>
          <a:srcRect l="14583" r="16458"/>
          <a:stretch/>
        </p:blipFill>
        <p:spPr>
          <a:xfrm>
            <a:off x="838200" y="1892262"/>
            <a:ext cx="2167665" cy="2096676"/>
          </a:xfrm>
          <a:prstGeom prst="ellipse">
            <a:avLst/>
          </a:prstGeom>
        </p:spPr>
      </p:pic>
      <p:sp>
        <p:nvSpPr>
          <p:cNvPr id="21" name="Rectangle 20"/>
          <p:cNvSpPr/>
          <p:nvPr/>
        </p:nvSpPr>
        <p:spPr>
          <a:xfrm>
            <a:off x="1136177" y="4198679"/>
            <a:ext cx="1530824" cy="923330"/>
          </a:xfrm>
          <a:prstGeom prst="rect">
            <a:avLst/>
          </a:prstGeom>
        </p:spPr>
        <p:txBody>
          <a:bodyPr wrap="square">
            <a:spAutoFit/>
          </a:bodyPr>
          <a:lstStyle/>
          <a:p>
            <a:r>
              <a:rPr lang="fr-FR" dirty="0">
                <a:solidFill>
                  <a:schemeClr val="bg1"/>
                </a:solidFill>
              </a:rPr>
              <a:t>des politiques d’exclusion du travail </a:t>
            </a:r>
          </a:p>
        </p:txBody>
      </p:sp>
      <p:sp>
        <p:nvSpPr>
          <p:cNvPr id="24" name="TextBox 23"/>
          <p:cNvSpPr txBox="1"/>
          <p:nvPr/>
        </p:nvSpPr>
        <p:spPr>
          <a:xfrm>
            <a:off x="0" y="488388"/>
            <a:ext cx="5222007" cy="338554"/>
          </a:xfrm>
          <a:prstGeom prst="rect">
            <a:avLst/>
          </a:prstGeom>
          <a:noFill/>
        </p:spPr>
        <p:txBody>
          <a:bodyPr wrap="none" rtlCol="0">
            <a:spAutoFit/>
          </a:bodyPr>
          <a:lstStyle/>
          <a:p>
            <a:r>
              <a:rPr lang="fr-FR" sz="1600" dirty="0">
                <a:solidFill>
                  <a:schemeClr val="bg1"/>
                </a:solidFill>
              </a:rPr>
              <a:t>SANTÉ AU TRAVAIL - POLITIQUES D’EXCLUSION DU TRAVAIL</a:t>
            </a:r>
          </a:p>
        </p:txBody>
      </p:sp>
      <p:sp>
        <p:nvSpPr>
          <p:cNvPr id="2" name="Rectangle 1"/>
          <p:cNvSpPr/>
          <p:nvPr/>
        </p:nvSpPr>
        <p:spPr>
          <a:xfrm>
            <a:off x="4085324" y="1908901"/>
            <a:ext cx="4572000" cy="3139321"/>
          </a:xfrm>
          <a:prstGeom prst="rect">
            <a:avLst/>
          </a:prstGeom>
        </p:spPr>
        <p:txBody>
          <a:bodyPr>
            <a:spAutoFit/>
          </a:bodyPr>
          <a:lstStyle/>
          <a:p>
            <a:r>
              <a:rPr lang="fr-FR" dirty="0">
                <a:solidFill>
                  <a:schemeClr val="bg1"/>
                </a:solidFill>
              </a:rPr>
              <a:t>Les politiques d’exclusion du travail visant les fournisseurs de soins de santé doivent inclure :</a:t>
            </a:r>
          </a:p>
          <a:p>
            <a:endParaRPr lang="en-CA" dirty="0">
              <a:solidFill>
                <a:schemeClr val="bg1"/>
              </a:solidFill>
            </a:endParaRPr>
          </a:p>
          <a:p>
            <a:pPr marL="285750" indent="-285750">
              <a:buFont typeface="Arial" panose="020B0604020202020204" pitchFamily="34" charset="0"/>
              <a:buChar char="•"/>
            </a:pPr>
            <a:r>
              <a:rPr lang="fr-FR" dirty="0">
                <a:solidFill>
                  <a:schemeClr val="bg1"/>
                </a:solidFill>
              </a:rPr>
              <a:t>des directives sur l’importance de ne pas travailler lorsqu’on a contracté une maladie qui pourrait être transmissible  </a:t>
            </a:r>
          </a:p>
          <a:p>
            <a:pPr marL="285750" indent="-285750">
              <a:buFont typeface="Arial" panose="020B0604020202020204" pitchFamily="34" charset="0"/>
              <a:buChar char="•"/>
            </a:pPr>
            <a:r>
              <a:rPr lang="en-CA" dirty="0" err="1">
                <a:solidFill>
                  <a:schemeClr val="bg1"/>
                </a:solidFill>
              </a:rPr>
              <a:t>une</a:t>
            </a:r>
            <a:r>
              <a:rPr lang="en-CA" dirty="0">
                <a:solidFill>
                  <a:schemeClr val="bg1"/>
                </a:solidFill>
              </a:rPr>
              <a:t> formation </a:t>
            </a:r>
            <a:r>
              <a:rPr lang="en-CA" dirty="0" err="1">
                <a:solidFill>
                  <a:schemeClr val="bg1"/>
                </a:solidFill>
              </a:rPr>
              <a:t>sur</a:t>
            </a:r>
            <a:r>
              <a:rPr lang="en-CA" dirty="0">
                <a:solidFill>
                  <a:schemeClr val="bg1"/>
                </a:solidFill>
              </a:rPr>
              <a:t> :</a:t>
            </a:r>
          </a:p>
          <a:p>
            <a:pPr marL="285750" indent="-285750">
              <a:buFont typeface="Arial" panose="020B0604020202020204" pitchFamily="34" charset="0"/>
              <a:buChar char="•"/>
            </a:pPr>
            <a:r>
              <a:rPr lang="fr-FR" dirty="0">
                <a:solidFill>
                  <a:schemeClr val="bg1"/>
                </a:solidFill>
              </a:rPr>
              <a:t>l’</a:t>
            </a:r>
            <a:r>
              <a:rPr lang="fr-FR" dirty="0" err="1">
                <a:solidFill>
                  <a:schemeClr val="bg1"/>
                </a:solidFill>
              </a:rPr>
              <a:t>autodépistage</a:t>
            </a:r>
            <a:r>
              <a:rPr lang="fr-FR" dirty="0">
                <a:solidFill>
                  <a:schemeClr val="bg1"/>
                </a:solidFill>
              </a:rPr>
              <a:t> des signes et symptômes de maladies transmissibles </a:t>
            </a:r>
          </a:p>
          <a:p>
            <a:pPr marL="285750" indent="-285750">
              <a:buFont typeface="Arial" panose="020B0604020202020204" pitchFamily="34" charset="0"/>
              <a:buChar char="•"/>
            </a:pPr>
            <a:r>
              <a:rPr lang="en-CA" dirty="0">
                <a:solidFill>
                  <a:schemeClr val="bg1"/>
                </a:solidFill>
              </a:rPr>
              <a:t>le </a:t>
            </a:r>
            <a:r>
              <a:rPr lang="en-CA" dirty="0" err="1">
                <a:solidFill>
                  <a:schemeClr val="bg1"/>
                </a:solidFill>
              </a:rPr>
              <a:t>signalement</a:t>
            </a:r>
            <a:r>
              <a:rPr lang="en-CA" dirty="0">
                <a:solidFill>
                  <a:schemeClr val="bg1"/>
                </a:solidFill>
              </a:rPr>
              <a:t> </a:t>
            </a:r>
            <a:r>
              <a:rPr lang="en-CA" dirty="0" err="1">
                <a:solidFill>
                  <a:schemeClr val="bg1"/>
                </a:solidFill>
              </a:rPr>
              <a:t>d’une</a:t>
            </a:r>
            <a:r>
              <a:rPr lang="en-CA" dirty="0">
                <a:solidFill>
                  <a:schemeClr val="bg1"/>
                </a:solidFill>
              </a:rPr>
              <a:t> </a:t>
            </a:r>
            <a:r>
              <a:rPr lang="en-CA" dirty="0" err="1">
                <a:solidFill>
                  <a:schemeClr val="bg1"/>
                </a:solidFill>
              </a:rPr>
              <a:t>maladie</a:t>
            </a:r>
            <a:endParaRPr lang="en-CA" dirty="0">
              <a:solidFill>
                <a:schemeClr val="bg1"/>
              </a:solidFill>
            </a:endParaRPr>
          </a:p>
          <a:p>
            <a:pPr marL="285750" indent="-285750">
              <a:buFont typeface="Arial" panose="020B0604020202020204" pitchFamily="34" charset="0"/>
              <a:buChar char="•"/>
            </a:pPr>
            <a:r>
              <a:rPr lang="fr-FR" dirty="0">
                <a:solidFill>
                  <a:schemeClr val="bg1"/>
                </a:solidFill>
              </a:rPr>
              <a:t>le retour au travail après la maladie</a:t>
            </a:r>
          </a:p>
        </p:txBody>
      </p:sp>
    </p:spTree>
    <p:extLst>
      <p:ext uri="{BB962C8B-B14F-4D97-AF65-F5344CB8AC3E}">
        <p14:creationId xmlns:p14="http://schemas.microsoft.com/office/powerpoint/2010/main" val="2371488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9228" y="0"/>
            <a:ext cx="9167476" cy="6857999"/>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4800"/>
            <a:ext cx="5638800" cy="736508"/>
          </a:xfrm>
          <a:prstGeom prst="rect">
            <a:avLst/>
          </a:prstGeom>
        </p:spPr>
      </p:pic>
      <p:sp>
        <p:nvSpPr>
          <p:cNvPr id="15" name="Rectangle 14"/>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
        <p:nvSpPr>
          <p:cNvPr id="18" name="TextBox 17"/>
          <p:cNvSpPr txBox="1"/>
          <p:nvPr/>
        </p:nvSpPr>
        <p:spPr>
          <a:xfrm>
            <a:off x="0" y="488388"/>
            <a:ext cx="5497531" cy="338554"/>
          </a:xfrm>
          <a:prstGeom prst="rect">
            <a:avLst/>
          </a:prstGeom>
          <a:noFill/>
        </p:spPr>
        <p:txBody>
          <a:bodyPr wrap="none" rtlCol="0">
            <a:spAutoFit/>
          </a:bodyPr>
          <a:lstStyle/>
          <a:p>
            <a:r>
              <a:rPr lang="fr-FR" sz="1600" dirty="0" smtClean="0">
                <a:solidFill>
                  <a:schemeClr val="bg1"/>
                </a:solidFill>
              </a:rPr>
              <a:t>SANTÉ </a:t>
            </a:r>
            <a:r>
              <a:rPr lang="fr-FR" sz="1600" dirty="0">
                <a:solidFill>
                  <a:schemeClr val="bg1"/>
                </a:solidFill>
              </a:rPr>
              <a:t>AU TRAVAIL - POLITIQUES DE RESTRICTION DES VISITES</a:t>
            </a:r>
          </a:p>
        </p:txBody>
      </p:sp>
      <p:sp>
        <p:nvSpPr>
          <p:cNvPr id="19" name="Rectangle 18"/>
          <p:cNvSpPr/>
          <p:nvPr/>
        </p:nvSpPr>
        <p:spPr>
          <a:xfrm>
            <a:off x="4085324" y="1908901"/>
            <a:ext cx="4572000" cy="2585323"/>
          </a:xfrm>
          <a:prstGeom prst="rect">
            <a:avLst/>
          </a:prstGeom>
        </p:spPr>
        <p:txBody>
          <a:bodyPr>
            <a:spAutoFit/>
          </a:bodyPr>
          <a:lstStyle/>
          <a:p>
            <a:r>
              <a:rPr lang="fr-FR" dirty="0">
                <a:solidFill>
                  <a:schemeClr val="bg1"/>
                </a:solidFill>
              </a:rPr>
              <a:t>Les fournisseurs de soins de santé devraient :</a:t>
            </a:r>
          </a:p>
          <a:p>
            <a:endParaRPr lang="en-CA" dirty="0">
              <a:solidFill>
                <a:schemeClr val="bg1"/>
              </a:solidFill>
            </a:endParaRPr>
          </a:p>
          <a:p>
            <a:pPr marL="285750" indent="-285750">
              <a:buFont typeface="Arial" panose="020B0604020202020204" pitchFamily="34" charset="0"/>
              <a:buChar char="•"/>
            </a:pPr>
            <a:r>
              <a:rPr lang="fr-FR" dirty="0">
                <a:solidFill>
                  <a:schemeClr val="bg1"/>
                </a:solidFill>
              </a:rPr>
              <a:t>rester vigilants des visiteurs ayant des symptômes d’infection et fournir des directives et renseignements sur les risques de transmission d’une infection </a:t>
            </a:r>
          </a:p>
          <a:p>
            <a:pPr marL="285750" indent="-285750">
              <a:buFont typeface="Arial" panose="020B0604020202020204" pitchFamily="34" charset="0"/>
              <a:buChar char="•"/>
            </a:pPr>
            <a:r>
              <a:rPr lang="fr-FR" dirty="0">
                <a:solidFill>
                  <a:schemeClr val="bg1"/>
                </a:solidFill>
              </a:rPr>
              <a:t>aviser les membres de la famille et visiteurs de reporter leurs visites s’ils ont des symptômes d’infection </a:t>
            </a:r>
          </a:p>
        </p:txBody>
      </p:sp>
      <p:sp>
        <p:nvSpPr>
          <p:cNvPr id="23" name="Rectangle 22"/>
          <p:cNvSpPr/>
          <p:nvPr/>
        </p:nvSpPr>
        <p:spPr>
          <a:xfrm>
            <a:off x="1049260" y="4198679"/>
            <a:ext cx="2017317" cy="1754326"/>
          </a:xfrm>
          <a:prstGeom prst="rect">
            <a:avLst/>
          </a:prstGeom>
        </p:spPr>
        <p:txBody>
          <a:bodyPr wrap="square">
            <a:spAutoFit/>
          </a:bodyPr>
          <a:lstStyle/>
          <a:p>
            <a:pPr algn="ctr"/>
            <a:r>
              <a:rPr lang="fr-FR" dirty="0">
                <a:solidFill>
                  <a:schemeClr val="bg1"/>
                </a:solidFill>
              </a:rPr>
              <a:t>des politiques de restriction des visiteurs associées à la prévention et au contrôle des infections</a:t>
            </a:r>
          </a:p>
        </p:txBody>
      </p:sp>
      <p:pic>
        <p:nvPicPr>
          <p:cNvPr id="24" name="Picture 23"/>
          <p:cNvPicPr>
            <a:picLocks noGrp="1" noSelect="1" noRot="1" noMove="1" noResize="1" noEditPoints="1" noAdjustHandles="1" noChangeArrowheads="1" noChangeShapeType="1"/>
          </p:cNvPicPr>
          <p:nvPr>
            <p:custDataLst>
              <p:tags r:id="rId1"/>
            </p:custDataLst>
          </p:nvPr>
        </p:nvPicPr>
        <p:blipFill rotWithShape="1">
          <a:blip r:embed="rId5" cstate="print">
            <a:extLst>
              <a:ext uri="{28A0092B-C50C-407E-A947-70E740481C1C}">
                <a14:useLocalDpi xmlns:a14="http://schemas.microsoft.com/office/drawing/2010/main" val="0"/>
              </a:ext>
            </a:extLst>
          </a:blip>
          <a:srcRect r="31369"/>
          <a:stretch/>
        </p:blipFill>
        <p:spPr>
          <a:xfrm>
            <a:off x="806980" y="1927951"/>
            <a:ext cx="2259597" cy="2196000"/>
          </a:xfrm>
          <a:prstGeom prst="ellipse">
            <a:avLst/>
          </a:prstGeom>
        </p:spPr>
      </p:pic>
    </p:spTree>
    <p:extLst>
      <p:ext uri="{BB962C8B-B14F-4D97-AF65-F5344CB8AC3E}">
        <p14:creationId xmlns:p14="http://schemas.microsoft.com/office/powerpoint/2010/main" val="4114403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9228" y="0"/>
            <a:ext cx="9167476" cy="6857999"/>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4800"/>
            <a:ext cx="5029200" cy="736508"/>
          </a:xfrm>
          <a:prstGeom prst="rect">
            <a:avLst/>
          </a:prstGeom>
        </p:spPr>
      </p:pic>
      <p:sp>
        <p:nvSpPr>
          <p:cNvPr id="15" name="Rectangle 14"/>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
        <p:nvSpPr>
          <p:cNvPr id="18" name="TextBox 17"/>
          <p:cNvSpPr txBox="1"/>
          <p:nvPr/>
        </p:nvSpPr>
        <p:spPr>
          <a:xfrm>
            <a:off x="0" y="488388"/>
            <a:ext cx="4842159" cy="338554"/>
          </a:xfrm>
          <a:prstGeom prst="rect">
            <a:avLst/>
          </a:prstGeom>
          <a:noFill/>
        </p:spPr>
        <p:txBody>
          <a:bodyPr wrap="none" rtlCol="0">
            <a:spAutoFit/>
          </a:bodyPr>
          <a:lstStyle/>
          <a:p>
            <a:r>
              <a:rPr lang="fr-FR" sz="1600" dirty="0">
                <a:solidFill>
                  <a:schemeClr val="bg1"/>
                </a:solidFill>
              </a:rPr>
              <a:t>SANTÉ AU TRAVAIL - PROGRAMMES D’IMMUNISATION</a:t>
            </a:r>
            <a:endParaRPr lang="en-US" sz="1600" dirty="0">
              <a:solidFill>
                <a:schemeClr val="bg1"/>
              </a:solidFill>
              <a:latin typeface="+mj-lt"/>
            </a:endParaRPr>
          </a:p>
        </p:txBody>
      </p:sp>
      <p:sp>
        <p:nvSpPr>
          <p:cNvPr id="19" name="Rectangle 18"/>
          <p:cNvSpPr/>
          <p:nvPr/>
        </p:nvSpPr>
        <p:spPr>
          <a:xfrm>
            <a:off x="4085324" y="1908901"/>
            <a:ext cx="4572000" cy="2031325"/>
          </a:xfrm>
          <a:prstGeom prst="rect">
            <a:avLst/>
          </a:prstGeom>
        </p:spPr>
        <p:txBody>
          <a:bodyPr>
            <a:spAutoFit/>
          </a:bodyPr>
          <a:lstStyle/>
          <a:p>
            <a:r>
              <a:rPr lang="fr-FR" dirty="0">
                <a:solidFill>
                  <a:schemeClr val="bg1"/>
                </a:solidFill>
              </a:rPr>
              <a:t>Selon le CCPMI : « La vaccination est l’une des mesures préventives les plus efficaces pour protéger les clients/patients/résidents et le personnel contre les maladies transmissibles.  Tous les établissements de soins de santé devraient mettre en place un programme de vaccination approprié à l’âge.  »</a:t>
            </a:r>
          </a:p>
        </p:txBody>
      </p:sp>
      <p:pic>
        <p:nvPicPr>
          <p:cNvPr id="22" name="Picture 21"/>
          <p:cNvPicPr>
            <a:picLocks noGrp="1" noSelect="1" noRot="1" noMove="1" noResize="1" noEditPoints="1" noAdjustHandles="1" noChangeArrowheads="1" noChangeShapeType="1"/>
          </p:cNvPicPr>
          <p:nvPr>
            <p:custDataLst>
              <p:tags r:id="rId1"/>
            </p:custDataLst>
          </p:nvPr>
        </p:nvPicPr>
        <p:blipFill rotWithShape="1">
          <a:blip r:embed="rId5" cstate="print">
            <a:extLst>
              <a:ext uri="{28A0092B-C50C-407E-A947-70E740481C1C}">
                <a14:useLocalDpi xmlns:a14="http://schemas.microsoft.com/office/drawing/2010/main" val="0"/>
              </a:ext>
            </a:extLst>
          </a:blip>
          <a:srcRect l="10582" r="23195"/>
          <a:stretch/>
        </p:blipFill>
        <p:spPr>
          <a:xfrm>
            <a:off x="863320" y="1922789"/>
            <a:ext cx="2180307" cy="2196000"/>
          </a:xfrm>
          <a:prstGeom prst="ellipse">
            <a:avLst/>
          </a:prstGeom>
        </p:spPr>
      </p:pic>
      <p:sp>
        <p:nvSpPr>
          <p:cNvPr id="23" name="Rectangle 22"/>
          <p:cNvSpPr/>
          <p:nvPr/>
        </p:nvSpPr>
        <p:spPr>
          <a:xfrm>
            <a:off x="838200" y="4278868"/>
            <a:ext cx="2205427" cy="646331"/>
          </a:xfrm>
          <a:prstGeom prst="rect">
            <a:avLst/>
          </a:prstGeom>
        </p:spPr>
        <p:txBody>
          <a:bodyPr wrap="square">
            <a:spAutoFit/>
          </a:bodyPr>
          <a:lstStyle/>
          <a:p>
            <a:pPr algn="ctr"/>
            <a:r>
              <a:rPr lang="en-CA" dirty="0">
                <a:solidFill>
                  <a:schemeClr val="bg1"/>
                </a:solidFill>
              </a:rPr>
              <a:t>des </a:t>
            </a:r>
            <a:r>
              <a:rPr lang="en-CA" dirty="0" err="1">
                <a:solidFill>
                  <a:schemeClr val="bg1"/>
                </a:solidFill>
              </a:rPr>
              <a:t>politiques</a:t>
            </a:r>
            <a:r>
              <a:rPr lang="en-CA" dirty="0">
                <a:solidFill>
                  <a:schemeClr val="bg1"/>
                </a:solidFill>
              </a:rPr>
              <a:t> </a:t>
            </a:r>
            <a:r>
              <a:rPr lang="en-CA" dirty="0" err="1">
                <a:solidFill>
                  <a:schemeClr val="bg1"/>
                </a:solidFill>
              </a:rPr>
              <a:t>d’immunisation</a:t>
            </a:r>
            <a:endParaRPr lang="en-CA" dirty="0">
              <a:solidFill>
                <a:schemeClr val="bg1"/>
              </a:solidFill>
            </a:endParaRPr>
          </a:p>
        </p:txBody>
      </p:sp>
    </p:spTree>
    <p:extLst>
      <p:ext uri="{BB962C8B-B14F-4D97-AF65-F5344CB8AC3E}">
        <p14:creationId xmlns:p14="http://schemas.microsoft.com/office/powerpoint/2010/main" val="653731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noSelect="1" noRot="1" noMove="1" noResize="1" noEditPoints="1" noAdjustHandles="1" noChangeArrowheads="1" noChangeShapeType="1"/>
          </p:cNvPicPr>
          <p:nvPr>
            <p:custDataLst>
              <p:tags r:id="rId1"/>
            </p:custDataLst>
          </p:nvPr>
        </p:nvPicPr>
        <p:blipFill rotWithShape="1">
          <a:blip r:embed="rId4">
            <a:extLst>
              <a:ext uri="{28A0092B-C50C-407E-A947-70E740481C1C}">
                <a14:useLocalDpi xmlns:a14="http://schemas.microsoft.com/office/drawing/2010/main" val="0"/>
              </a:ext>
            </a:extLst>
          </a:blip>
          <a:srcRect r="20468" b="10891"/>
          <a:stretch/>
        </p:blipFill>
        <p:spPr>
          <a:xfrm>
            <a:off x="-32825" y="1"/>
            <a:ext cx="9176825" cy="6857999"/>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04800"/>
            <a:ext cx="5029200" cy="736508"/>
          </a:xfrm>
          <a:prstGeom prst="rect">
            <a:avLst/>
          </a:prstGeom>
        </p:spPr>
      </p:pic>
      <p:sp>
        <p:nvSpPr>
          <p:cNvPr id="15" name="Rectangle 14"/>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
        <p:nvSpPr>
          <p:cNvPr id="18" name="TextBox 17"/>
          <p:cNvSpPr txBox="1"/>
          <p:nvPr/>
        </p:nvSpPr>
        <p:spPr>
          <a:xfrm>
            <a:off x="0" y="488388"/>
            <a:ext cx="4842159" cy="338554"/>
          </a:xfrm>
          <a:prstGeom prst="rect">
            <a:avLst/>
          </a:prstGeom>
          <a:noFill/>
        </p:spPr>
        <p:txBody>
          <a:bodyPr wrap="none" rtlCol="0">
            <a:spAutoFit/>
          </a:bodyPr>
          <a:lstStyle/>
          <a:p>
            <a:r>
              <a:rPr lang="fr-FR" sz="1600" dirty="0">
                <a:solidFill>
                  <a:schemeClr val="bg1"/>
                </a:solidFill>
              </a:rPr>
              <a:t>SANTÉ AU TRAVAIL - PROGRAMMES D’IMMUNISATION</a:t>
            </a:r>
          </a:p>
        </p:txBody>
      </p:sp>
      <p:sp>
        <p:nvSpPr>
          <p:cNvPr id="19" name="Rectangle 18"/>
          <p:cNvSpPr/>
          <p:nvPr/>
        </p:nvSpPr>
        <p:spPr>
          <a:xfrm>
            <a:off x="228601" y="1600200"/>
            <a:ext cx="2971799" cy="3416320"/>
          </a:xfrm>
          <a:prstGeom prst="rect">
            <a:avLst/>
          </a:prstGeom>
        </p:spPr>
        <p:txBody>
          <a:bodyPr wrap="square">
            <a:spAutoFit/>
          </a:bodyPr>
          <a:lstStyle/>
          <a:p>
            <a:pPr marL="285750" indent="-285750">
              <a:buFont typeface="Arial" panose="020B0604020202020204" pitchFamily="34" charset="0"/>
              <a:buChar char="•"/>
            </a:pPr>
            <a:r>
              <a:rPr lang="fr-FR" dirty="0"/>
              <a:t>avoir un dossier d’immunisation à jour ou des preuves d’immunité </a:t>
            </a:r>
            <a:endParaRPr lang="fr-FR" dirty="0" smtClean="0"/>
          </a:p>
          <a:p>
            <a:pPr marL="285750" indent="-285750">
              <a:buFont typeface="Arial" panose="020B0604020202020204" pitchFamily="34" charset="0"/>
              <a:buChar char="•"/>
            </a:pPr>
            <a:r>
              <a:rPr lang="fr-FR" dirty="0" smtClean="0"/>
              <a:t>obtenir </a:t>
            </a:r>
            <a:r>
              <a:rPr lang="fr-FR" dirty="0"/>
              <a:t>un vaccin annuel contre la grippe</a:t>
            </a:r>
          </a:p>
          <a:p>
            <a:pPr marL="285750" indent="-285750">
              <a:buFont typeface="Arial" panose="020B0604020202020204" pitchFamily="34" charset="0"/>
              <a:buChar char="•"/>
            </a:pPr>
            <a:r>
              <a:rPr lang="fr-FR" dirty="0"/>
              <a:t>obtenir les vaccins appropriés compte tenu du type de travail qu’ils effectueront </a:t>
            </a:r>
          </a:p>
          <a:p>
            <a:pPr marL="285750" indent="-285750">
              <a:buFont typeface="Arial" panose="020B0604020202020204" pitchFamily="34" charset="0"/>
              <a:buChar char="•"/>
            </a:pPr>
            <a:r>
              <a:rPr lang="fr-FR" dirty="0"/>
              <a:t>savoir comment obtenir les vaccins requis</a:t>
            </a:r>
          </a:p>
          <a:p>
            <a:pPr marL="285750" indent="-285750">
              <a:buFont typeface="Arial" panose="020B0604020202020204" pitchFamily="34" charset="0"/>
              <a:buChar char="•"/>
            </a:pPr>
            <a:endParaRPr lang="fr-FR" u="sng" dirty="0"/>
          </a:p>
        </p:txBody>
      </p:sp>
      <p:sp>
        <p:nvSpPr>
          <p:cNvPr id="3" name="Rectangle 2"/>
          <p:cNvSpPr/>
          <p:nvPr/>
        </p:nvSpPr>
        <p:spPr>
          <a:xfrm>
            <a:off x="228600" y="1143000"/>
            <a:ext cx="4419158" cy="369332"/>
          </a:xfrm>
          <a:prstGeom prst="rect">
            <a:avLst/>
          </a:prstGeom>
        </p:spPr>
        <p:txBody>
          <a:bodyPr wrap="none">
            <a:spAutoFit/>
          </a:bodyPr>
          <a:lstStyle/>
          <a:p>
            <a:r>
              <a:rPr lang="fr-FR" dirty="0"/>
              <a:t>Les fournisseurs de soins de santé devraient :</a:t>
            </a:r>
          </a:p>
        </p:txBody>
      </p:sp>
    </p:spTree>
    <p:extLst>
      <p:ext uri="{BB962C8B-B14F-4D97-AF65-F5344CB8AC3E}">
        <p14:creationId xmlns:p14="http://schemas.microsoft.com/office/powerpoint/2010/main" val="1585634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
        <p:nvSpPr>
          <p:cNvPr id="13" name="Rectangle 12"/>
          <p:cNvSpPr/>
          <p:nvPr/>
        </p:nvSpPr>
        <p:spPr>
          <a:xfrm>
            <a:off x="990600" y="687943"/>
            <a:ext cx="7162800" cy="3170099"/>
          </a:xfrm>
          <a:prstGeom prst="rect">
            <a:avLst/>
          </a:prstGeom>
        </p:spPr>
        <p:txBody>
          <a:bodyPr wrap="square">
            <a:spAutoFit/>
          </a:bodyPr>
          <a:lstStyle/>
          <a:p>
            <a:pPr algn="ctr"/>
            <a:r>
              <a:rPr lang="en-CA" sz="4400" dirty="0" smtClean="0">
                <a:solidFill>
                  <a:schemeClr val="tx1">
                    <a:lumMod val="95000"/>
                    <a:lumOff val="5000"/>
                  </a:schemeClr>
                </a:solidFill>
              </a:rPr>
              <a:t>Discussion</a:t>
            </a:r>
          </a:p>
          <a:p>
            <a:pPr algn="ctr"/>
            <a:endParaRPr lang="en-US" sz="4400" dirty="0">
              <a:solidFill>
                <a:schemeClr val="tx1">
                  <a:lumMod val="95000"/>
                  <a:lumOff val="5000"/>
                </a:schemeClr>
              </a:solidFill>
            </a:endParaRPr>
          </a:p>
          <a:p>
            <a:pPr algn="ctr"/>
            <a:r>
              <a:rPr lang="fr-FR" sz="2800" dirty="0"/>
              <a:t>De quels vaccins avez-vous besoin pour vous protéger et protéger vos  clients/patients/résidents, et où pouvez-vous obtenir ces vaccins?</a:t>
            </a:r>
            <a:endParaRPr lang="en-CA" sz="2800" dirty="0">
              <a:solidFill>
                <a:schemeClr val="tx1">
                  <a:lumMod val="95000"/>
                  <a:lumOff val="5000"/>
                </a:schemeClr>
              </a:solidFill>
            </a:endParaRPr>
          </a:p>
        </p:txBody>
      </p:sp>
    </p:spTree>
    <p:extLst>
      <p:ext uri="{BB962C8B-B14F-4D97-AF65-F5344CB8AC3E}">
        <p14:creationId xmlns:p14="http://schemas.microsoft.com/office/powerpoint/2010/main" val="4290587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9228" y="0"/>
            <a:ext cx="9167476" cy="6857999"/>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04800"/>
            <a:ext cx="4953000" cy="736508"/>
          </a:xfrm>
          <a:prstGeom prst="rect">
            <a:avLst/>
          </a:prstGeom>
        </p:spPr>
      </p:pic>
      <p:sp>
        <p:nvSpPr>
          <p:cNvPr id="15" name="Rectangle 14"/>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
        <p:nvSpPr>
          <p:cNvPr id="18" name="TextBox 17"/>
          <p:cNvSpPr txBox="1"/>
          <p:nvPr/>
        </p:nvSpPr>
        <p:spPr>
          <a:xfrm>
            <a:off x="0" y="488388"/>
            <a:ext cx="4699941" cy="338554"/>
          </a:xfrm>
          <a:prstGeom prst="rect">
            <a:avLst/>
          </a:prstGeom>
          <a:noFill/>
        </p:spPr>
        <p:txBody>
          <a:bodyPr wrap="none" rtlCol="0">
            <a:spAutoFit/>
          </a:bodyPr>
          <a:lstStyle/>
          <a:p>
            <a:r>
              <a:rPr lang="fr-FR" sz="1600" dirty="0">
                <a:solidFill>
                  <a:schemeClr val="bg1"/>
                </a:solidFill>
              </a:rPr>
              <a:t> SANTÉ AU TRAVAIL - SANTÉ ET HYGIÈNE AU TRAVAIL </a:t>
            </a:r>
          </a:p>
        </p:txBody>
      </p:sp>
      <p:sp>
        <p:nvSpPr>
          <p:cNvPr id="19" name="Rectangle 18"/>
          <p:cNvSpPr/>
          <p:nvPr/>
        </p:nvSpPr>
        <p:spPr>
          <a:xfrm>
            <a:off x="99711" y="4334470"/>
            <a:ext cx="2171701" cy="1477328"/>
          </a:xfrm>
          <a:prstGeom prst="rect">
            <a:avLst/>
          </a:prstGeom>
        </p:spPr>
        <p:txBody>
          <a:bodyPr wrap="square">
            <a:spAutoFit/>
          </a:bodyPr>
          <a:lstStyle/>
          <a:p>
            <a:pPr algn="ctr"/>
            <a:r>
              <a:rPr lang="fr-FR" dirty="0">
                <a:solidFill>
                  <a:schemeClr val="bg1"/>
                </a:solidFill>
              </a:rPr>
              <a:t>la restriction des zones où on peut consommer de la nourriture et des boissons </a:t>
            </a:r>
          </a:p>
        </p:txBody>
      </p:sp>
      <p:sp>
        <p:nvSpPr>
          <p:cNvPr id="3" name="Rectangle 2"/>
          <p:cNvSpPr/>
          <p:nvPr/>
        </p:nvSpPr>
        <p:spPr>
          <a:xfrm>
            <a:off x="228600" y="1143000"/>
            <a:ext cx="4451796" cy="369332"/>
          </a:xfrm>
          <a:prstGeom prst="rect">
            <a:avLst/>
          </a:prstGeom>
        </p:spPr>
        <p:txBody>
          <a:bodyPr wrap="none">
            <a:spAutoFit/>
          </a:bodyPr>
          <a:lstStyle/>
          <a:p>
            <a:r>
              <a:rPr lang="fr-FR" dirty="0">
                <a:solidFill>
                  <a:schemeClr val="bg1"/>
                </a:solidFill>
              </a:rPr>
              <a:t>La santé et l’hygiène au travail comprennent :</a:t>
            </a:r>
          </a:p>
        </p:txBody>
      </p:sp>
      <p:sp>
        <p:nvSpPr>
          <p:cNvPr id="10" name="Rectangle 9"/>
          <p:cNvSpPr/>
          <p:nvPr/>
        </p:nvSpPr>
        <p:spPr>
          <a:xfrm>
            <a:off x="2384689" y="4334470"/>
            <a:ext cx="2171701" cy="923330"/>
          </a:xfrm>
          <a:prstGeom prst="rect">
            <a:avLst/>
          </a:prstGeom>
        </p:spPr>
        <p:txBody>
          <a:bodyPr wrap="square">
            <a:spAutoFit/>
          </a:bodyPr>
          <a:lstStyle/>
          <a:p>
            <a:pPr algn="ctr"/>
            <a:r>
              <a:rPr lang="fr-FR" dirty="0">
                <a:solidFill>
                  <a:schemeClr val="bg1"/>
                </a:solidFill>
              </a:rPr>
              <a:t>un programme de protection respiratoire</a:t>
            </a:r>
          </a:p>
        </p:txBody>
      </p:sp>
      <p:sp>
        <p:nvSpPr>
          <p:cNvPr id="11" name="Rectangle 10"/>
          <p:cNvSpPr/>
          <p:nvPr/>
        </p:nvSpPr>
        <p:spPr>
          <a:xfrm>
            <a:off x="4648493" y="4334470"/>
            <a:ext cx="2171701" cy="646331"/>
          </a:xfrm>
          <a:prstGeom prst="rect">
            <a:avLst/>
          </a:prstGeom>
        </p:spPr>
        <p:txBody>
          <a:bodyPr wrap="square">
            <a:spAutoFit/>
          </a:bodyPr>
          <a:lstStyle/>
          <a:p>
            <a:pPr algn="ctr"/>
            <a:r>
              <a:rPr lang="en-US" dirty="0" err="1">
                <a:solidFill>
                  <a:schemeClr val="bg1"/>
                </a:solidFill>
              </a:rPr>
              <a:t>l’étiquette</a:t>
            </a:r>
            <a:r>
              <a:rPr lang="en-US" dirty="0">
                <a:solidFill>
                  <a:schemeClr val="bg1"/>
                </a:solidFill>
              </a:rPr>
              <a:t> </a:t>
            </a:r>
            <a:r>
              <a:rPr lang="en-US" dirty="0" err="1">
                <a:solidFill>
                  <a:schemeClr val="bg1"/>
                </a:solidFill>
              </a:rPr>
              <a:t>respiratoire</a:t>
            </a:r>
            <a:endParaRPr lang="en-US" dirty="0">
              <a:solidFill>
                <a:schemeClr val="bg1"/>
              </a:solidFill>
            </a:endParaRPr>
          </a:p>
        </p:txBody>
      </p:sp>
      <p:sp>
        <p:nvSpPr>
          <p:cNvPr id="12" name="Rectangle 11"/>
          <p:cNvSpPr/>
          <p:nvPr/>
        </p:nvSpPr>
        <p:spPr>
          <a:xfrm>
            <a:off x="6925277" y="4334470"/>
            <a:ext cx="2171701" cy="1477328"/>
          </a:xfrm>
          <a:prstGeom prst="rect">
            <a:avLst/>
          </a:prstGeom>
        </p:spPr>
        <p:txBody>
          <a:bodyPr wrap="square">
            <a:spAutoFit/>
          </a:bodyPr>
          <a:lstStyle/>
          <a:p>
            <a:pPr algn="ctr"/>
            <a:r>
              <a:rPr lang="fr-FR" dirty="0">
                <a:solidFill>
                  <a:schemeClr val="bg1"/>
                </a:solidFill>
              </a:rPr>
              <a:t>un programme de prévention des blessures dues à des objets pointus ou tranchants</a:t>
            </a:r>
          </a:p>
        </p:txBody>
      </p:sp>
      <p:pic>
        <p:nvPicPr>
          <p:cNvPr id="5" name="Picture 4"/>
          <p:cNvPicPr>
            <a:picLocks noGrp="1" noSelect="1" noRot="1" noMove="1" noResize="1" noEditPoints="1" noAdjustHandles="1" noChangeArrowheads="1" noChangeShapeType="1"/>
          </p:cNvPicPr>
          <p:nvPr>
            <p:custDataLst>
              <p:tags r:id="rId1"/>
            </p:custDataLst>
          </p:nvPr>
        </p:nvPicPr>
        <p:blipFill rotWithShape="1">
          <a:blip r:embed="rId8" cstate="print">
            <a:extLst>
              <a:ext uri="{28A0092B-C50C-407E-A947-70E740481C1C}">
                <a14:useLocalDpi xmlns:a14="http://schemas.microsoft.com/office/drawing/2010/main" val="0"/>
              </a:ext>
            </a:extLst>
          </a:blip>
          <a:srcRect l="9166" r="22918"/>
          <a:stretch/>
        </p:blipFill>
        <p:spPr>
          <a:xfrm>
            <a:off x="85862" y="2100873"/>
            <a:ext cx="2199398" cy="2160000"/>
          </a:xfrm>
          <a:prstGeom prst="ellipse">
            <a:avLst/>
          </a:prstGeom>
        </p:spPr>
      </p:pic>
      <p:pic>
        <p:nvPicPr>
          <p:cNvPr id="6" name="Picture 5"/>
          <p:cNvPicPr>
            <a:picLocks noGrp="1" noSelect="1" noRot="1" noMove="1" noResize="1" noEditPoints="1" noAdjustHandles="1" noChangeArrowheads="1" noChangeShapeType="1"/>
          </p:cNvPicPr>
          <p:nvPr>
            <p:custDataLst>
              <p:tags r:id="rId2"/>
            </p:custDataLst>
          </p:nvPr>
        </p:nvPicPr>
        <p:blipFill rotWithShape="1">
          <a:blip r:embed="rId9" cstate="print">
            <a:extLst>
              <a:ext uri="{28A0092B-C50C-407E-A947-70E740481C1C}">
                <a14:useLocalDpi xmlns:a14="http://schemas.microsoft.com/office/drawing/2010/main" val="0"/>
              </a:ext>
            </a:extLst>
          </a:blip>
          <a:srcRect l="13151" r="20864"/>
          <a:stretch/>
        </p:blipFill>
        <p:spPr>
          <a:xfrm>
            <a:off x="4665936" y="2100873"/>
            <a:ext cx="2136815" cy="2160000"/>
          </a:xfrm>
          <a:prstGeom prst="ellipse">
            <a:avLst/>
          </a:prstGeom>
        </p:spPr>
      </p:pic>
      <p:pic>
        <p:nvPicPr>
          <p:cNvPr id="7" name="Picture 6"/>
          <p:cNvPicPr>
            <a:picLocks noGrp="1" noSelect="1" noRot="1" noMove="1" noResize="1" noEditPoints="1" noAdjustHandles="1" noChangeArrowheads="1" noChangeShapeType="1"/>
          </p:cNvPicPr>
          <p:nvPr>
            <p:custDataLst>
              <p:tags r:id="rId3"/>
            </p:custDataLst>
          </p:nvPr>
        </p:nvPicPr>
        <p:blipFill rotWithShape="1">
          <a:blip r:embed="rId10" cstate="print">
            <a:extLst>
              <a:ext uri="{28A0092B-C50C-407E-A947-70E740481C1C}">
                <a14:useLocalDpi xmlns:a14="http://schemas.microsoft.com/office/drawing/2010/main" val="0"/>
              </a:ext>
            </a:extLst>
          </a:blip>
          <a:srcRect l="18178" r="16406"/>
          <a:stretch/>
        </p:blipFill>
        <p:spPr>
          <a:xfrm>
            <a:off x="6951905" y="2100873"/>
            <a:ext cx="2118444" cy="2160000"/>
          </a:xfrm>
          <a:prstGeom prst="ellipse">
            <a:avLst/>
          </a:prstGeom>
        </p:spPr>
      </p:pic>
      <p:pic>
        <p:nvPicPr>
          <p:cNvPr id="8" name="Picture 7"/>
          <p:cNvPicPr>
            <a:picLocks noGrp="1" noSelect="1" noRot="1" noMove="1" noResize="1" noEditPoints="1" noAdjustHandles="1" noChangeArrowheads="1" noChangeShapeType="1"/>
          </p:cNvPicPr>
          <p:nvPr>
            <p:custDataLst>
              <p:tags r:id="rId4"/>
            </p:custDataLst>
          </p:nvPr>
        </p:nvPicPr>
        <p:blipFill rotWithShape="1">
          <a:blip r:embed="rId11" cstate="print">
            <a:extLst>
              <a:ext uri="{28A0092B-C50C-407E-A947-70E740481C1C}">
                <a14:useLocalDpi xmlns:a14="http://schemas.microsoft.com/office/drawing/2010/main" val="0"/>
              </a:ext>
            </a:extLst>
          </a:blip>
          <a:srcRect l="15913" r="16796"/>
          <a:stretch/>
        </p:blipFill>
        <p:spPr>
          <a:xfrm>
            <a:off x="2380957" y="2100873"/>
            <a:ext cx="2179164" cy="2160000"/>
          </a:xfrm>
          <a:prstGeom prst="ellipse">
            <a:avLst/>
          </a:prstGeom>
        </p:spPr>
      </p:pic>
    </p:spTree>
    <p:extLst>
      <p:ext uri="{BB962C8B-B14F-4D97-AF65-F5344CB8AC3E}">
        <p14:creationId xmlns:p14="http://schemas.microsoft.com/office/powerpoint/2010/main" val="1550667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228" y="0"/>
            <a:ext cx="9167476" cy="6857999"/>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4800"/>
            <a:ext cx="5791200" cy="736508"/>
          </a:xfrm>
          <a:prstGeom prst="rect">
            <a:avLst/>
          </a:prstGeom>
        </p:spPr>
      </p:pic>
      <p:sp>
        <p:nvSpPr>
          <p:cNvPr id="10" name="Rectangle 9"/>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
        <p:nvSpPr>
          <p:cNvPr id="11" name="TextBox 10"/>
          <p:cNvSpPr txBox="1"/>
          <p:nvPr/>
        </p:nvSpPr>
        <p:spPr>
          <a:xfrm>
            <a:off x="0" y="488388"/>
            <a:ext cx="5582490" cy="338554"/>
          </a:xfrm>
          <a:prstGeom prst="rect">
            <a:avLst/>
          </a:prstGeom>
          <a:noFill/>
        </p:spPr>
        <p:txBody>
          <a:bodyPr wrap="none" rtlCol="0">
            <a:spAutoFit/>
          </a:bodyPr>
          <a:lstStyle/>
          <a:p>
            <a:r>
              <a:rPr lang="fr-FR" sz="1600" dirty="0">
                <a:solidFill>
                  <a:schemeClr val="bg1"/>
                </a:solidFill>
              </a:rPr>
              <a:t>SANTÉ AU TRAVAIL - RISQUE D’INFECTION GASTROINTESTINALE</a:t>
            </a:r>
          </a:p>
        </p:txBody>
      </p:sp>
      <p:sp>
        <p:nvSpPr>
          <p:cNvPr id="12" name="Rectangle 11"/>
          <p:cNvSpPr/>
          <p:nvPr/>
        </p:nvSpPr>
        <p:spPr>
          <a:xfrm>
            <a:off x="862451" y="4114800"/>
            <a:ext cx="2171701" cy="1477328"/>
          </a:xfrm>
          <a:prstGeom prst="rect">
            <a:avLst/>
          </a:prstGeom>
        </p:spPr>
        <p:txBody>
          <a:bodyPr wrap="square">
            <a:spAutoFit/>
          </a:bodyPr>
          <a:lstStyle/>
          <a:p>
            <a:pPr algn="ctr"/>
            <a:r>
              <a:rPr lang="fr-FR" dirty="0">
                <a:solidFill>
                  <a:schemeClr val="bg1"/>
                </a:solidFill>
              </a:rPr>
              <a:t>la restriction des zones où on peut consommer de la nourriture et des boissons </a:t>
            </a:r>
          </a:p>
        </p:txBody>
      </p:sp>
      <p:pic>
        <p:nvPicPr>
          <p:cNvPr id="17" name="Picture 16"/>
          <p:cNvPicPr>
            <a:picLocks noGrp="1" noSelect="1" noRot="1" noMove="1" noResize="1" noEditPoints="1" noAdjustHandles="1" noChangeArrowheads="1" noChangeShapeType="1"/>
          </p:cNvPicPr>
          <p:nvPr>
            <p:custDataLst>
              <p:tags r:id="rId1"/>
            </p:custDataLst>
          </p:nvPr>
        </p:nvPicPr>
        <p:blipFill rotWithShape="1">
          <a:blip r:embed="rId5" cstate="print">
            <a:extLst>
              <a:ext uri="{28A0092B-C50C-407E-A947-70E740481C1C}">
                <a14:useLocalDpi xmlns:a14="http://schemas.microsoft.com/office/drawing/2010/main" val="0"/>
              </a:ext>
            </a:extLst>
          </a:blip>
          <a:srcRect l="9166" r="22918"/>
          <a:stretch/>
        </p:blipFill>
        <p:spPr>
          <a:xfrm>
            <a:off x="848602" y="1908901"/>
            <a:ext cx="2199398" cy="2160000"/>
          </a:xfrm>
          <a:prstGeom prst="ellipse">
            <a:avLst/>
          </a:prstGeom>
        </p:spPr>
      </p:pic>
      <p:sp>
        <p:nvSpPr>
          <p:cNvPr id="21" name="Rectangle 20"/>
          <p:cNvSpPr/>
          <p:nvPr/>
        </p:nvSpPr>
        <p:spPr>
          <a:xfrm>
            <a:off x="4085324" y="1908901"/>
            <a:ext cx="4572000" cy="1754326"/>
          </a:xfrm>
          <a:prstGeom prst="rect">
            <a:avLst/>
          </a:prstGeom>
        </p:spPr>
        <p:txBody>
          <a:bodyPr>
            <a:spAutoFit/>
          </a:bodyPr>
          <a:lstStyle/>
          <a:p>
            <a:r>
              <a:rPr lang="fr-FR" dirty="0">
                <a:solidFill>
                  <a:schemeClr val="bg1"/>
                </a:solidFill>
              </a:rPr>
              <a:t>Les fournisseurs de soins de santé qui consomment des aliments ou des boissons dans les aires de soins aux patients courent un risque accru de contracter des infections </a:t>
            </a:r>
            <a:r>
              <a:rPr lang="fr-FR" dirty="0" err="1">
                <a:solidFill>
                  <a:schemeClr val="bg1"/>
                </a:solidFill>
              </a:rPr>
              <a:t>gastrointestinales</a:t>
            </a:r>
            <a:r>
              <a:rPr lang="fr-FR" dirty="0">
                <a:solidFill>
                  <a:schemeClr val="bg1"/>
                </a:solidFill>
              </a:rPr>
              <a:t> causant des vomissements ou la diarrhée.</a:t>
            </a:r>
          </a:p>
        </p:txBody>
      </p:sp>
    </p:spTree>
    <p:extLst>
      <p:ext uri="{BB962C8B-B14F-4D97-AF65-F5344CB8AC3E}">
        <p14:creationId xmlns:p14="http://schemas.microsoft.com/office/powerpoint/2010/main" val="1096815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Grp="1" noSelect="1" noRot="1" noMove="1" noResize="1" noEditPoints="1" noAdjustHandles="1" noChangeArrowheads="1" noChangeShapeType="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4249" y="0"/>
            <a:ext cx="9152497" cy="6858000"/>
          </a:xfrm>
          <a:prstGeom prst="rect">
            <a:avLst/>
          </a:prstGeom>
        </p:spPr>
      </p:pic>
      <p:sp>
        <p:nvSpPr>
          <p:cNvPr id="9" name="Rectangle 8"/>
          <p:cNvSpPr/>
          <p:nvPr/>
        </p:nvSpPr>
        <p:spPr>
          <a:xfrm>
            <a:off x="377" y="990600"/>
            <a:ext cx="9143623" cy="3620725"/>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11849" y="1371600"/>
            <a:ext cx="7822551" cy="2831544"/>
          </a:xfrm>
          <a:prstGeom prst="rect">
            <a:avLst/>
          </a:prstGeom>
          <a:noFill/>
        </p:spPr>
        <p:txBody>
          <a:bodyPr wrap="square" rtlCol="0">
            <a:spAutoFit/>
          </a:bodyPr>
          <a:lstStyle/>
          <a:p>
            <a:r>
              <a:rPr lang="fr-FR" sz="2800" b="1" dirty="0">
                <a:solidFill>
                  <a:schemeClr val="bg1"/>
                </a:solidFill>
              </a:rPr>
              <a:t>Introduction générale aux pratiques de base</a:t>
            </a:r>
            <a:endParaRPr lang="fr-FR" sz="2800" dirty="0">
              <a:solidFill>
                <a:schemeClr val="bg1"/>
              </a:solidFill>
            </a:endParaRPr>
          </a:p>
          <a:p>
            <a:r>
              <a:rPr lang="fr-FR" sz="2000" dirty="0" smtClean="0">
                <a:solidFill>
                  <a:schemeClr val="bg1"/>
                </a:solidFill>
              </a:rPr>
              <a:t>Les </a:t>
            </a:r>
            <a:r>
              <a:rPr lang="fr-FR" sz="2000" dirty="0">
                <a:solidFill>
                  <a:schemeClr val="bg1"/>
                </a:solidFill>
              </a:rPr>
              <a:t>pratiques de base sont les méthodes de prévention et de contrôle des infections qui sont utilisées :		</a:t>
            </a:r>
          </a:p>
          <a:p>
            <a:pPr marL="342900" indent="-342900">
              <a:buFont typeface="Arial" panose="020B0604020202020204" pitchFamily="34" charset="0"/>
              <a:buChar char="•"/>
            </a:pPr>
            <a:r>
              <a:rPr lang="fr-FR" sz="2000" dirty="0" smtClean="0">
                <a:solidFill>
                  <a:schemeClr val="bg1"/>
                </a:solidFill>
              </a:rPr>
              <a:t>systématiquement </a:t>
            </a:r>
            <a:r>
              <a:rPr lang="fr-FR" sz="2000" dirty="0">
                <a:solidFill>
                  <a:schemeClr val="bg1"/>
                </a:solidFill>
              </a:rPr>
              <a:t>durant toutes les activités </a:t>
            </a:r>
          </a:p>
          <a:p>
            <a:pPr marL="342900" indent="-342900">
              <a:buFont typeface="Arial" panose="020B0604020202020204" pitchFamily="34" charset="0"/>
              <a:buChar char="•"/>
            </a:pPr>
            <a:r>
              <a:rPr lang="fr-FR" sz="2000" dirty="0" smtClean="0">
                <a:solidFill>
                  <a:schemeClr val="bg1"/>
                </a:solidFill>
              </a:rPr>
              <a:t>avec </a:t>
            </a:r>
            <a:r>
              <a:rPr lang="fr-FR" sz="2000" dirty="0">
                <a:solidFill>
                  <a:schemeClr val="bg1"/>
                </a:solidFill>
              </a:rPr>
              <a:t>tous les clients, patients et résidents </a:t>
            </a:r>
          </a:p>
          <a:p>
            <a:pPr marL="342900" indent="-342900">
              <a:buFont typeface="Arial" panose="020B0604020202020204" pitchFamily="34" charset="0"/>
              <a:buChar char="•"/>
            </a:pPr>
            <a:r>
              <a:rPr lang="fr-FR" sz="2000" dirty="0" smtClean="0">
                <a:solidFill>
                  <a:schemeClr val="bg1"/>
                </a:solidFill>
              </a:rPr>
              <a:t>dans </a:t>
            </a:r>
            <a:r>
              <a:rPr lang="fr-FR" sz="2000" dirty="0">
                <a:solidFill>
                  <a:schemeClr val="bg1"/>
                </a:solidFill>
              </a:rPr>
              <a:t>tous les milieux de soins</a:t>
            </a:r>
          </a:p>
          <a:p>
            <a:pPr marL="342900" indent="-342900">
              <a:buFont typeface="Arial" panose="020B0604020202020204" pitchFamily="34" charset="0"/>
              <a:buChar char="•"/>
            </a:pPr>
            <a:r>
              <a:rPr lang="fr-FR" sz="2000" dirty="0">
                <a:solidFill>
                  <a:schemeClr val="bg1"/>
                </a:solidFill>
              </a:rPr>
              <a:t>pour prévenir et contrôler la transmission d’agents infectieux</a:t>
            </a:r>
          </a:p>
          <a:p>
            <a:pPr>
              <a:lnSpc>
                <a:spcPct val="150000"/>
              </a:lnSpc>
            </a:pPr>
            <a:endParaRPr lang="en-US" sz="2000" dirty="0">
              <a:solidFill>
                <a:schemeClr val="bg1"/>
              </a:solidFill>
              <a:latin typeface="+mj-lt"/>
            </a:endParaRPr>
          </a:p>
        </p:txBody>
      </p:sp>
      <p:sp>
        <p:nvSpPr>
          <p:cNvPr id="6" name="Rectangle 5"/>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Tree>
    <p:extLst>
      <p:ext uri="{BB962C8B-B14F-4D97-AF65-F5344CB8AC3E}">
        <p14:creationId xmlns:p14="http://schemas.microsoft.com/office/powerpoint/2010/main" val="32773534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9228" y="0"/>
            <a:ext cx="9167476" cy="6857999"/>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4800"/>
            <a:ext cx="5943600" cy="736508"/>
          </a:xfrm>
          <a:prstGeom prst="rect">
            <a:avLst/>
          </a:prstGeom>
        </p:spPr>
      </p:pic>
      <p:sp>
        <p:nvSpPr>
          <p:cNvPr id="14" name="Rectangle 13"/>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
        <p:nvSpPr>
          <p:cNvPr id="15" name="TextBox 14"/>
          <p:cNvSpPr txBox="1"/>
          <p:nvPr/>
        </p:nvSpPr>
        <p:spPr>
          <a:xfrm>
            <a:off x="0" y="488388"/>
            <a:ext cx="5810693" cy="338554"/>
          </a:xfrm>
          <a:prstGeom prst="rect">
            <a:avLst/>
          </a:prstGeom>
          <a:noFill/>
        </p:spPr>
        <p:txBody>
          <a:bodyPr wrap="none" rtlCol="0">
            <a:spAutoFit/>
          </a:bodyPr>
          <a:lstStyle/>
          <a:p>
            <a:r>
              <a:rPr lang="fr-FR" sz="1600" dirty="0">
                <a:solidFill>
                  <a:schemeClr val="bg1"/>
                </a:solidFill>
              </a:rPr>
              <a:t>SANTÉ AU TRAVAIL - PROGRAMME DE PROTECTION RESPIRATOIRE</a:t>
            </a:r>
          </a:p>
        </p:txBody>
      </p:sp>
      <p:sp>
        <p:nvSpPr>
          <p:cNvPr id="18" name="Rectangle 17"/>
          <p:cNvSpPr/>
          <p:nvPr/>
        </p:nvSpPr>
        <p:spPr>
          <a:xfrm>
            <a:off x="4085324" y="1908901"/>
            <a:ext cx="4572000" cy="3693319"/>
          </a:xfrm>
          <a:prstGeom prst="rect">
            <a:avLst/>
          </a:prstGeom>
        </p:spPr>
        <p:txBody>
          <a:bodyPr>
            <a:spAutoFit/>
          </a:bodyPr>
          <a:lstStyle/>
          <a:p>
            <a:r>
              <a:rPr lang="fr-FR" dirty="0">
                <a:solidFill>
                  <a:schemeClr val="bg1"/>
                </a:solidFill>
              </a:rPr>
              <a:t>Un programme de protection respiratoire doit être mis à la disposition du personnel qui devra porter un respirateur N95 (exigence du ministère du Travail). </a:t>
            </a:r>
          </a:p>
          <a:p>
            <a:endParaRPr lang="en-US" dirty="0">
              <a:solidFill>
                <a:schemeClr val="bg1"/>
              </a:solidFill>
            </a:endParaRPr>
          </a:p>
          <a:p>
            <a:r>
              <a:rPr lang="fr-FR" dirty="0">
                <a:solidFill>
                  <a:schemeClr val="bg1"/>
                </a:solidFill>
              </a:rPr>
              <a:t>Les programmes de protection respiratoire comprennent :</a:t>
            </a:r>
          </a:p>
          <a:p>
            <a:pPr marL="285750" indent="-285750">
              <a:buFont typeface="Arial" panose="020B0604020202020204" pitchFamily="34" charset="0"/>
              <a:buChar char="•"/>
            </a:pPr>
            <a:r>
              <a:rPr lang="fr-FR" dirty="0">
                <a:solidFill>
                  <a:schemeClr val="bg1"/>
                </a:solidFill>
              </a:rPr>
              <a:t>une évaluation de la santé </a:t>
            </a:r>
          </a:p>
          <a:p>
            <a:pPr marL="285750" indent="-285750">
              <a:buFont typeface="Arial" panose="020B0604020202020204" pitchFamily="34" charset="0"/>
              <a:buChar char="•"/>
            </a:pPr>
            <a:r>
              <a:rPr lang="fr-FR" dirty="0">
                <a:solidFill>
                  <a:schemeClr val="bg1"/>
                </a:solidFill>
              </a:rPr>
              <a:t>un essai d'ajustement du respirateur N95, mené conformément aux normes de l’Association canadienne de normalisation</a:t>
            </a:r>
          </a:p>
          <a:p>
            <a:pPr marL="285750" indent="-285750">
              <a:buFont typeface="Arial" panose="020B0604020202020204" pitchFamily="34" charset="0"/>
              <a:buChar char="•"/>
            </a:pPr>
            <a:r>
              <a:rPr lang="fr-FR" dirty="0">
                <a:solidFill>
                  <a:schemeClr val="bg1"/>
                </a:solidFill>
              </a:rPr>
              <a:t>une formation sur l’utilisation d’un respirateur N95</a:t>
            </a:r>
            <a:endParaRPr lang="fr-FR" b="1" dirty="0">
              <a:solidFill>
                <a:schemeClr val="bg1"/>
              </a:solidFill>
            </a:endParaRPr>
          </a:p>
        </p:txBody>
      </p:sp>
      <p:sp>
        <p:nvSpPr>
          <p:cNvPr id="21" name="Rectangle 20"/>
          <p:cNvSpPr/>
          <p:nvPr/>
        </p:nvSpPr>
        <p:spPr>
          <a:xfrm>
            <a:off x="841183" y="4142498"/>
            <a:ext cx="2171701" cy="923330"/>
          </a:xfrm>
          <a:prstGeom prst="rect">
            <a:avLst/>
          </a:prstGeom>
        </p:spPr>
        <p:txBody>
          <a:bodyPr wrap="square">
            <a:spAutoFit/>
          </a:bodyPr>
          <a:lstStyle/>
          <a:p>
            <a:pPr algn="ctr"/>
            <a:r>
              <a:rPr lang="fr-FR" dirty="0">
                <a:solidFill>
                  <a:schemeClr val="bg1"/>
                </a:solidFill>
              </a:rPr>
              <a:t>un programme de protection respiratoire</a:t>
            </a:r>
          </a:p>
        </p:txBody>
      </p:sp>
      <p:pic>
        <p:nvPicPr>
          <p:cNvPr id="22" name="Picture 21"/>
          <p:cNvPicPr>
            <a:picLocks noGrp="1" noSelect="1" noRot="1" noMove="1" noResize="1" noEditPoints="1" noAdjustHandles="1" noChangeArrowheads="1" noChangeShapeType="1"/>
          </p:cNvPicPr>
          <p:nvPr>
            <p:custDataLst>
              <p:tags r:id="rId1"/>
            </p:custDataLst>
          </p:nvPr>
        </p:nvPicPr>
        <p:blipFill rotWithShape="1">
          <a:blip r:embed="rId5" cstate="print">
            <a:extLst>
              <a:ext uri="{28A0092B-C50C-407E-A947-70E740481C1C}">
                <a14:useLocalDpi xmlns:a14="http://schemas.microsoft.com/office/drawing/2010/main" val="0"/>
              </a:ext>
            </a:extLst>
          </a:blip>
          <a:srcRect l="15913" r="16796"/>
          <a:stretch/>
        </p:blipFill>
        <p:spPr>
          <a:xfrm>
            <a:off x="837451" y="1908901"/>
            <a:ext cx="2179164" cy="2160000"/>
          </a:xfrm>
          <a:prstGeom prst="ellipse">
            <a:avLst/>
          </a:prstGeom>
        </p:spPr>
      </p:pic>
    </p:spTree>
    <p:extLst>
      <p:ext uri="{BB962C8B-B14F-4D97-AF65-F5344CB8AC3E}">
        <p14:creationId xmlns:p14="http://schemas.microsoft.com/office/powerpoint/2010/main" val="2838806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9228" y="0"/>
            <a:ext cx="9167476" cy="6857999"/>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4800"/>
            <a:ext cx="5943600" cy="736508"/>
          </a:xfrm>
          <a:prstGeom prst="rect">
            <a:avLst/>
          </a:prstGeom>
        </p:spPr>
      </p:pic>
      <p:sp>
        <p:nvSpPr>
          <p:cNvPr id="14" name="Rectangle 13"/>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
        <p:nvSpPr>
          <p:cNvPr id="15" name="TextBox 14"/>
          <p:cNvSpPr txBox="1"/>
          <p:nvPr/>
        </p:nvSpPr>
        <p:spPr>
          <a:xfrm>
            <a:off x="0" y="488388"/>
            <a:ext cx="5687519" cy="338554"/>
          </a:xfrm>
          <a:prstGeom prst="rect">
            <a:avLst/>
          </a:prstGeom>
          <a:noFill/>
        </p:spPr>
        <p:txBody>
          <a:bodyPr wrap="none" rtlCol="0">
            <a:spAutoFit/>
          </a:bodyPr>
          <a:lstStyle/>
          <a:p>
            <a:r>
              <a:rPr lang="fr-FR" sz="1600" dirty="0">
                <a:solidFill>
                  <a:schemeClr val="bg1"/>
                </a:solidFill>
              </a:rPr>
              <a:t>SANTÉ AU TRAVAIL - PROGRAMME DE PROTECTION RESPIRATOIRE</a:t>
            </a:r>
          </a:p>
        </p:txBody>
      </p:sp>
      <p:sp>
        <p:nvSpPr>
          <p:cNvPr id="18" name="Rectangle 17"/>
          <p:cNvSpPr/>
          <p:nvPr/>
        </p:nvSpPr>
        <p:spPr>
          <a:xfrm>
            <a:off x="4085324" y="1908901"/>
            <a:ext cx="4572000" cy="3970318"/>
          </a:xfrm>
          <a:prstGeom prst="rect">
            <a:avLst/>
          </a:prstGeom>
        </p:spPr>
        <p:txBody>
          <a:bodyPr>
            <a:spAutoFit/>
          </a:bodyPr>
          <a:lstStyle/>
          <a:p>
            <a:r>
              <a:rPr lang="fr-FR" dirty="0">
                <a:solidFill>
                  <a:schemeClr val="bg1"/>
                </a:solidFill>
              </a:rPr>
              <a:t>Les fournisseurs de soins de santé devraient :</a:t>
            </a:r>
          </a:p>
          <a:p>
            <a:pPr marL="285750" indent="-285750">
              <a:buFont typeface="Arial" panose="020B0604020202020204" pitchFamily="34" charset="0"/>
              <a:buChar char="•"/>
            </a:pPr>
            <a:r>
              <a:rPr lang="fr-FR" dirty="0">
                <a:solidFill>
                  <a:schemeClr val="bg1"/>
                </a:solidFill>
              </a:rPr>
              <a:t>recevoir une formation sur l’utilisation d’un respirateur  N95 et procéder à un essai d’ajustement d’un tel respirateur (tous les deux ans)</a:t>
            </a:r>
          </a:p>
          <a:p>
            <a:pPr marL="285750" indent="-285750">
              <a:buFont typeface="Arial" panose="020B0604020202020204" pitchFamily="34" charset="0"/>
              <a:buChar char="•"/>
            </a:pPr>
            <a:r>
              <a:rPr lang="fr-FR" dirty="0">
                <a:solidFill>
                  <a:schemeClr val="bg1"/>
                </a:solidFill>
              </a:rPr>
              <a:t>utiliser le respirateur (type et taille) qui leur a été attribué </a:t>
            </a:r>
          </a:p>
          <a:p>
            <a:pPr marL="285750" indent="-285750">
              <a:buFont typeface="Arial" panose="020B0604020202020204" pitchFamily="34" charset="0"/>
              <a:buChar char="•"/>
            </a:pPr>
            <a:r>
              <a:rPr lang="fr-FR" dirty="0">
                <a:solidFill>
                  <a:schemeClr val="bg1"/>
                </a:solidFill>
              </a:rPr>
              <a:t>effectuer un test d’étanchéité chaque fois qu’ils portent un respirateur ajusté</a:t>
            </a:r>
          </a:p>
          <a:p>
            <a:pPr marL="285750" indent="-285750">
              <a:buFont typeface="Arial" panose="020B0604020202020204" pitchFamily="34" charset="0"/>
              <a:buChar char="•"/>
            </a:pPr>
            <a:r>
              <a:rPr lang="fr-FR" dirty="0">
                <a:solidFill>
                  <a:schemeClr val="bg1"/>
                </a:solidFill>
              </a:rPr>
              <a:t>faire l’objet d’une évaluation des services de santé au travail en vue de connaître les mesures de protection de rechange à adopter s’ils ne peuvent pas porter de respirateur N95 </a:t>
            </a:r>
          </a:p>
        </p:txBody>
      </p:sp>
      <p:sp>
        <p:nvSpPr>
          <p:cNvPr id="21" name="Rectangle 20"/>
          <p:cNvSpPr/>
          <p:nvPr/>
        </p:nvSpPr>
        <p:spPr>
          <a:xfrm>
            <a:off x="841183" y="4142498"/>
            <a:ext cx="2171701" cy="923330"/>
          </a:xfrm>
          <a:prstGeom prst="rect">
            <a:avLst/>
          </a:prstGeom>
        </p:spPr>
        <p:txBody>
          <a:bodyPr wrap="square">
            <a:spAutoFit/>
          </a:bodyPr>
          <a:lstStyle/>
          <a:p>
            <a:pPr algn="ctr"/>
            <a:r>
              <a:rPr lang="fr-FR" dirty="0">
                <a:solidFill>
                  <a:schemeClr val="bg1"/>
                </a:solidFill>
              </a:rPr>
              <a:t>un programme de protection respiratoire</a:t>
            </a:r>
          </a:p>
        </p:txBody>
      </p:sp>
      <p:pic>
        <p:nvPicPr>
          <p:cNvPr id="22" name="Picture 21"/>
          <p:cNvPicPr>
            <a:picLocks noGrp="1" noSelect="1" noRot="1" noMove="1" noResize="1" noEditPoints="1" noAdjustHandles="1" noChangeArrowheads="1" noChangeShapeType="1"/>
          </p:cNvPicPr>
          <p:nvPr>
            <p:custDataLst>
              <p:tags r:id="rId1"/>
            </p:custDataLst>
          </p:nvPr>
        </p:nvPicPr>
        <p:blipFill rotWithShape="1">
          <a:blip r:embed="rId5" cstate="print">
            <a:extLst>
              <a:ext uri="{28A0092B-C50C-407E-A947-70E740481C1C}">
                <a14:useLocalDpi xmlns:a14="http://schemas.microsoft.com/office/drawing/2010/main" val="0"/>
              </a:ext>
            </a:extLst>
          </a:blip>
          <a:srcRect l="15913" r="16796"/>
          <a:stretch/>
        </p:blipFill>
        <p:spPr>
          <a:xfrm>
            <a:off x="837451" y="1908901"/>
            <a:ext cx="2179164" cy="2160000"/>
          </a:xfrm>
          <a:prstGeom prst="ellipse">
            <a:avLst/>
          </a:prstGeom>
        </p:spPr>
      </p:pic>
    </p:spTree>
    <p:extLst>
      <p:ext uri="{BB962C8B-B14F-4D97-AF65-F5344CB8AC3E}">
        <p14:creationId xmlns:p14="http://schemas.microsoft.com/office/powerpoint/2010/main" val="2501185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
        <p:nvSpPr>
          <p:cNvPr id="16" name="Rectangle 15"/>
          <p:cNvSpPr/>
          <p:nvPr/>
        </p:nvSpPr>
        <p:spPr>
          <a:xfrm>
            <a:off x="990600" y="687943"/>
            <a:ext cx="7162800" cy="3170099"/>
          </a:xfrm>
          <a:prstGeom prst="rect">
            <a:avLst/>
          </a:prstGeom>
        </p:spPr>
        <p:txBody>
          <a:bodyPr wrap="square">
            <a:spAutoFit/>
          </a:bodyPr>
          <a:lstStyle/>
          <a:p>
            <a:pPr algn="ctr"/>
            <a:r>
              <a:rPr lang="en-CA" sz="4400" dirty="0" smtClean="0">
                <a:solidFill>
                  <a:schemeClr val="tx1">
                    <a:lumMod val="95000"/>
                    <a:lumOff val="5000"/>
                  </a:schemeClr>
                </a:solidFill>
              </a:rPr>
              <a:t>Discussion</a:t>
            </a:r>
          </a:p>
          <a:p>
            <a:pPr algn="ctr"/>
            <a:endParaRPr lang="en-US" sz="4400" dirty="0">
              <a:solidFill>
                <a:schemeClr val="tx1">
                  <a:lumMod val="95000"/>
                  <a:lumOff val="5000"/>
                </a:schemeClr>
              </a:solidFill>
            </a:endParaRPr>
          </a:p>
          <a:p>
            <a:pPr algn="ctr"/>
            <a:r>
              <a:rPr lang="fr-FR" sz="2800" dirty="0"/>
              <a:t>Dans votre milieu de soins de santé, comment pourriez-vous obtenir une formation et procéder à un essai d’ajustement d’un respirateur N95?</a:t>
            </a:r>
          </a:p>
        </p:txBody>
      </p:sp>
    </p:spTree>
    <p:extLst>
      <p:ext uri="{BB962C8B-B14F-4D97-AF65-F5344CB8AC3E}">
        <p14:creationId xmlns:p14="http://schemas.microsoft.com/office/powerpoint/2010/main" val="32966200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9228" y="0"/>
            <a:ext cx="9167476" cy="6857999"/>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4800"/>
            <a:ext cx="4571999" cy="736508"/>
          </a:xfrm>
          <a:prstGeom prst="rect">
            <a:avLst/>
          </a:prstGeom>
        </p:spPr>
      </p:pic>
      <p:sp>
        <p:nvSpPr>
          <p:cNvPr id="22" name="Rectangle 21"/>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
        <p:nvSpPr>
          <p:cNvPr id="23" name="TextBox 22"/>
          <p:cNvSpPr txBox="1"/>
          <p:nvPr/>
        </p:nvSpPr>
        <p:spPr>
          <a:xfrm>
            <a:off x="0" y="488388"/>
            <a:ext cx="4182171" cy="338554"/>
          </a:xfrm>
          <a:prstGeom prst="rect">
            <a:avLst/>
          </a:prstGeom>
          <a:noFill/>
        </p:spPr>
        <p:txBody>
          <a:bodyPr wrap="none" rtlCol="0">
            <a:spAutoFit/>
          </a:bodyPr>
          <a:lstStyle/>
          <a:p>
            <a:r>
              <a:rPr lang="fr-FR" sz="1600" dirty="0">
                <a:solidFill>
                  <a:schemeClr val="bg1"/>
                </a:solidFill>
              </a:rPr>
              <a:t>SANTÉ AU TRAVAIL - ÉTIQUETTE RESPIRATOIRE </a:t>
            </a:r>
          </a:p>
        </p:txBody>
      </p:sp>
      <p:sp>
        <p:nvSpPr>
          <p:cNvPr id="24" name="Rectangle 23"/>
          <p:cNvSpPr/>
          <p:nvPr/>
        </p:nvSpPr>
        <p:spPr>
          <a:xfrm>
            <a:off x="4085324" y="1908901"/>
            <a:ext cx="4572000" cy="3139321"/>
          </a:xfrm>
          <a:prstGeom prst="rect">
            <a:avLst/>
          </a:prstGeom>
        </p:spPr>
        <p:txBody>
          <a:bodyPr>
            <a:spAutoFit/>
          </a:bodyPr>
          <a:lstStyle/>
          <a:p>
            <a:r>
              <a:rPr lang="en-US" dirty="0" err="1">
                <a:solidFill>
                  <a:schemeClr val="bg1"/>
                </a:solidFill>
              </a:rPr>
              <a:t>L’étiquette</a:t>
            </a:r>
            <a:r>
              <a:rPr lang="en-US" dirty="0">
                <a:solidFill>
                  <a:schemeClr val="bg1"/>
                </a:solidFill>
              </a:rPr>
              <a:t> </a:t>
            </a:r>
            <a:r>
              <a:rPr lang="en-US" dirty="0" err="1">
                <a:solidFill>
                  <a:schemeClr val="bg1"/>
                </a:solidFill>
              </a:rPr>
              <a:t>respiratoire</a:t>
            </a:r>
            <a:r>
              <a:rPr lang="en-US" dirty="0">
                <a:solidFill>
                  <a:schemeClr val="bg1"/>
                </a:solidFill>
              </a:rPr>
              <a:t> : </a:t>
            </a:r>
          </a:p>
          <a:p>
            <a:endParaRPr lang="en-US" dirty="0">
              <a:solidFill>
                <a:schemeClr val="bg1"/>
              </a:solidFill>
            </a:endParaRPr>
          </a:p>
          <a:p>
            <a:pPr marL="285750" indent="-285750">
              <a:buFont typeface="Arial" panose="020B0604020202020204" pitchFamily="34" charset="0"/>
              <a:buChar char="•"/>
            </a:pPr>
            <a:r>
              <a:rPr lang="fr-FR" dirty="0">
                <a:solidFill>
                  <a:schemeClr val="bg1"/>
                </a:solidFill>
              </a:rPr>
              <a:t>fait référence à un ensemble de pratiques individuelles que devraient respecter les  fournisseurs de soins de santé et clients/patients/résidents lorsqu’ils toussent ou éternuent</a:t>
            </a:r>
          </a:p>
          <a:p>
            <a:pPr marL="285750" indent="-285750">
              <a:buFont typeface="Arial" panose="020B0604020202020204" pitchFamily="34" charset="0"/>
              <a:buChar char="•"/>
            </a:pPr>
            <a:r>
              <a:rPr lang="fr-FR" dirty="0">
                <a:solidFill>
                  <a:schemeClr val="bg1"/>
                </a:solidFill>
              </a:rPr>
              <a:t>aide à prévenir la propagation des bactéries et des virus qui causent des infections respiratoires aiguës</a:t>
            </a:r>
          </a:p>
          <a:p>
            <a:endParaRPr lang="en-US" dirty="0">
              <a:solidFill>
                <a:schemeClr val="bg1"/>
              </a:solidFill>
            </a:endParaRPr>
          </a:p>
        </p:txBody>
      </p:sp>
      <p:sp>
        <p:nvSpPr>
          <p:cNvPr id="29" name="Rectangle 28"/>
          <p:cNvSpPr/>
          <p:nvPr/>
        </p:nvSpPr>
        <p:spPr>
          <a:xfrm>
            <a:off x="858626" y="4142498"/>
            <a:ext cx="2171701" cy="646331"/>
          </a:xfrm>
          <a:prstGeom prst="rect">
            <a:avLst/>
          </a:prstGeom>
        </p:spPr>
        <p:txBody>
          <a:bodyPr wrap="square">
            <a:spAutoFit/>
          </a:bodyPr>
          <a:lstStyle/>
          <a:p>
            <a:pPr algn="ctr"/>
            <a:r>
              <a:rPr lang="en-US" dirty="0" err="1">
                <a:solidFill>
                  <a:schemeClr val="bg1"/>
                </a:solidFill>
              </a:rPr>
              <a:t>l’étiquette</a:t>
            </a:r>
            <a:r>
              <a:rPr lang="en-US" dirty="0">
                <a:solidFill>
                  <a:schemeClr val="bg1"/>
                </a:solidFill>
              </a:rPr>
              <a:t> </a:t>
            </a:r>
            <a:r>
              <a:rPr lang="en-US" dirty="0" err="1">
                <a:solidFill>
                  <a:schemeClr val="bg1"/>
                </a:solidFill>
              </a:rPr>
              <a:t>respiratoire</a:t>
            </a:r>
            <a:endParaRPr lang="en-US" dirty="0">
              <a:solidFill>
                <a:schemeClr val="bg1"/>
              </a:solidFill>
            </a:endParaRPr>
          </a:p>
        </p:txBody>
      </p:sp>
      <p:pic>
        <p:nvPicPr>
          <p:cNvPr id="30" name="Picture 29"/>
          <p:cNvPicPr>
            <a:picLocks noGrp="1" noSelect="1" noRot="1" noMove="1" noResize="1" noEditPoints="1" noAdjustHandles="1" noChangeArrowheads="1" noChangeShapeType="1"/>
          </p:cNvPicPr>
          <p:nvPr>
            <p:custDataLst>
              <p:tags r:id="rId1"/>
            </p:custDataLst>
          </p:nvPr>
        </p:nvPicPr>
        <p:blipFill rotWithShape="1">
          <a:blip r:embed="rId5" cstate="print">
            <a:extLst>
              <a:ext uri="{28A0092B-C50C-407E-A947-70E740481C1C}">
                <a14:useLocalDpi xmlns:a14="http://schemas.microsoft.com/office/drawing/2010/main" val="0"/>
              </a:ext>
            </a:extLst>
          </a:blip>
          <a:srcRect l="13151" r="20864"/>
          <a:stretch/>
        </p:blipFill>
        <p:spPr>
          <a:xfrm>
            <a:off x="876069" y="1908901"/>
            <a:ext cx="2136815" cy="2160000"/>
          </a:xfrm>
          <a:prstGeom prst="ellipse">
            <a:avLst/>
          </a:prstGeom>
        </p:spPr>
      </p:pic>
    </p:spTree>
    <p:extLst>
      <p:ext uri="{BB962C8B-B14F-4D97-AF65-F5344CB8AC3E}">
        <p14:creationId xmlns:p14="http://schemas.microsoft.com/office/powerpoint/2010/main" val="1798557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Select="1" noRot="1" noMove="1" noResize="1" noEditPoints="1" noAdjustHandles="1" noChangeArrowheads="1" noChangeShapeType="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07616" y="2066924"/>
            <a:ext cx="3413006" cy="2276475"/>
          </a:xfrm>
          <a:prstGeom prst="rect">
            <a:avLst/>
          </a:prstGeom>
        </p:spPr>
      </p:pic>
      <p:sp>
        <p:nvSpPr>
          <p:cNvPr id="3" name="Rectangle 2"/>
          <p:cNvSpPr/>
          <p:nvPr/>
        </p:nvSpPr>
        <p:spPr>
          <a:xfrm>
            <a:off x="3962400" y="1582341"/>
            <a:ext cx="4572000" cy="4524315"/>
          </a:xfrm>
          <a:prstGeom prst="rect">
            <a:avLst/>
          </a:prstGeom>
        </p:spPr>
        <p:txBody>
          <a:bodyPr>
            <a:spAutoFit/>
          </a:bodyPr>
          <a:lstStyle/>
          <a:p>
            <a:r>
              <a:rPr lang="fr-FR" dirty="0"/>
              <a:t>Les stratégies de protection respiratoire devraient inclure ce qui suit :</a:t>
            </a:r>
          </a:p>
          <a:p>
            <a:endParaRPr lang="en-US" b="1" dirty="0">
              <a:solidFill>
                <a:prstClr val="black"/>
              </a:solidFill>
            </a:endParaRPr>
          </a:p>
          <a:p>
            <a:pPr marL="285750" indent="-285750">
              <a:buFont typeface="Arial" panose="020B0604020202020204" pitchFamily="34" charset="0"/>
              <a:buChar char="•"/>
            </a:pPr>
            <a:r>
              <a:rPr lang="fr-FR" b="1" dirty="0"/>
              <a:t>détourner la tête des autres au moment de tousser ou </a:t>
            </a:r>
            <a:r>
              <a:rPr lang="fr-FR" b="1" dirty="0" smtClean="0"/>
              <a:t>d’éternuer</a:t>
            </a:r>
          </a:p>
          <a:p>
            <a:pPr marL="285750" indent="-285750">
              <a:buFont typeface="Arial" panose="020B0604020202020204" pitchFamily="34" charset="0"/>
              <a:buChar char="•"/>
            </a:pPr>
            <a:r>
              <a:rPr lang="fr-FR" dirty="0">
                <a:solidFill>
                  <a:schemeClr val="bg1">
                    <a:lumMod val="95000"/>
                  </a:schemeClr>
                </a:solidFill>
              </a:rPr>
              <a:t>garder une distance de deux mètres des autres au moment de tousser ou d’éternuer </a:t>
            </a:r>
          </a:p>
          <a:p>
            <a:pPr marL="285750" indent="-285750">
              <a:buFont typeface="Arial" panose="020B0604020202020204" pitchFamily="34" charset="0"/>
              <a:buChar char="•"/>
            </a:pPr>
            <a:r>
              <a:rPr lang="fr-FR" dirty="0">
                <a:solidFill>
                  <a:schemeClr val="bg1">
                    <a:lumMod val="95000"/>
                  </a:schemeClr>
                </a:solidFill>
              </a:rPr>
              <a:t>se couvrir le nez et la bouche avec un mouchoir que l’on jette immédiatement après son utilisation </a:t>
            </a:r>
          </a:p>
          <a:p>
            <a:pPr marL="285750" indent="-285750">
              <a:buFont typeface="Arial" panose="020B0604020202020204" pitchFamily="34" charset="0"/>
              <a:buChar char="•"/>
            </a:pPr>
            <a:r>
              <a:rPr lang="fr-FR" dirty="0">
                <a:solidFill>
                  <a:schemeClr val="bg1">
                    <a:lumMod val="95000"/>
                  </a:schemeClr>
                </a:solidFill>
              </a:rPr>
              <a:t>mettre en œuvre les pratiques d’hygiène des mains immédiatement après avoir jeté les papiers mouchoirs </a:t>
            </a:r>
          </a:p>
          <a:p>
            <a:pPr marL="285750" indent="-285750">
              <a:buFont typeface="Arial" panose="020B0604020202020204" pitchFamily="34" charset="0"/>
              <a:buChar char="•"/>
            </a:pPr>
            <a:r>
              <a:rPr lang="fr-FR" dirty="0">
                <a:solidFill>
                  <a:schemeClr val="bg1">
                    <a:lumMod val="95000"/>
                  </a:schemeClr>
                </a:solidFill>
              </a:rPr>
              <a:t>fournir des masques aux </a:t>
            </a:r>
            <a:r>
              <a:rPr lang="fr-FR" dirty="0" smtClean="0">
                <a:solidFill>
                  <a:schemeClr val="bg1">
                    <a:lumMod val="95000"/>
                  </a:schemeClr>
                </a:solidFill>
              </a:rPr>
              <a:t>clients/patients/</a:t>
            </a:r>
            <a:r>
              <a:rPr lang="en-CA" dirty="0" err="1" smtClean="0">
                <a:solidFill>
                  <a:schemeClr val="bg1">
                    <a:lumMod val="95000"/>
                  </a:schemeClr>
                </a:solidFill>
              </a:rPr>
              <a:t>résidents</a:t>
            </a:r>
            <a:r>
              <a:rPr lang="en-CA" dirty="0" smtClean="0">
                <a:solidFill>
                  <a:schemeClr val="bg1">
                    <a:lumMod val="95000"/>
                  </a:schemeClr>
                </a:solidFill>
              </a:rPr>
              <a:t>
							</a:t>
            </a:r>
            <a:r>
              <a:rPr lang="en-CA" dirty="0">
                <a:solidFill>
                  <a:schemeClr val="bg1">
                    <a:lumMod val="95000"/>
                  </a:schemeClr>
                </a:solidFill>
              </a:rPr>
              <a:t>qui </a:t>
            </a:r>
            <a:r>
              <a:rPr lang="en-CA" dirty="0" err="1">
                <a:solidFill>
                  <a:schemeClr val="bg1">
                    <a:lumMod val="95000"/>
                  </a:schemeClr>
                </a:solidFill>
              </a:rPr>
              <a:t>toussent</a:t>
            </a:r>
            <a:endParaRPr lang="en-CA" dirty="0">
              <a:solidFill>
                <a:schemeClr val="bg1">
                  <a:lumMod val="95000"/>
                </a:schemeClr>
              </a:solidFill>
            </a:endParaRPr>
          </a:p>
          <a:p>
            <a:endParaRPr lang="fr-FR" dirty="0"/>
          </a:p>
        </p:txBody>
      </p:sp>
      <p:sp>
        <p:nvSpPr>
          <p:cNvPr id="6" name="Rectangle 5"/>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04800"/>
            <a:ext cx="4571999" cy="736508"/>
          </a:xfrm>
          <a:prstGeom prst="rect">
            <a:avLst/>
          </a:prstGeom>
        </p:spPr>
      </p:pic>
      <p:sp>
        <p:nvSpPr>
          <p:cNvPr id="8" name="TextBox 7"/>
          <p:cNvSpPr txBox="1"/>
          <p:nvPr/>
        </p:nvSpPr>
        <p:spPr>
          <a:xfrm>
            <a:off x="0" y="488388"/>
            <a:ext cx="4182171" cy="338554"/>
          </a:xfrm>
          <a:prstGeom prst="rect">
            <a:avLst/>
          </a:prstGeom>
          <a:noFill/>
        </p:spPr>
        <p:txBody>
          <a:bodyPr wrap="none" rtlCol="0">
            <a:spAutoFit/>
          </a:bodyPr>
          <a:lstStyle/>
          <a:p>
            <a:r>
              <a:rPr lang="fr-FR" sz="1600" dirty="0">
                <a:solidFill>
                  <a:schemeClr val="bg1"/>
                </a:solidFill>
              </a:rPr>
              <a:t>SANTÉ AU TRAVAIL - ÉTIQUETTE RESPIRATOIRE </a:t>
            </a:r>
          </a:p>
        </p:txBody>
      </p:sp>
    </p:spTree>
    <p:extLst>
      <p:ext uri="{BB962C8B-B14F-4D97-AF65-F5344CB8AC3E}">
        <p14:creationId xmlns:p14="http://schemas.microsoft.com/office/powerpoint/2010/main" val="2989850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62400" y="1582341"/>
            <a:ext cx="4572000" cy="4524315"/>
          </a:xfrm>
          <a:prstGeom prst="rect">
            <a:avLst/>
          </a:prstGeom>
        </p:spPr>
        <p:txBody>
          <a:bodyPr>
            <a:spAutoFit/>
          </a:bodyPr>
          <a:lstStyle/>
          <a:p>
            <a:r>
              <a:rPr lang="fr-FR" dirty="0"/>
              <a:t>Les stratégies de protection respiratoire devraient inclure ce qui suit :</a:t>
            </a:r>
          </a:p>
          <a:p>
            <a:endParaRPr lang="en-US" dirty="0"/>
          </a:p>
          <a:p>
            <a:pPr marL="285750" indent="-285750">
              <a:buFont typeface="Arial" panose="020B0604020202020204" pitchFamily="34" charset="0"/>
              <a:buChar char="•"/>
            </a:pPr>
            <a:r>
              <a:rPr lang="fr-FR" dirty="0"/>
              <a:t>détourner la tête des autres au moment de tousser ou d’éternuer</a:t>
            </a:r>
          </a:p>
          <a:p>
            <a:pPr marL="285750" indent="-285750">
              <a:buFont typeface="Arial" panose="020B0604020202020204" pitchFamily="34" charset="0"/>
              <a:buChar char="•"/>
            </a:pPr>
            <a:r>
              <a:rPr lang="fr-FR" b="1" dirty="0"/>
              <a:t>garder une distance de deux mètres des autres au moment de tousser ou d’éternuer </a:t>
            </a:r>
          </a:p>
          <a:p>
            <a:pPr marL="285750" indent="-285750">
              <a:buFont typeface="Arial" panose="020B0604020202020204" pitchFamily="34" charset="0"/>
              <a:buChar char="•"/>
            </a:pPr>
            <a:r>
              <a:rPr lang="fr-FR" dirty="0">
                <a:solidFill>
                  <a:schemeClr val="bg1">
                    <a:lumMod val="95000"/>
                  </a:schemeClr>
                </a:solidFill>
              </a:rPr>
              <a:t>se couvrir le nez et la bouche avec un mouchoir que l’on jette immédiatement après son utilisation </a:t>
            </a:r>
          </a:p>
          <a:p>
            <a:pPr marL="285750" indent="-285750">
              <a:buFont typeface="Arial" panose="020B0604020202020204" pitchFamily="34" charset="0"/>
              <a:buChar char="•"/>
            </a:pPr>
            <a:r>
              <a:rPr lang="fr-FR" dirty="0">
                <a:solidFill>
                  <a:schemeClr val="bg1">
                    <a:lumMod val="95000"/>
                  </a:schemeClr>
                </a:solidFill>
              </a:rPr>
              <a:t>mettre en œuvre les pratiques d’hygiène des mains immédiatement après avoir jeté les papiers mouchoirs </a:t>
            </a:r>
          </a:p>
          <a:p>
            <a:pPr marL="285750" indent="-285750">
              <a:buFont typeface="Arial" panose="020B0604020202020204" pitchFamily="34" charset="0"/>
              <a:buChar char="•"/>
            </a:pPr>
            <a:r>
              <a:rPr lang="fr-FR" dirty="0">
                <a:solidFill>
                  <a:schemeClr val="bg1">
                    <a:lumMod val="95000"/>
                  </a:schemeClr>
                </a:solidFill>
              </a:rPr>
              <a:t>fournir des masques aux </a:t>
            </a:r>
            <a:r>
              <a:rPr lang="fr-FR" dirty="0" smtClean="0">
                <a:solidFill>
                  <a:schemeClr val="bg1">
                    <a:lumMod val="95000"/>
                  </a:schemeClr>
                </a:solidFill>
              </a:rPr>
              <a:t>clients/patients/</a:t>
            </a:r>
            <a:r>
              <a:rPr lang="en-CA" dirty="0" err="1" smtClean="0">
                <a:solidFill>
                  <a:schemeClr val="bg1">
                    <a:lumMod val="95000"/>
                  </a:schemeClr>
                </a:solidFill>
              </a:rPr>
              <a:t>résidents</a:t>
            </a:r>
            <a:r>
              <a:rPr lang="en-CA" dirty="0" smtClean="0">
                <a:solidFill>
                  <a:schemeClr val="bg1">
                    <a:lumMod val="95000"/>
                  </a:schemeClr>
                </a:solidFill>
              </a:rPr>
              <a:t>
							</a:t>
            </a:r>
            <a:r>
              <a:rPr lang="en-CA" dirty="0">
                <a:solidFill>
                  <a:schemeClr val="bg1">
                    <a:lumMod val="95000"/>
                  </a:schemeClr>
                </a:solidFill>
              </a:rPr>
              <a:t>qui </a:t>
            </a:r>
            <a:r>
              <a:rPr lang="en-CA" dirty="0" err="1">
                <a:solidFill>
                  <a:schemeClr val="bg1">
                    <a:lumMod val="95000"/>
                  </a:schemeClr>
                </a:solidFill>
              </a:rPr>
              <a:t>toussent</a:t>
            </a:r>
            <a:endParaRPr lang="en-CA" dirty="0">
              <a:solidFill>
                <a:schemeClr val="bg1">
                  <a:lumMod val="95000"/>
                </a:schemeClr>
              </a:solidFill>
            </a:endParaRPr>
          </a:p>
        </p:txBody>
      </p:sp>
      <p:sp>
        <p:nvSpPr>
          <p:cNvPr id="5" name="Rectangle 4"/>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pic>
        <p:nvPicPr>
          <p:cNvPr id="2" name="Picture 1"/>
          <p:cNvPicPr>
            <a:picLocks noGrp="1" noSelect="1" noRot="1" noMove="1" noResize="1" noEditPoints="1" noAdjustHandles="1" noChangeArrowheads="1" noChangeShapeType="1"/>
          </p:cNvPicPr>
          <p:nvPr>
            <p:custDataLst>
              <p:tags r:id="rId1"/>
            </p:custDataLst>
          </p:nvPr>
        </p:nvPicPr>
        <p:blipFill rotWithShape="1">
          <a:blip r:embed="rId4">
            <a:extLst>
              <a:ext uri="{28A0092B-C50C-407E-A947-70E740481C1C}">
                <a14:useLocalDpi xmlns:a14="http://schemas.microsoft.com/office/drawing/2010/main" val="0"/>
              </a:ext>
            </a:extLst>
          </a:blip>
          <a:srcRect l="40496" r="13224"/>
          <a:stretch/>
        </p:blipFill>
        <p:spPr>
          <a:xfrm>
            <a:off x="914400" y="1719000"/>
            <a:ext cx="2372949" cy="3420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04800"/>
            <a:ext cx="4571999" cy="736508"/>
          </a:xfrm>
          <a:prstGeom prst="rect">
            <a:avLst/>
          </a:prstGeom>
        </p:spPr>
      </p:pic>
      <p:sp>
        <p:nvSpPr>
          <p:cNvPr id="8" name="TextBox 7"/>
          <p:cNvSpPr txBox="1"/>
          <p:nvPr/>
        </p:nvSpPr>
        <p:spPr>
          <a:xfrm>
            <a:off x="0" y="488388"/>
            <a:ext cx="4182171" cy="338554"/>
          </a:xfrm>
          <a:prstGeom prst="rect">
            <a:avLst/>
          </a:prstGeom>
          <a:noFill/>
        </p:spPr>
        <p:txBody>
          <a:bodyPr wrap="none" rtlCol="0">
            <a:spAutoFit/>
          </a:bodyPr>
          <a:lstStyle/>
          <a:p>
            <a:r>
              <a:rPr lang="fr-FR" sz="1600" dirty="0">
                <a:solidFill>
                  <a:schemeClr val="bg1"/>
                </a:solidFill>
              </a:rPr>
              <a:t>SANTÉ AU TRAVAIL - ÉTIQUETTE RESPIRATOIRE </a:t>
            </a:r>
          </a:p>
        </p:txBody>
      </p:sp>
    </p:spTree>
    <p:extLst>
      <p:ext uri="{BB962C8B-B14F-4D97-AF65-F5344CB8AC3E}">
        <p14:creationId xmlns:p14="http://schemas.microsoft.com/office/powerpoint/2010/main" val="104565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62400" y="1582341"/>
            <a:ext cx="4572000" cy="4247317"/>
          </a:xfrm>
          <a:prstGeom prst="rect">
            <a:avLst/>
          </a:prstGeom>
        </p:spPr>
        <p:txBody>
          <a:bodyPr>
            <a:spAutoFit/>
          </a:bodyPr>
          <a:lstStyle/>
          <a:p>
            <a:r>
              <a:rPr lang="fr-FR" dirty="0"/>
              <a:t>Les stratégies de protection respiratoire devraient inclure ce qui suit :</a:t>
            </a:r>
          </a:p>
          <a:p>
            <a:endParaRPr lang="en-US" dirty="0"/>
          </a:p>
          <a:p>
            <a:pPr marL="285750" indent="-285750">
              <a:buFont typeface="Arial" panose="020B0604020202020204" pitchFamily="34" charset="0"/>
              <a:buChar char="•"/>
            </a:pPr>
            <a:r>
              <a:rPr lang="fr-FR" dirty="0"/>
              <a:t>détourner la tête des autres au moment de tousser ou d’éternuer</a:t>
            </a:r>
          </a:p>
          <a:p>
            <a:pPr marL="285750" indent="-285750">
              <a:buFont typeface="Arial" panose="020B0604020202020204" pitchFamily="34" charset="0"/>
              <a:buChar char="•"/>
            </a:pPr>
            <a:r>
              <a:rPr lang="fr-FR" dirty="0"/>
              <a:t>garder une distance de deux mètres des autres au moment de tousser ou d’éternuer </a:t>
            </a:r>
          </a:p>
          <a:p>
            <a:pPr marL="285750" indent="-285750">
              <a:buFont typeface="Arial" panose="020B0604020202020204" pitchFamily="34" charset="0"/>
              <a:buChar char="•"/>
            </a:pPr>
            <a:r>
              <a:rPr lang="fr-FR" b="1" dirty="0"/>
              <a:t>se couvrir le nez et la bouche avec un mouchoir que l’on jette immédiatement après son utilisation </a:t>
            </a:r>
          </a:p>
          <a:p>
            <a:pPr marL="285750" indent="-285750">
              <a:buFont typeface="Arial" panose="020B0604020202020204" pitchFamily="34" charset="0"/>
              <a:buChar char="•"/>
            </a:pPr>
            <a:r>
              <a:rPr lang="fr-FR" dirty="0">
                <a:solidFill>
                  <a:schemeClr val="bg1">
                    <a:lumMod val="95000"/>
                  </a:schemeClr>
                </a:solidFill>
              </a:rPr>
              <a:t>mettre en œuvre les pratiques d’hygiène des mains immédiatement après avoir jeté les papiers mouchoirs </a:t>
            </a:r>
          </a:p>
          <a:p>
            <a:pPr marL="285750" indent="-285750">
              <a:buFont typeface="Arial" panose="020B0604020202020204" pitchFamily="34" charset="0"/>
              <a:buChar char="•"/>
            </a:pPr>
            <a:r>
              <a:rPr lang="fr-FR" dirty="0">
                <a:solidFill>
                  <a:schemeClr val="bg1">
                    <a:lumMod val="95000"/>
                  </a:schemeClr>
                </a:solidFill>
              </a:rPr>
              <a:t>fournir des masques aux </a:t>
            </a:r>
            <a:r>
              <a:rPr lang="fr-FR" dirty="0" smtClean="0">
                <a:solidFill>
                  <a:schemeClr val="bg1">
                    <a:lumMod val="95000"/>
                  </a:schemeClr>
                </a:solidFill>
              </a:rPr>
              <a:t>clients/patients/</a:t>
            </a:r>
            <a:r>
              <a:rPr lang="en-CA" dirty="0" err="1" smtClean="0">
                <a:solidFill>
                  <a:schemeClr val="bg1">
                    <a:lumMod val="95000"/>
                  </a:schemeClr>
                </a:solidFill>
              </a:rPr>
              <a:t>résidents</a:t>
            </a:r>
            <a:r>
              <a:rPr lang="en-CA" dirty="0" smtClean="0">
                <a:solidFill>
                  <a:schemeClr val="bg1">
                    <a:lumMod val="95000"/>
                  </a:schemeClr>
                </a:solidFill>
              </a:rPr>
              <a:t>
							</a:t>
            </a:r>
            <a:r>
              <a:rPr lang="en-CA" dirty="0">
                <a:solidFill>
                  <a:schemeClr val="bg1">
                    <a:lumMod val="95000"/>
                  </a:schemeClr>
                </a:solidFill>
              </a:rPr>
              <a:t>qui </a:t>
            </a:r>
            <a:r>
              <a:rPr lang="en-CA" dirty="0" err="1">
                <a:solidFill>
                  <a:schemeClr val="bg1">
                    <a:lumMod val="95000"/>
                  </a:schemeClr>
                </a:solidFill>
              </a:rPr>
              <a:t>toussent</a:t>
            </a:r>
            <a:endParaRPr lang="en-CA" dirty="0">
              <a:solidFill>
                <a:schemeClr val="bg1">
                  <a:lumMod val="95000"/>
                </a:schemeClr>
              </a:solidFill>
            </a:endParaRPr>
          </a:p>
        </p:txBody>
      </p:sp>
      <p:sp>
        <p:nvSpPr>
          <p:cNvPr id="5" name="Rectangle 4"/>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pic>
        <p:nvPicPr>
          <p:cNvPr id="2" name="Picture 1"/>
          <p:cNvPicPr>
            <a:picLocks noGrp="1" noSelect="1" noRot="1" noMove="1" noResize="1" noEditPoints="1" noAdjustHandles="1" noChangeArrowheads="1" noChangeShapeType="1"/>
          </p:cNvPicPr>
          <p:nvPr>
            <p:custDataLst>
              <p:tags r:id="rId1"/>
            </p:custDataLst>
          </p:nvPr>
        </p:nvPicPr>
        <p:blipFill rotWithShape="1">
          <a:blip r:embed="rId4">
            <a:extLst>
              <a:ext uri="{28A0092B-C50C-407E-A947-70E740481C1C}">
                <a14:useLocalDpi xmlns:a14="http://schemas.microsoft.com/office/drawing/2010/main" val="0"/>
              </a:ext>
            </a:extLst>
          </a:blip>
          <a:srcRect l="2755" t="26434" r="71411" b="16535"/>
          <a:stretch/>
        </p:blipFill>
        <p:spPr>
          <a:xfrm>
            <a:off x="914400" y="1718396"/>
            <a:ext cx="2362200" cy="347835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04800"/>
            <a:ext cx="4571999" cy="736508"/>
          </a:xfrm>
          <a:prstGeom prst="rect">
            <a:avLst/>
          </a:prstGeom>
        </p:spPr>
      </p:pic>
      <p:sp>
        <p:nvSpPr>
          <p:cNvPr id="8" name="TextBox 7"/>
          <p:cNvSpPr txBox="1"/>
          <p:nvPr/>
        </p:nvSpPr>
        <p:spPr>
          <a:xfrm>
            <a:off x="0" y="488388"/>
            <a:ext cx="4182171" cy="338554"/>
          </a:xfrm>
          <a:prstGeom prst="rect">
            <a:avLst/>
          </a:prstGeom>
          <a:noFill/>
        </p:spPr>
        <p:txBody>
          <a:bodyPr wrap="none" rtlCol="0">
            <a:spAutoFit/>
          </a:bodyPr>
          <a:lstStyle/>
          <a:p>
            <a:r>
              <a:rPr lang="fr-FR" sz="1600" dirty="0">
                <a:solidFill>
                  <a:schemeClr val="bg1"/>
                </a:solidFill>
              </a:rPr>
              <a:t>SANTÉ AU TRAVAIL - ÉTIQUETTE RESPIRATOIRE </a:t>
            </a:r>
          </a:p>
        </p:txBody>
      </p:sp>
    </p:spTree>
    <p:extLst>
      <p:ext uri="{BB962C8B-B14F-4D97-AF65-F5344CB8AC3E}">
        <p14:creationId xmlns:p14="http://schemas.microsoft.com/office/powerpoint/2010/main" val="1438382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62400" y="1582341"/>
            <a:ext cx="4572000" cy="4247317"/>
          </a:xfrm>
          <a:prstGeom prst="rect">
            <a:avLst/>
          </a:prstGeom>
        </p:spPr>
        <p:txBody>
          <a:bodyPr>
            <a:spAutoFit/>
          </a:bodyPr>
          <a:lstStyle/>
          <a:p>
            <a:r>
              <a:rPr lang="fr-FR" dirty="0"/>
              <a:t>Les stratégies de protection respiratoire devraient inclure ce qui suit :</a:t>
            </a:r>
          </a:p>
          <a:p>
            <a:endParaRPr lang="en-US" dirty="0">
              <a:solidFill>
                <a:prstClr val="black"/>
              </a:solidFill>
            </a:endParaRPr>
          </a:p>
          <a:p>
            <a:pPr marL="285750" indent="-285750">
              <a:buFont typeface="Arial" panose="020B0604020202020204" pitchFamily="34" charset="0"/>
              <a:buChar char="•"/>
            </a:pPr>
            <a:r>
              <a:rPr lang="fr-FR" dirty="0"/>
              <a:t>détourner la tête des autres au moment de tousser ou d’éternuer</a:t>
            </a:r>
          </a:p>
          <a:p>
            <a:pPr marL="285750" indent="-285750">
              <a:buFont typeface="Arial" panose="020B0604020202020204" pitchFamily="34" charset="0"/>
              <a:buChar char="•"/>
            </a:pPr>
            <a:r>
              <a:rPr lang="fr-FR" dirty="0"/>
              <a:t>garder une distance de deux mètres des autres au moment de tousser ou d’éternuer </a:t>
            </a:r>
          </a:p>
          <a:p>
            <a:pPr marL="285750" indent="-285750">
              <a:buFont typeface="Arial" panose="020B0604020202020204" pitchFamily="34" charset="0"/>
              <a:buChar char="•"/>
            </a:pPr>
            <a:r>
              <a:rPr lang="fr-FR" dirty="0"/>
              <a:t>se couvrir le nez et la bouche avec un mouchoir que l’on jette immédiatement après son utilisation </a:t>
            </a:r>
          </a:p>
          <a:p>
            <a:pPr marL="285750" indent="-285750">
              <a:buFont typeface="Arial" panose="020B0604020202020204" pitchFamily="34" charset="0"/>
              <a:buChar char="•"/>
            </a:pPr>
            <a:r>
              <a:rPr lang="fr-FR" b="1" dirty="0"/>
              <a:t>mettre en œuvre les pratiques d’hygiène des mains immédiatement après avoir jeté les papiers mouchoirs </a:t>
            </a:r>
          </a:p>
          <a:p>
            <a:pPr marL="285750" indent="-285750">
              <a:buFont typeface="Arial" panose="020B0604020202020204" pitchFamily="34" charset="0"/>
              <a:buChar char="•"/>
            </a:pPr>
            <a:r>
              <a:rPr lang="fr-FR" dirty="0">
                <a:solidFill>
                  <a:schemeClr val="bg1">
                    <a:lumMod val="95000"/>
                  </a:schemeClr>
                </a:solidFill>
              </a:rPr>
              <a:t>fournir des masques aux </a:t>
            </a:r>
            <a:r>
              <a:rPr lang="fr-FR" dirty="0" smtClean="0">
                <a:solidFill>
                  <a:schemeClr val="bg1">
                    <a:lumMod val="95000"/>
                  </a:schemeClr>
                </a:solidFill>
              </a:rPr>
              <a:t>clients/patients/</a:t>
            </a:r>
            <a:r>
              <a:rPr lang="en-CA" dirty="0" err="1" smtClean="0">
                <a:solidFill>
                  <a:schemeClr val="bg1">
                    <a:lumMod val="95000"/>
                  </a:schemeClr>
                </a:solidFill>
              </a:rPr>
              <a:t>résidents</a:t>
            </a:r>
            <a:r>
              <a:rPr lang="en-CA" dirty="0" smtClean="0">
                <a:solidFill>
                  <a:schemeClr val="bg1">
                    <a:lumMod val="95000"/>
                  </a:schemeClr>
                </a:solidFill>
              </a:rPr>
              <a:t>
							</a:t>
            </a:r>
            <a:r>
              <a:rPr lang="en-CA" dirty="0">
                <a:solidFill>
                  <a:schemeClr val="bg1">
                    <a:lumMod val="95000"/>
                  </a:schemeClr>
                </a:solidFill>
              </a:rPr>
              <a:t>qui </a:t>
            </a:r>
            <a:r>
              <a:rPr lang="en-CA" dirty="0" err="1">
                <a:solidFill>
                  <a:schemeClr val="bg1">
                    <a:lumMod val="95000"/>
                  </a:schemeClr>
                </a:solidFill>
              </a:rPr>
              <a:t>toussent</a:t>
            </a:r>
            <a:endParaRPr lang="en-CA" dirty="0">
              <a:solidFill>
                <a:schemeClr val="bg1">
                  <a:lumMod val="95000"/>
                </a:schemeClr>
              </a:solidFill>
            </a:endParaRPr>
          </a:p>
        </p:txBody>
      </p:sp>
      <p:sp>
        <p:nvSpPr>
          <p:cNvPr id="5" name="Rectangle 4"/>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pic>
        <p:nvPicPr>
          <p:cNvPr id="2" name="Picture 1"/>
          <p:cNvPicPr>
            <a:picLocks noGrp="1" noSelect="1" noRot="1" noMove="1" noResize="1" noEditPoints="1" noAdjustHandles="1" noChangeArrowheads="1" noChangeShapeType="1"/>
          </p:cNvPicPr>
          <p:nvPr>
            <p:custDataLst>
              <p:tags r:id="rId1"/>
            </p:custDataLst>
          </p:nvPr>
        </p:nvPicPr>
        <p:blipFill rotWithShape="1">
          <a:blip r:embed="rId4">
            <a:extLst>
              <a:ext uri="{28A0092B-C50C-407E-A947-70E740481C1C}">
                <a14:useLocalDpi xmlns:a14="http://schemas.microsoft.com/office/drawing/2010/main" val="0"/>
              </a:ext>
            </a:extLst>
          </a:blip>
          <a:srcRect l="14687" t="26885" r="59271" b="17049"/>
          <a:stretch/>
        </p:blipFill>
        <p:spPr>
          <a:xfrm>
            <a:off x="904875" y="1718396"/>
            <a:ext cx="2381250" cy="341947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04800"/>
            <a:ext cx="4571999" cy="736508"/>
          </a:xfrm>
          <a:prstGeom prst="rect">
            <a:avLst/>
          </a:prstGeom>
        </p:spPr>
      </p:pic>
      <p:sp>
        <p:nvSpPr>
          <p:cNvPr id="8" name="TextBox 7"/>
          <p:cNvSpPr txBox="1"/>
          <p:nvPr/>
        </p:nvSpPr>
        <p:spPr>
          <a:xfrm>
            <a:off x="0" y="488388"/>
            <a:ext cx="4182171" cy="338554"/>
          </a:xfrm>
          <a:prstGeom prst="rect">
            <a:avLst/>
          </a:prstGeom>
          <a:noFill/>
        </p:spPr>
        <p:txBody>
          <a:bodyPr wrap="none" rtlCol="0">
            <a:spAutoFit/>
          </a:bodyPr>
          <a:lstStyle/>
          <a:p>
            <a:r>
              <a:rPr lang="fr-FR" sz="1600" dirty="0">
                <a:solidFill>
                  <a:schemeClr val="bg1"/>
                </a:solidFill>
              </a:rPr>
              <a:t>SANTÉ AU TRAVAIL - ÉTIQUETTE RESPIRATOIRE </a:t>
            </a:r>
          </a:p>
        </p:txBody>
      </p:sp>
    </p:spTree>
    <p:extLst>
      <p:ext uri="{BB962C8B-B14F-4D97-AF65-F5344CB8AC3E}">
        <p14:creationId xmlns:p14="http://schemas.microsoft.com/office/powerpoint/2010/main" val="2611659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Select="1" noRot="1" noMove="1" noResize="1" noEditPoints="1" noAdjustHandles="1" noChangeArrowheads="1" noChangeShapeType="1"/>
          </p:cNvPicPr>
          <p:nvPr>
            <p:custDataLst>
              <p:tags r:id="rId1"/>
            </p:custDataLst>
          </p:nvPr>
        </p:nvPicPr>
        <p:blipFill rotWithShape="1">
          <a:blip r:embed="rId4">
            <a:extLst>
              <a:ext uri="{28A0092B-C50C-407E-A947-70E740481C1C}">
                <a14:useLocalDpi xmlns:a14="http://schemas.microsoft.com/office/drawing/2010/main" val="0"/>
              </a:ext>
            </a:extLst>
          </a:blip>
          <a:srcRect l="78262" t="26802" b="26802"/>
          <a:stretch/>
        </p:blipFill>
        <p:spPr>
          <a:xfrm>
            <a:off x="904875" y="1734145"/>
            <a:ext cx="2381250" cy="3389710"/>
          </a:xfrm>
          <a:prstGeom prst="rect">
            <a:avLst/>
          </a:prstGeom>
        </p:spPr>
      </p:pic>
      <p:sp>
        <p:nvSpPr>
          <p:cNvPr id="3" name="Rectangle 2"/>
          <p:cNvSpPr/>
          <p:nvPr/>
        </p:nvSpPr>
        <p:spPr>
          <a:xfrm>
            <a:off x="3962400" y="1582341"/>
            <a:ext cx="4572000" cy="4247317"/>
          </a:xfrm>
          <a:prstGeom prst="rect">
            <a:avLst/>
          </a:prstGeom>
        </p:spPr>
        <p:txBody>
          <a:bodyPr>
            <a:spAutoFit/>
          </a:bodyPr>
          <a:lstStyle/>
          <a:p>
            <a:r>
              <a:rPr lang="fr-FR" dirty="0"/>
              <a:t>Les stratégies de protection respiratoire devraient inclure ce qui suit :</a:t>
            </a:r>
          </a:p>
          <a:p>
            <a:endParaRPr lang="en-US" dirty="0"/>
          </a:p>
          <a:p>
            <a:pPr marL="285750" indent="-285750">
              <a:buFont typeface="Arial" panose="020B0604020202020204" pitchFamily="34" charset="0"/>
              <a:buChar char="•"/>
            </a:pPr>
            <a:r>
              <a:rPr lang="fr-FR" dirty="0"/>
              <a:t>détourner la tête des autres au moment de tousser ou d’éternuer</a:t>
            </a:r>
          </a:p>
          <a:p>
            <a:pPr marL="285750" indent="-285750">
              <a:buFont typeface="Arial" panose="020B0604020202020204" pitchFamily="34" charset="0"/>
              <a:buChar char="•"/>
            </a:pPr>
            <a:r>
              <a:rPr lang="fr-FR" dirty="0"/>
              <a:t>garder une distance de deux mètres des autres au moment de tousser ou d’éternuer </a:t>
            </a:r>
          </a:p>
          <a:p>
            <a:pPr marL="285750" indent="-285750">
              <a:buFont typeface="Arial" panose="020B0604020202020204" pitchFamily="34" charset="0"/>
              <a:buChar char="•"/>
            </a:pPr>
            <a:r>
              <a:rPr lang="fr-FR" dirty="0"/>
              <a:t>se couvrir le nez et la bouche avec un mouchoir que l’on jette immédiatement après son utilisation </a:t>
            </a:r>
          </a:p>
          <a:p>
            <a:pPr marL="285750" indent="-285750">
              <a:buFont typeface="Arial" panose="020B0604020202020204" pitchFamily="34" charset="0"/>
              <a:buChar char="•"/>
            </a:pPr>
            <a:r>
              <a:rPr lang="fr-FR" dirty="0"/>
              <a:t>mettre en œuvre les pratiques d’hygiène des mains immédiatement après avoir jeté les papiers mouchoirs </a:t>
            </a:r>
          </a:p>
          <a:p>
            <a:pPr marL="285750" indent="-285750">
              <a:buFont typeface="Arial" panose="020B0604020202020204" pitchFamily="34" charset="0"/>
              <a:buChar char="•"/>
            </a:pPr>
            <a:r>
              <a:rPr lang="fr-FR" b="1" dirty="0"/>
              <a:t>fournir des masques aux </a:t>
            </a:r>
            <a:r>
              <a:rPr lang="fr-FR" b="1" dirty="0" smtClean="0"/>
              <a:t>clients/patients/</a:t>
            </a:r>
            <a:r>
              <a:rPr lang="en-CA" b="1" dirty="0" err="1" smtClean="0"/>
              <a:t>résidents</a:t>
            </a:r>
            <a:r>
              <a:rPr lang="en-CA" b="1" dirty="0" smtClean="0"/>
              <a:t>
							</a:t>
            </a:r>
            <a:r>
              <a:rPr lang="en-CA" b="1" dirty="0"/>
              <a:t>qui </a:t>
            </a:r>
            <a:r>
              <a:rPr lang="en-CA" b="1" dirty="0" err="1"/>
              <a:t>toussent</a:t>
            </a:r>
            <a:endParaRPr lang="en-CA" b="1" dirty="0"/>
          </a:p>
        </p:txBody>
      </p:sp>
      <p:sp>
        <p:nvSpPr>
          <p:cNvPr id="5" name="Rectangle 4"/>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04800"/>
            <a:ext cx="4571999" cy="736508"/>
          </a:xfrm>
          <a:prstGeom prst="rect">
            <a:avLst/>
          </a:prstGeom>
        </p:spPr>
      </p:pic>
      <p:sp>
        <p:nvSpPr>
          <p:cNvPr id="8" name="TextBox 7"/>
          <p:cNvSpPr txBox="1"/>
          <p:nvPr/>
        </p:nvSpPr>
        <p:spPr>
          <a:xfrm>
            <a:off x="0" y="488388"/>
            <a:ext cx="4182171" cy="338554"/>
          </a:xfrm>
          <a:prstGeom prst="rect">
            <a:avLst/>
          </a:prstGeom>
          <a:noFill/>
        </p:spPr>
        <p:txBody>
          <a:bodyPr wrap="none" rtlCol="0">
            <a:spAutoFit/>
          </a:bodyPr>
          <a:lstStyle/>
          <a:p>
            <a:r>
              <a:rPr lang="fr-FR" sz="1600" dirty="0">
                <a:solidFill>
                  <a:schemeClr val="bg1"/>
                </a:solidFill>
              </a:rPr>
              <a:t>SANTÉ AU TRAVAIL - ÉTIQUETTE RESPIRATOIRE </a:t>
            </a:r>
          </a:p>
        </p:txBody>
      </p:sp>
    </p:spTree>
    <p:extLst>
      <p:ext uri="{BB962C8B-B14F-4D97-AF65-F5344CB8AC3E}">
        <p14:creationId xmlns:p14="http://schemas.microsoft.com/office/powerpoint/2010/main" val="2418739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9228" y="0"/>
            <a:ext cx="9167476" cy="6857999"/>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04800"/>
            <a:ext cx="4571999" cy="736508"/>
          </a:xfrm>
          <a:prstGeom prst="rect">
            <a:avLst/>
          </a:prstGeom>
        </p:spPr>
      </p:pic>
      <p:sp>
        <p:nvSpPr>
          <p:cNvPr id="18" name="Rectangle 17"/>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
        <p:nvSpPr>
          <p:cNvPr id="19" name="TextBox 18"/>
          <p:cNvSpPr txBox="1"/>
          <p:nvPr/>
        </p:nvSpPr>
        <p:spPr>
          <a:xfrm>
            <a:off x="0" y="488388"/>
            <a:ext cx="3760966" cy="338554"/>
          </a:xfrm>
          <a:prstGeom prst="rect">
            <a:avLst/>
          </a:prstGeom>
          <a:noFill/>
        </p:spPr>
        <p:txBody>
          <a:bodyPr wrap="none" rtlCol="0">
            <a:spAutoFit/>
          </a:bodyPr>
          <a:lstStyle/>
          <a:p>
            <a:r>
              <a:rPr lang="fr-FR" sz="1600" dirty="0">
                <a:solidFill>
                  <a:schemeClr val="bg1"/>
                </a:solidFill>
              </a:rPr>
              <a:t>SANTÉ AU TRAVAIL - DES OBJETS POINTUS</a:t>
            </a:r>
          </a:p>
        </p:txBody>
      </p:sp>
      <p:sp>
        <p:nvSpPr>
          <p:cNvPr id="20" name="Rectangle 19"/>
          <p:cNvSpPr/>
          <p:nvPr/>
        </p:nvSpPr>
        <p:spPr>
          <a:xfrm>
            <a:off x="4085324" y="1828800"/>
            <a:ext cx="5134876" cy="2031325"/>
          </a:xfrm>
          <a:prstGeom prst="rect">
            <a:avLst/>
          </a:prstGeom>
        </p:spPr>
        <p:txBody>
          <a:bodyPr wrap="square">
            <a:spAutoFit/>
          </a:bodyPr>
          <a:lstStyle/>
          <a:p>
            <a:r>
              <a:rPr lang="fr-FR" dirty="0">
                <a:solidFill>
                  <a:schemeClr val="bg1"/>
                </a:solidFill>
              </a:rPr>
              <a:t>Il est essentiel de manipuler les objets pointus ou tranchants de façon sécuritaire</a:t>
            </a:r>
            <a:r>
              <a:rPr lang="fr-FR" dirty="0" smtClean="0">
                <a:solidFill>
                  <a:schemeClr val="bg1"/>
                </a:solidFill>
              </a:rPr>
              <a:t>!</a:t>
            </a:r>
            <a:endParaRPr lang="en-CA" dirty="0">
              <a:solidFill>
                <a:schemeClr val="bg1"/>
              </a:solidFill>
            </a:endParaRPr>
          </a:p>
          <a:p>
            <a:pPr marL="285750" indent="-285750">
              <a:buFont typeface="Arial" panose="020B0604020202020204" pitchFamily="34" charset="0"/>
              <a:buChar char="•"/>
            </a:pPr>
            <a:r>
              <a:rPr lang="fr-FR" dirty="0">
                <a:solidFill>
                  <a:schemeClr val="bg1"/>
                </a:solidFill>
              </a:rPr>
              <a:t>Les objets pointus ou tranchants sont des objets pouvant servir à perforer ou à couper.</a:t>
            </a:r>
          </a:p>
          <a:p>
            <a:pPr marL="285750" indent="-285750">
              <a:buFont typeface="Arial" panose="020B0604020202020204" pitchFamily="34" charset="0"/>
              <a:buChar char="•"/>
            </a:pPr>
            <a:r>
              <a:rPr lang="fr-FR" dirty="0">
                <a:solidFill>
                  <a:schemeClr val="bg1"/>
                </a:solidFill>
              </a:rPr>
              <a:t>Tous les milieux de soins doivent mettre en place un programme de prévention des blessures liées à des objets pointus ou tranchants. </a:t>
            </a:r>
          </a:p>
        </p:txBody>
      </p:sp>
      <p:sp>
        <p:nvSpPr>
          <p:cNvPr id="25" name="Rectangle 24"/>
          <p:cNvSpPr/>
          <p:nvPr/>
        </p:nvSpPr>
        <p:spPr>
          <a:xfrm>
            <a:off x="849441" y="4142498"/>
            <a:ext cx="2171701" cy="1477328"/>
          </a:xfrm>
          <a:prstGeom prst="rect">
            <a:avLst/>
          </a:prstGeom>
        </p:spPr>
        <p:txBody>
          <a:bodyPr wrap="square">
            <a:spAutoFit/>
          </a:bodyPr>
          <a:lstStyle/>
          <a:p>
            <a:pPr algn="ctr"/>
            <a:r>
              <a:rPr lang="fr-FR" dirty="0">
                <a:solidFill>
                  <a:schemeClr val="bg1"/>
                </a:solidFill>
              </a:rPr>
              <a:t>un programme de prévention des blessures dues à des objets pointus ou tranchants</a:t>
            </a:r>
          </a:p>
        </p:txBody>
      </p:sp>
      <p:pic>
        <p:nvPicPr>
          <p:cNvPr id="26" name="Picture 25"/>
          <p:cNvPicPr>
            <a:picLocks noGrp="1" noSelect="1" noRot="1" noMove="1" noResize="1" noEditPoints="1" noAdjustHandles="1" noChangeArrowheads="1" noChangeShapeType="1"/>
          </p:cNvPicPr>
          <p:nvPr>
            <p:custDataLst>
              <p:tags r:id="rId1"/>
            </p:custDataLst>
          </p:nvPr>
        </p:nvPicPr>
        <p:blipFill rotWithShape="1">
          <a:blip r:embed="rId8" cstate="print">
            <a:extLst>
              <a:ext uri="{28A0092B-C50C-407E-A947-70E740481C1C}">
                <a14:useLocalDpi xmlns:a14="http://schemas.microsoft.com/office/drawing/2010/main" val="0"/>
              </a:ext>
            </a:extLst>
          </a:blip>
          <a:srcRect l="18178" r="16406"/>
          <a:stretch/>
        </p:blipFill>
        <p:spPr>
          <a:xfrm>
            <a:off x="876069" y="1908901"/>
            <a:ext cx="2118444" cy="2160000"/>
          </a:xfrm>
          <a:prstGeom prst="ellipse">
            <a:avLst/>
          </a:prstGeom>
        </p:spPr>
      </p:pic>
      <p:pic>
        <p:nvPicPr>
          <p:cNvPr id="7" name="Picture 6"/>
          <p:cNvPicPr>
            <a:picLocks noGrp="1" noSelect="1" noRot="1" noMove="1" noResize="1" noEditPoints="1" noAdjustHandles="1" noChangeArrowheads="1" noChangeShapeType="1"/>
          </p:cNvPicPr>
          <p:nvPr>
            <p:custDataLst>
              <p:tags r:id="rId2"/>
            </p:custDataLst>
          </p:nvPr>
        </p:nvPicPr>
        <p:blipFill rotWithShape="1">
          <a:blip r:embed="rId9" cstate="print">
            <a:extLst>
              <a:ext uri="{28A0092B-C50C-407E-A947-70E740481C1C}">
                <a14:useLocalDpi xmlns:a14="http://schemas.microsoft.com/office/drawing/2010/main" val="0"/>
              </a:ext>
            </a:extLst>
          </a:blip>
          <a:srcRect l="23485" r="13511"/>
          <a:stretch/>
        </p:blipFill>
        <p:spPr>
          <a:xfrm>
            <a:off x="5881313" y="3976958"/>
            <a:ext cx="1530185" cy="1620000"/>
          </a:xfrm>
          <a:prstGeom prst="rect">
            <a:avLst/>
          </a:prstGeom>
        </p:spPr>
      </p:pic>
      <p:pic>
        <p:nvPicPr>
          <p:cNvPr id="8" name="Picture 7"/>
          <p:cNvPicPr>
            <a:picLocks noGrp="1" noSelect="1" noRot="1" noMove="1" noResize="1" noEditPoints="1" noAdjustHandles="1" noChangeArrowheads="1" noChangeShapeType="1"/>
          </p:cNvPicPr>
          <p:nvPr>
            <p:custDataLst>
              <p:tags r:id="rId3"/>
            </p:custDataLst>
          </p:nvPr>
        </p:nvPicPr>
        <p:blipFill rotWithShape="1">
          <a:blip r:embed="rId10" cstate="print">
            <a:extLst>
              <a:ext uri="{28A0092B-C50C-407E-A947-70E740481C1C}">
                <a14:useLocalDpi xmlns:a14="http://schemas.microsoft.com/office/drawing/2010/main" val="0"/>
              </a:ext>
            </a:extLst>
          </a:blip>
          <a:srcRect l="11588" r="21849"/>
          <a:stretch/>
        </p:blipFill>
        <p:spPr>
          <a:xfrm>
            <a:off x="7451141" y="3977893"/>
            <a:ext cx="1616659" cy="1620000"/>
          </a:xfrm>
          <a:prstGeom prst="rect">
            <a:avLst/>
          </a:prstGeom>
        </p:spPr>
      </p:pic>
      <p:pic>
        <p:nvPicPr>
          <p:cNvPr id="27" name="Picture 26"/>
          <p:cNvPicPr>
            <a:picLocks noGrp="1" noSelect="1" noRot="1" noMove="1" noResize="1" noEditPoints="1" noAdjustHandles="1" noChangeArrowheads="1" noChangeShapeType="1"/>
          </p:cNvPicPr>
          <p:nvPr>
            <p:custDataLst>
              <p:tags r:id="rId4"/>
            </p:custDataLst>
          </p:nvPr>
        </p:nvPicPr>
        <p:blipFill rotWithShape="1">
          <a:blip r:embed="rId11" cstate="print">
            <a:extLst>
              <a:ext uri="{28A0092B-C50C-407E-A947-70E740481C1C}">
                <a14:useLocalDpi xmlns:a14="http://schemas.microsoft.com/office/drawing/2010/main" val="0"/>
              </a:ext>
            </a:extLst>
          </a:blip>
          <a:srcRect l="8698" r="23071"/>
          <a:stretch/>
        </p:blipFill>
        <p:spPr>
          <a:xfrm>
            <a:off x="4184530" y="3977893"/>
            <a:ext cx="1657140" cy="1620000"/>
          </a:xfrm>
          <a:prstGeom prst="rect">
            <a:avLst/>
          </a:prstGeom>
        </p:spPr>
      </p:pic>
    </p:spTree>
    <p:extLst>
      <p:ext uri="{BB962C8B-B14F-4D97-AF65-F5344CB8AC3E}">
        <p14:creationId xmlns:p14="http://schemas.microsoft.com/office/powerpoint/2010/main" val="1409579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Grp="1" noSelect="1" noRot="1" noMove="1" noResize="1" noEditPoints="1" noAdjustHandles="1" noChangeArrowheads="1" noChangeShapeType="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flipH="1">
            <a:off x="-4249" y="0"/>
            <a:ext cx="9152497" cy="6858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04800"/>
            <a:ext cx="3517461" cy="736508"/>
          </a:xfrm>
          <a:prstGeom prst="rect">
            <a:avLst/>
          </a:prstGeom>
        </p:spPr>
      </p:pic>
      <p:sp>
        <p:nvSpPr>
          <p:cNvPr id="6" name="TextBox 5"/>
          <p:cNvSpPr txBox="1"/>
          <p:nvPr/>
        </p:nvSpPr>
        <p:spPr>
          <a:xfrm>
            <a:off x="0" y="488388"/>
            <a:ext cx="875689" cy="338554"/>
          </a:xfrm>
          <a:prstGeom prst="rect">
            <a:avLst/>
          </a:prstGeom>
          <a:noFill/>
        </p:spPr>
        <p:txBody>
          <a:bodyPr wrap="none" rtlCol="0">
            <a:spAutoFit/>
          </a:bodyPr>
          <a:lstStyle/>
          <a:p>
            <a:r>
              <a:rPr lang="en-CA" sz="1600" dirty="0">
                <a:solidFill>
                  <a:schemeClr val="bg1"/>
                </a:solidFill>
              </a:rPr>
              <a:t>APERÇU</a:t>
            </a:r>
          </a:p>
        </p:txBody>
      </p:sp>
      <p:sp>
        <p:nvSpPr>
          <p:cNvPr id="8" name="Rectangle 7"/>
          <p:cNvSpPr/>
          <p:nvPr/>
        </p:nvSpPr>
        <p:spPr>
          <a:xfrm>
            <a:off x="4980776" y="0"/>
            <a:ext cx="4163224" cy="6857717"/>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410200" y="657665"/>
            <a:ext cx="3124200" cy="5509200"/>
          </a:xfrm>
          <a:prstGeom prst="rect">
            <a:avLst/>
          </a:prstGeom>
          <a:noFill/>
        </p:spPr>
        <p:txBody>
          <a:bodyPr wrap="square" rtlCol="0">
            <a:spAutoFit/>
          </a:bodyPr>
          <a:lstStyle/>
          <a:p>
            <a:r>
              <a:rPr lang="fr-FR" sz="2000" dirty="0">
                <a:solidFill>
                  <a:schemeClr val="bg1"/>
                </a:solidFill>
              </a:rPr>
              <a:t>Les mesures administratives sont un élément important des pratiques de base.</a:t>
            </a:r>
          </a:p>
          <a:p>
            <a:endParaRPr lang="en-US" sz="2000" dirty="0">
              <a:solidFill>
                <a:schemeClr val="bg1"/>
              </a:solidFill>
            </a:endParaRPr>
          </a:p>
          <a:p>
            <a:r>
              <a:rPr lang="en-US" dirty="0" err="1">
                <a:solidFill>
                  <a:schemeClr val="bg1"/>
                </a:solidFill>
              </a:rPr>
              <a:t>Cette</a:t>
            </a:r>
            <a:r>
              <a:rPr lang="en-US" dirty="0">
                <a:solidFill>
                  <a:schemeClr val="bg1"/>
                </a:solidFill>
              </a:rPr>
              <a:t> section </a:t>
            </a:r>
            <a:r>
              <a:rPr lang="en-US" dirty="0" err="1">
                <a:solidFill>
                  <a:schemeClr val="bg1"/>
                </a:solidFill>
              </a:rPr>
              <a:t>portera</a:t>
            </a:r>
            <a:r>
              <a:rPr lang="en-US" dirty="0">
                <a:solidFill>
                  <a:schemeClr val="bg1"/>
                </a:solidFill>
              </a:rPr>
              <a:t> </a:t>
            </a:r>
            <a:r>
              <a:rPr lang="en-US" dirty="0" err="1">
                <a:solidFill>
                  <a:schemeClr val="bg1"/>
                </a:solidFill>
              </a:rPr>
              <a:t>sur</a:t>
            </a:r>
            <a:r>
              <a:rPr lang="en-US" dirty="0">
                <a:solidFill>
                  <a:schemeClr val="bg1"/>
                </a:solidFill>
              </a:rPr>
              <a:t> :</a:t>
            </a:r>
          </a:p>
          <a:p>
            <a:endParaRPr lang="en-US" dirty="0">
              <a:solidFill>
                <a:schemeClr val="bg1"/>
              </a:solidFill>
            </a:endParaRPr>
          </a:p>
          <a:p>
            <a:pPr marL="285750" indent="-285750">
              <a:buFont typeface="Arial" panose="020B0604020202020204" pitchFamily="34" charset="0"/>
              <a:buChar char="•"/>
            </a:pPr>
            <a:r>
              <a:rPr lang="fr-FR" dirty="0">
                <a:solidFill>
                  <a:schemeClr val="bg1"/>
                </a:solidFill>
              </a:rPr>
              <a:t>la façon </a:t>
            </a:r>
            <a:r>
              <a:rPr lang="fr-FR" dirty="0" err="1">
                <a:solidFill>
                  <a:schemeClr val="bg1"/>
                </a:solidFill>
              </a:rPr>
              <a:t>don't</a:t>
            </a:r>
            <a:r>
              <a:rPr lang="fr-FR" dirty="0">
                <a:solidFill>
                  <a:schemeClr val="bg1"/>
                </a:solidFill>
              </a:rPr>
              <a:t> les mesures administratives peuvent protéger les fournisseurs de soins et clients/patients/résidents contre les infections</a:t>
            </a:r>
          </a:p>
          <a:p>
            <a:pPr marL="285750" indent="-285750">
              <a:buFont typeface="Arial" panose="020B0604020202020204" pitchFamily="34" charset="0"/>
              <a:buChar char="•"/>
            </a:pPr>
            <a:r>
              <a:rPr lang="fr-FR" dirty="0">
                <a:solidFill>
                  <a:schemeClr val="bg1"/>
                </a:solidFill>
              </a:rPr>
              <a:t>L’efficacité des mesures administratives dépend de leur mise en œuvre cohérente  par la direction et les fournisseurs de soins de santé. </a:t>
            </a:r>
          </a:p>
          <a:p>
            <a:endParaRPr lang="en-US" sz="2000" dirty="0">
              <a:solidFill>
                <a:schemeClr val="bg1"/>
              </a:solidFill>
            </a:endParaRPr>
          </a:p>
        </p:txBody>
      </p:sp>
      <p:sp>
        <p:nvSpPr>
          <p:cNvPr id="10" name="Rectangle 9"/>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Tree>
    <p:extLst>
      <p:ext uri="{BB962C8B-B14F-4D97-AF65-F5344CB8AC3E}">
        <p14:creationId xmlns:p14="http://schemas.microsoft.com/office/powerpoint/2010/main" val="41143506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9228" y="0"/>
            <a:ext cx="9167476" cy="6857999"/>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04800"/>
            <a:ext cx="4571999" cy="736508"/>
          </a:xfrm>
          <a:prstGeom prst="rect">
            <a:avLst/>
          </a:prstGeom>
        </p:spPr>
      </p:pic>
      <p:sp>
        <p:nvSpPr>
          <p:cNvPr id="18" name="Rectangle 17"/>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
        <p:nvSpPr>
          <p:cNvPr id="19" name="TextBox 18"/>
          <p:cNvSpPr txBox="1"/>
          <p:nvPr/>
        </p:nvSpPr>
        <p:spPr>
          <a:xfrm>
            <a:off x="0" y="488388"/>
            <a:ext cx="3760966" cy="338554"/>
          </a:xfrm>
          <a:prstGeom prst="rect">
            <a:avLst/>
          </a:prstGeom>
          <a:noFill/>
        </p:spPr>
        <p:txBody>
          <a:bodyPr wrap="none" rtlCol="0">
            <a:spAutoFit/>
          </a:bodyPr>
          <a:lstStyle/>
          <a:p>
            <a:r>
              <a:rPr lang="fr-FR" sz="1600" dirty="0">
                <a:solidFill>
                  <a:schemeClr val="bg1"/>
                </a:solidFill>
              </a:rPr>
              <a:t>SANTÉ AU TRAVAIL - DES OBJETS POINTUS</a:t>
            </a:r>
            <a:endParaRPr lang="en-CA" sz="1600" dirty="0">
              <a:solidFill>
                <a:schemeClr val="bg1"/>
              </a:solidFill>
            </a:endParaRPr>
          </a:p>
        </p:txBody>
      </p:sp>
      <p:pic>
        <p:nvPicPr>
          <p:cNvPr id="27" name="Picture 26"/>
          <p:cNvPicPr>
            <a:picLocks noGrp="1" noSelect="1" noRot="1" noMove="1" noResize="1" noEditPoints="1" noAdjustHandles="1" noChangeArrowheads="1" noChangeShapeType="1"/>
          </p:cNvPicPr>
          <p:nvPr>
            <p:custDataLst>
              <p:tags r:id="rId1"/>
            </p:custDataLst>
          </p:nvPr>
        </p:nvPicPr>
        <p:blipFill rotWithShape="1">
          <a:blip r:embed="rId8" cstate="print">
            <a:extLst>
              <a:ext uri="{28A0092B-C50C-407E-A947-70E740481C1C}">
                <a14:useLocalDpi xmlns:a14="http://schemas.microsoft.com/office/drawing/2010/main" val="0"/>
              </a:ext>
            </a:extLst>
          </a:blip>
          <a:srcRect l="8698" r="23071"/>
          <a:stretch/>
        </p:blipFill>
        <p:spPr>
          <a:xfrm>
            <a:off x="4795288" y="2286000"/>
            <a:ext cx="1841267" cy="1800000"/>
          </a:xfrm>
          <a:prstGeom prst="rect">
            <a:avLst/>
          </a:prstGeom>
        </p:spPr>
      </p:pic>
      <p:sp>
        <p:nvSpPr>
          <p:cNvPr id="2" name="Rectangle 1"/>
          <p:cNvSpPr/>
          <p:nvPr/>
        </p:nvSpPr>
        <p:spPr>
          <a:xfrm>
            <a:off x="152400" y="1295400"/>
            <a:ext cx="4238468" cy="369332"/>
          </a:xfrm>
          <a:prstGeom prst="rect">
            <a:avLst/>
          </a:prstGeom>
        </p:spPr>
        <p:txBody>
          <a:bodyPr wrap="none">
            <a:spAutoFit/>
          </a:bodyPr>
          <a:lstStyle/>
          <a:p>
            <a:r>
              <a:rPr lang="fr-FR" dirty="0">
                <a:solidFill>
                  <a:schemeClr val="bg1"/>
                </a:solidFill>
              </a:rPr>
              <a:t>Les fournisseurs de soins de santé doivent :</a:t>
            </a:r>
          </a:p>
        </p:txBody>
      </p:sp>
      <p:sp>
        <p:nvSpPr>
          <p:cNvPr id="15" name="Rectangle 14"/>
          <p:cNvSpPr/>
          <p:nvPr/>
        </p:nvSpPr>
        <p:spPr>
          <a:xfrm>
            <a:off x="147336" y="4191000"/>
            <a:ext cx="2171701" cy="2031325"/>
          </a:xfrm>
          <a:prstGeom prst="rect">
            <a:avLst/>
          </a:prstGeom>
        </p:spPr>
        <p:txBody>
          <a:bodyPr wrap="square">
            <a:spAutoFit/>
          </a:bodyPr>
          <a:lstStyle/>
          <a:p>
            <a:r>
              <a:rPr lang="fr-FR" dirty="0">
                <a:solidFill>
                  <a:schemeClr val="bg1"/>
                </a:solidFill>
              </a:rPr>
              <a:t>obtenir de la formation sur l’utilisation appropriée des aiguilles et autres objets pointus ou tranchants </a:t>
            </a:r>
          </a:p>
        </p:txBody>
      </p:sp>
      <p:sp>
        <p:nvSpPr>
          <p:cNvPr id="21" name="Rectangle 20"/>
          <p:cNvSpPr/>
          <p:nvPr/>
        </p:nvSpPr>
        <p:spPr>
          <a:xfrm>
            <a:off x="2432314" y="4191000"/>
            <a:ext cx="2171701" cy="1754326"/>
          </a:xfrm>
          <a:prstGeom prst="rect">
            <a:avLst/>
          </a:prstGeom>
        </p:spPr>
        <p:txBody>
          <a:bodyPr wrap="square">
            <a:spAutoFit/>
          </a:bodyPr>
          <a:lstStyle/>
          <a:p>
            <a:r>
              <a:rPr lang="fr-FR" dirty="0">
                <a:solidFill>
                  <a:schemeClr val="bg1"/>
                </a:solidFill>
              </a:rPr>
              <a:t>utiliser un contenant pour objets pointus ou tranchants résistant aux perforations aux points de service </a:t>
            </a:r>
          </a:p>
        </p:txBody>
      </p:sp>
      <p:sp>
        <p:nvSpPr>
          <p:cNvPr id="22" name="Rectangle 21"/>
          <p:cNvSpPr/>
          <p:nvPr/>
        </p:nvSpPr>
        <p:spPr>
          <a:xfrm>
            <a:off x="4696118" y="4191000"/>
            <a:ext cx="2171701" cy="1477328"/>
          </a:xfrm>
          <a:prstGeom prst="rect">
            <a:avLst/>
          </a:prstGeom>
        </p:spPr>
        <p:txBody>
          <a:bodyPr wrap="square">
            <a:spAutoFit/>
          </a:bodyPr>
          <a:lstStyle/>
          <a:p>
            <a:r>
              <a:rPr lang="fr-FR" dirty="0">
                <a:solidFill>
                  <a:schemeClr val="bg1"/>
                </a:solidFill>
              </a:rPr>
              <a:t>utiliser systématiquement des aiguilles à conception sécuritaire</a:t>
            </a:r>
          </a:p>
        </p:txBody>
      </p:sp>
      <p:sp>
        <p:nvSpPr>
          <p:cNvPr id="23" name="Rectangle 22"/>
          <p:cNvSpPr/>
          <p:nvPr/>
        </p:nvSpPr>
        <p:spPr>
          <a:xfrm>
            <a:off x="7048499" y="4191000"/>
            <a:ext cx="2095501" cy="1477328"/>
          </a:xfrm>
          <a:prstGeom prst="rect">
            <a:avLst/>
          </a:prstGeom>
        </p:spPr>
        <p:txBody>
          <a:bodyPr wrap="square">
            <a:spAutoFit/>
          </a:bodyPr>
          <a:lstStyle/>
          <a:p>
            <a:r>
              <a:rPr lang="fr-FR" b="1" dirty="0">
                <a:solidFill>
                  <a:schemeClr val="bg1"/>
                </a:solidFill>
              </a:rPr>
              <a:t>ne pas </a:t>
            </a:r>
            <a:r>
              <a:rPr lang="fr-FR" dirty="0">
                <a:solidFill>
                  <a:schemeClr val="bg1"/>
                </a:solidFill>
              </a:rPr>
              <a:t>dépasser la ligne de remplissage des contenants pour objets pointus ou tranchants</a:t>
            </a:r>
          </a:p>
        </p:txBody>
      </p:sp>
      <p:pic>
        <p:nvPicPr>
          <p:cNvPr id="4" name="Picture 3"/>
          <p:cNvPicPr>
            <a:picLocks noChangeAspect="1"/>
          </p:cNvPicPr>
          <p:nvPr/>
        </p:nvPicPr>
        <p:blipFill rotWithShape="1">
          <a:blip r:embed="rId9" cstate="print">
            <a:extLst>
              <a:ext uri="{28A0092B-C50C-407E-A947-70E740481C1C}">
                <a14:useLocalDpi xmlns:a14="http://schemas.microsoft.com/office/drawing/2010/main" val="0"/>
              </a:ext>
            </a:extLst>
          </a:blip>
          <a:srcRect t="18883" b="14173"/>
          <a:stretch/>
        </p:blipFill>
        <p:spPr>
          <a:xfrm>
            <a:off x="7134225" y="2286000"/>
            <a:ext cx="1792531" cy="1800000"/>
          </a:xfrm>
          <a:prstGeom prst="rect">
            <a:avLst/>
          </a:prstGeom>
        </p:spPr>
      </p:pic>
      <p:pic>
        <p:nvPicPr>
          <p:cNvPr id="5" name="Picture 4"/>
          <p:cNvPicPr>
            <a:picLocks noGrp="1" noSelect="1" noRot="1" noMove="1" noResize="1" noEditPoints="1" noAdjustHandles="1" noChangeArrowheads="1" noChangeShapeType="1"/>
          </p:cNvPicPr>
          <p:nvPr>
            <p:custDataLst>
              <p:tags r:id="rId2"/>
            </p:custDataLst>
          </p:nvPr>
        </p:nvPicPr>
        <p:blipFill rotWithShape="1">
          <a:blip r:embed="rId10" cstate="print">
            <a:extLst>
              <a:ext uri="{28A0092B-C50C-407E-A947-70E740481C1C}">
                <a14:useLocalDpi xmlns:a14="http://schemas.microsoft.com/office/drawing/2010/main" val="0"/>
              </a:ext>
            </a:extLst>
          </a:blip>
          <a:srcRect l="23728" t="-178" r="9486" b="178"/>
          <a:stretch/>
        </p:blipFill>
        <p:spPr>
          <a:xfrm>
            <a:off x="211336" y="2286000"/>
            <a:ext cx="1802304" cy="1800000"/>
          </a:xfrm>
          <a:prstGeom prst="rect">
            <a:avLst/>
          </a:prstGeom>
        </p:spPr>
      </p:pic>
      <p:pic>
        <p:nvPicPr>
          <p:cNvPr id="6" name="Picture 5"/>
          <p:cNvPicPr>
            <a:picLocks noGrp="1" noSelect="1" noRot="1" noMove="1" noResize="1" noEditPoints="1" noAdjustHandles="1" noChangeArrowheads="1" noChangeShapeType="1"/>
          </p:cNvPicPr>
          <p:nvPr>
            <p:custDataLst>
              <p:tags r:id="rId3"/>
            </p:custDataLst>
          </p:nvPr>
        </p:nvPicPr>
        <p:blipFill rotWithShape="1">
          <a:blip r:embed="rId11" cstate="print">
            <a:extLst>
              <a:ext uri="{28A0092B-C50C-407E-A947-70E740481C1C}">
                <a14:useLocalDpi xmlns:a14="http://schemas.microsoft.com/office/drawing/2010/main" val="0"/>
              </a:ext>
            </a:extLst>
          </a:blip>
          <a:srcRect t="29304" b="3519"/>
          <a:stretch/>
        </p:blipFill>
        <p:spPr>
          <a:xfrm>
            <a:off x="2511310" y="2286000"/>
            <a:ext cx="1786308" cy="1800000"/>
          </a:xfrm>
          <a:prstGeom prst="rect">
            <a:avLst/>
          </a:prstGeom>
        </p:spPr>
      </p:pic>
      <p:pic>
        <p:nvPicPr>
          <p:cNvPr id="9" name="Picture 8"/>
          <p:cNvPicPr>
            <a:picLocks noGrp="1" noSelect="1" noRot="1" noMove="1" noResize="1" noEditPoints="1" noAdjustHandles="1" noChangeArrowheads="1" noChangeShapeType="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7124700" y="2286000"/>
            <a:ext cx="1790950" cy="1781424"/>
          </a:xfrm>
          <a:prstGeom prst="rect">
            <a:avLst/>
          </a:prstGeom>
        </p:spPr>
      </p:pic>
    </p:spTree>
    <p:extLst>
      <p:ext uri="{BB962C8B-B14F-4D97-AF65-F5344CB8AC3E}">
        <p14:creationId xmlns:p14="http://schemas.microsoft.com/office/powerpoint/2010/main" val="2956029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9050" y="0"/>
            <a:ext cx="9167476" cy="6857999"/>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04800"/>
            <a:ext cx="7472362" cy="736508"/>
          </a:xfrm>
          <a:prstGeom prst="rect">
            <a:avLst/>
          </a:prstGeom>
        </p:spPr>
      </p:pic>
      <p:sp>
        <p:nvSpPr>
          <p:cNvPr id="18" name="Rectangle 17"/>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
        <p:nvSpPr>
          <p:cNvPr id="19" name="TextBox 18"/>
          <p:cNvSpPr txBox="1"/>
          <p:nvPr/>
        </p:nvSpPr>
        <p:spPr>
          <a:xfrm>
            <a:off x="0" y="488388"/>
            <a:ext cx="7340343" cy="338554"/>
          </a:xfrm>
          <a:prstGeom prst="rect">
            <a:avLst/>
          </a:prstGeom>
          <a:noFill/>
        </p:spPr>
        <p:txBody>
          <a:bodyPr wrap="none" rtlCol="0">
            <a:spAutoFit/>
          </a:bodyPr>
          <a:lstStyle/>
          <a:p>
            <a:r>
              <a:rPr lang="fr-FR" sz="1600" dirty="0" smtClean="0">
                <a:solidFill>
                  <a:schemeClr val="bg1"/>
                </a:solidFill>
              </a:rPr>
              <a:t>SANTÉ </a:t>
            </a:r>
            <a:r>
              <a:rPr lang="fr-FR" sz="1600" dirty="0">
                <a:solidFill>
                  <a:schemeClr val="bg1"/>
                </a:solidFill>
              </a:rPr>
              <a:t>AU TRAVAIL - D’OBJET POINTU OU TRANCHANT À CONCEPTION SÉCURITAIRE</a:t>
            </a:r>
            <a:endParaRPr lang="en-US" sz="1600" dirty="0">
              <a:solidFill>
                <a:schemeClr val="bg1"/>
              </a:solidFill>
            </a:endParaRPr>
          </a:p>
        </p:txBody>
      </p:sp>
      <p:sp>
        <p:nvSpPr>
          <p:cNvPr id="2" name="Rectangle 1"/>
          <p:cNvSpPr/>
          <p:nvPr/>
        </p:nvSpPr>
        <p:spPr>
          <a:xfrm>
            <a:off x="304801" y="1295400"/>
            <a:ext cx="5534262" cy="923330"/>
          </a:xfrm>
          <a:prstGeom prst="rect">
            <a:avLst/>
          </a:prstGeom>
        </p:spPr>
        <p:txBody>
          <a:bodyPr wrap="square">
            <a:spAutoFit/>
          </a:bodyPr>
          <a:lstStyle/>
          <a:p>
            <a:r>
              <a:rPr lang="fr-FR" dirty="0">
                <a:solidFill>
                  <a:schemeClr val="bg1"/>
                </a:solidFill>
              </a:rPr>
              <a:t>En l’absence d’objet pointu ou tranchant à conception sécuritaire, manipuler les objets pointus ou tranchants en toute sécurité : </a:t>
            </a:r>
          </a:p>
        </p:txBody>
      </p:sp>
      <p:sp>
        <p:nvSpPr>
          <p:cNvPr id="15" name="Rectangle 14"/>
          <p:cNvSpPr/>
          <p:nvPr/>
        </p:nvSpPr>
        <p:spPr>
          <a:xfrm>
            <a:off x="271161" y="4191000"/>
            <a:ext cx="2171701" cy="1200329"/>
          </a:xfrm>
          <a:prstGeom prst="rect">
            <a:avLst/>
          </a:prstGeom>
        </p:spPr>
        <p:txBody>
          <a:bodyPr wrap="square">
            <a:spAutoFit/>
          </a:bodyPr>
          <a:lstStyle/>
          <a:p>
            <a:r>
              <a:rPr lang="fr-FR" dirty="0">
                <a:solidFill>
                  <a:schemeClr val="bg1"/>
                </a:solidFill>
              </a:rPr>
              <a:t>ne jamais remettre le protecteur d’embout sur une aiguille utilisée </a:t>
            </a:r>
          </a:p>
        </p:txBody>
      </p:sp>
      <p:sp>
        <p:nvSpPr>
          <p:cNvPr id="21" name="Rectangle 20"/>
          <p:cNvSpPr/>
          <p:nvPr/>
        </p:nvSpPr>
        <p:spPr>
          <a:xfrm>
            <a:off x="3209924" y="4191000"/>
            <a:ext cx="2629138" cy="1200329"/>
          </a:xfrm>
          <a:prstGeom prst="rect">
            <a:avLst/>
          </a:prstGeom>
        </p:spPr>
        <p:txBody>
          <a:bodyPr wrap="square">
            <a:spAutoFit/>
          </a:bodyPr>
          <a:lstStyle/>
          <a:p>
            <a:r>
              <a:rPr lang="fr-FR" dirty="0">
                <a:solidFill>
                  <a:schemeClr val="bg1"/>
                </a:solidFill>
              </a:rPr>
              <a:t>ne jamais ramasser des objets pointus ou tranchants avec les mains nues </a:t>
            </a:r>
          </a:p>
        </p:txBody>
      </p:sp>
      <p:sp>
        <p:nvSpPr>
          <p:cNvPr id="22" name="Rectangle 21"/>
          <p:cNvSpPr/>
          <p:nvPr/>
        </p:nvSpPr>
        <p:spPr>
          <a:xfrm>
            <a:off x="6143625" y="4191000"/>
            <a:ext cx="2657475" cy="923330"/>
          </a:xfrm>
          <a:prstGeom prst="rect">
            <a:avLst/>
          </a:prstGeom>
        </p:spPr>
        <p:txBody>
          <a:bodyPr wrap="square">
            <a:spAutoFit/>
          </a:bodyPr>
          <a:lstStyle/>
          <a:p>
            <a:r>
              <a:rPr lang="fr-FR" dirty="0">
                <a:solidFill>
                  <a:schemeClr val="bg1"/>
                </a:solidFill>
              </a:rPr>
              <a:t>utiliser toujours des pinces pour ramasser un objet pointu ou tranchant</a:t>
            </a:r>
          </a:p>
        </p:txBody>
      </p:sp>
      <p:sp>
        <p:nvSpPr>
          <p:cNvPr id="23" name="Rectangle 22"/>
          <p:cNvSpPr/>
          <p:nvPr/>
        </p:nvSpPr>
        <p:spPr>
          <a:xfrm>
            <a:off x="1418973" y="5791200"/>
            <a:ext cx="6306054" cy="646331"/>
          </a:xfrm>
          <a:prstGeom prst="rect">
            <a:avLst/>
          </a:prstGeom>
        </p:spPr>
        <p:txBody>
          <a:bodyPr wrap="square">
            <a:spAutoFit/>
          </a:bodyPr>
          <a:lstStyle/>
          <a:p>
            <a:pPr algn="ctr"/>
            <a:r>
              <a:rPr lang="fr-FR" dirty="0">
                <a:solidFill>
                  <a:schemeClr val="bg1"/>
                </a:solidFill>
              </a:rPr>
              <a:t>Assurez-vous de connaître la procédure à suivre en cas de blessure causée par un objet pointu ou tranchant.</a:t>
            </a:r>
          </a:p>
        </p:txBody>
      </p:sp>
      <p:pic>
        <p:nvPicPr>
          <p:cNvPr id="7" name="Picture 6"/>
          <p:cNvPicPr>
            <a:picLocks noGrp="1" noSelect="1" noRot="1" noMove="1" noResize="1" noEditPoints="1" noAdjustHandles="1" noChangeArrowheads="1" noChangeShapeType="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286126" y="2381250"/>
            <a:ext cx="2552936" cy="1702808"/>
          </a:xfrm>
          <a:prstGeom prst="rect">
            <a:avLst/>
          </a:prstGeom>
        </p:spPr>
      </p:pic>
      <p:pic>
        <p:nvPicPr>
          <p:cNvPr id="8" name="Picture 7"/>
          <p:cNvPicPr>
            <a:picLocks noGrp="1" noSelect="1" noRot="1" noMove="1" noResize="1" noEditPoints="1" noAdjustHandles="1" noChangeArrowheads="1" noChangeShapeType="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52426" y="2381250"/>
            <a:ext cx="2552936" cy="1702808"/>
          </a:xfrm>
          <a:prstGeom prst="rect">
            <a:avLst/>
          </a:prstGeom>
        </p:spPr>
      </p:pic>
      <p:pic>
        <p:nvPicPr>
          <p:cNvPr id="10" name="Picture 9"/>
          <p:cNvPicPr>
            <a:picLocks noGrp="1" noSelect="1" noRot="1" noMove="1" noResize="1" noEditPoints="1" noAdjustHandles="1" noChangeArrowheads="1" noChangeShapeType="1"/>
          </p:cNvPicPr>
          <p:nvPr>
            <p:custDataLst>
              <p:tags r:id="rId3"/>
            </p:custDataLst>
          </p:nvPr>
        </p:nvPicPr>
        <p:blipFill rotWithShape="1">
          <a:blip r:embed="rId11" cstate="print">
            <a:extLst>
              <a:ext uri="{28A0092B-C50C-407E-A947-70E740481C1C}">
                <a14:useLocalDpi xmlns:a14="http://schemas.microsoft.com/office/drawing/2010/main" val="0"/>
              </a:ext>
            </a:extLst>
          </a:blip>
          <a:srcRect t="37500" r="9502" b="22648"/>
          <a:stretch/>
        </p:blipFill>
        <p:spPr>
          <a:xfrm>
            <a:off x="6219827" y="2381250"/>
            <a:ext cx="2581273" cy="1702800"/>
          </a:xfrm>
          <a:prstGeom prst="rect">
            <a:avLst/>
          </a:prstGeom>
        </p:spPr>
      </p:pic>
      <p:pic>
        <p:nvPicPr>
          <p:cNvPr id="3" name="Picture 2"/>
          <p:cNvPicPr>
            <a:picLocks noGrp="1" noSelect="1" noRot="1" noMove="1" noResize="1" noEditPoints="1" noAdjustHandles="1" noChangeArrowheads="1" noChangeShapeType="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3663612" y="2341942"/>
            <a:ext cx="1790950" cy="1781424"/>
          </a:xfrm>
          <a:prstGeom prst="rect">
            <a:avLst/>
          </a:prstGeom>
        </p:spPr>
      </p:pic>
      <p:pic>
        <p:nvPicPr>
          <p:cNvPr id="20" name="Picture 19"/>
          <p:cNvPicPr>
            <a:picLocks noGrp="1" noSelect="1" noRot="1" noMove="1" noResize="1" noEditPoints="1" noAdjustHandles="1" noChangeArrowheads="1" noChangeShapeType="1"/>
          </p:cNvPicPr>
          <p:nvPr>
            <p:custDataLst>
              <p:tags r:id="rId5"/>
            </p:custDataLst>
          </p:nvPr>
        </p:nvPicPr>
        <p:blipFill>
          <a:blip r:embed="rId12">
            <a:extLst>
              <a:ext uri="{28A0092B-C50C-407E-A947-70E740481C1C}">
                <a14:useLocalDpi xmlns:a14="http://schemas.microsoft.com/office/drawing/2010/main" val="0"/>
              </a:ext>
            </a:extLst>
          </a:blip>
          <a:stretch>
            <a:fillRect/>
          </a:stretch>
        </p:blipFill>
        <p:spPr>
          <a:xfrm>
            <a:off x="669568" y="2352675"/>
            <a:ext cx="1790950" cy="1781424"/>
          </a:xfrm>
          <a:prstGeom prst="rect">
            <a:avLst/>
          </a:prstGeom>
        </p:spPr>
      </p:pic>
    </p:spTree>
    <p:extLst>
      <p:ext uri="{BB962C8B-B14F-4D97-AF65-F5344CB8AC3E}">
        <p14:creationId xmlns:p14="http://schemas.microsoft.com/office/powerpoint/2010/main" val="6734320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
        <p:nvSpPr>
          <p:cNvPr id="16" name="Rectangle 15"/>
          <p:cNvSpPr/>
          <p:nvPr/>
        </p:nvSpPr>
        <p:spPr>
          <a:xfrm>
            <a:off x="990600" y="687943"/>
            <a:ext cx="7162800" cy="2308324"/>
          </a:xfrm>
          <a:prstGeom prst="rect">
            <a:avLst/>
          </a:prstGeom>
        </p:spPr>
        <p:txBody>
          <a:bodyPr wrap="square">
            <a:spAutoFit/>
          </a:bodyPr>
          <a:lstStyle/>
          <a:p>
            <a:pPr algn="ctr"/>
            <a:r>
              <a:rPr lang="en-CA" sz="4400" dirty="0" smtClean="0">
                <a:solidFill>
                  <a:schemeClr val="tx1">
                    <a:lumMod val="95000"/>
                    <a:lumOff val="5000"/>
                  </a:schemeClr>
                </a:solidFill>
              </a:rPr>
              <a:t>Discussion</a:t>
            </a:r>
          </a:p>
          <a:p>
            <a:pPr algn="ctr"/>
            <a:endParaRPr lang="en-US" sz="4400" dirty="0">
              <a:solidFill>
                <a:schemeClr val="tx1">
                  <a:lumMod val="95000"/>
                  <a:lumOff val="5000"/>
                </a:schemeClr>
              </a:solidFill>
            </a:endParaRPr>
          </a:p>
          <a:p>
            <a:pPr algn="ctr"/>
            <a:r>
              <a:rPr lang="fr-FR" sz="2800" dirty="0"/>
              <a:t>Comment manipulez-vous les objets pointus ou tranchants dans votre milieu de soins?</a:t>
            </a:r>
          </a:p>
        </p:txBody>
      </p:sp>
    </p:spTree>
    <p:extLst>
      <p:ext uri="{BB962C8B-B14F-4D97-AF65-F5344CB8AC3E}">
        <p14:creationId xmlns:p14="http://schemas.microsoft.com/office/powerpoint/2010/main" val="29538339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Select="1" noRot="1" noMove="1" noResize="1" noEditPoints="1" noAdjustHandles="1" noChangeArrowheads="1" noChangeShapeType="1"/>
          </p:cNvPicPr>
          <p:nvPr>
            <p:custDataLst>
              <p:tags r:id="rId1"/>
            </p:custDataLst>
          </p:nvPr>
        </p:nvPicPr>
        <p:blipFill rotWithShape="1">
          <a:blip r:embed="rId4">
            <a:extLst>
              <a:ext uri="{28A0092B-C50C-407E-A947-70E740481C1C}">
                <a14:useLocalDpi xmlns:a14="http://schemas.microsoft.com/office/drawing/2010/main" val="0"/>
              </a:ext>
            </a:extLst>
          </a:blip>
          <a:srcRect r="5737"/>
          <a:stretch/>
        </p:blipFill>
        <p:spPr>
          <a:xfrm>
            <a:off x="-9525" y="0"/>
            <a:ext cx="9153526" cy="6477000"/>
          </a:xfrm>
          <a:prstGeom prst="rect">
            <a:avLst/>
          </a:prstGeom>
        </p:spPr>
      </p:pic>
      <p:sp>
        <p:nvSpPr>
          <p:cNvPr id="20" name="Rectangle 19"/>
          <p:cNvSpPr/>
          <p:nvPr/>
        </p:nvSpPr>
        <p:spPr>
          <a:xfrm>
            <a:off x="-19050" y="1447800"/>
            <a:ext cx="4362450" cy="2743200"/>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04800"/>
            <a:ext cx="4343400" cy="736508"/>
          </a:xfrm>
          <a:prstGeom prst="rect">
            <a:avLst/>
          </a:prstGeom>
        </p:spPr>
      </p:pic>
      <p:sp>
        <p:nvSpPr>
          <p:cNvPr id="18" name="Rectangle 17"/>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
        <p:nvSpPr>
          <p:cNvPr id="19" name="TextBox 18"/>
          <p:cNvSpPr txBox="1"/>
          <p:nvPr/>
        </p:nvSpPr>
        <p:spPr>
          <a:xfrm>
            <a:off x="0" y="488388"/>
            <a:ext cx="3978397" cy="338554"/>
          </a:xfrm>
          <a:prstGeom prst="rect">
            <a:avLst/>
          </a:prstGeom>
          <a:noFill/>
        </p:spPr>
        <p:txBody>
          <a:bodyPr wrap="none" rtlCol="0">
            <a:spAutoFit/>
          </a:bodyPr>
          <a:lstStyle/>
          <a:p>
            <a:r>
              <a:rPr lang="fr-FR" sz="1600" dirty="0">
                <a:solidFill>
                  <a:schemeClr val="bg1"/>
                </a:solidFill>
              </a:rPr>
              <a:t>VÉRIFICATION DU RESPECT ET RÉTROACTION</a:t>
            </a:r>
          </a:p>
        </p:txBody>
      </p:sp>
      <p:sp>
        <p:nvSpPr>
          <p:cNvPr id="2" name="Rectangle 1"/>
          <p:cNvSpPr/>
          <p:nvPr/>
        </p:nvSpPr>
        <p:spPr>
          <a:xfrm>
            <a:off x="152400" y="1600200"/>
            <a:ext cx="4038600" cy="923330"/>
          </a:xfrm>
          <a:prstGeom prst="rect">
            <a:avLst/>
          </a:prstGeom>
        </p:spPr>
        <p:txBody>
          <a:bodyPr wrap="square">
            <a:spAutoFit/>
          </a:bodyPr>
          <a:lstStyle/>
          <a:p>
            <a:r>
              <a:rPr lang="fr-FR" dirty="0">
                <a:solidFill>
                  <a:schemeClr val="bg1"/>
                </a:solidFill>
              </a:rPr>
              <a:t>La vérification du respect des activités et programmes de prévention et de contrôle des infections comprend :</a:t>
            </a:r>
          </a:p>
        </p:txBody>
      </p:sp>
      <p:sp>
        <p:nvSpPr>
          <p:cNvPr id="15" name="Rectangle 14"/>
          <p:cNvSpPr/>
          <p:nvPr/>
        </p:nvSpPr>
        <p:spPr>
          <a:xfrm>
            <a:off x="152400" y="2637472"/>
            <a:ext cx="4038600" cy="1477328"/>
          </a:xfrm>
          <a:prstGeom prst="rect">
            <a:avLst/>
          </a:prstGeom>
        </p:spPr>
        <p:txBody>
          <a:bodyPr wrap="square">
            <a:spAutoFit/>
          </a:bodyPr>
          <a:lstStyle/>
          <a:p>
            <a:pPr marL="285750" indent="-285750">
              <a:buFont typeface="Arial" panose="020B0604020202020204" pitchFamily="34" charset="0"/>
              <a:buChar char="•"/>
            </a:pPr>
            <a:r>
              <a:rPr lang="fr-FR" dirty="0">
                <a:solidFill>
                  <a:schemeClr val="bg1"/>
                </a:solidFill>
              </a:rPr>
              <a:t>l’élaboration de recommandations sur les aspects à </a:t>
            </a:r>
            <a:r>
              <a:rPr lang="fr-FR" dirty="0" smtClean="0">
                <a:solidFill>
                  <a:schemeClr val="bg1"/>
                </a:solidFill>
              </a:rPr>
              <a:t>améliorer</a:t>
            </a:r>
          </a:p>
          <a:p>
            <a:pPr marL="285750" indent="-285750">
              <a:buFont typeface="Arial" panose="020B0604020202020204" pitchFamily="34" charset="0"/>
              <a:buChar char="•"/>
            </a:pPr>
            <a:r>
              <a:rPr lang="en-US" dirty="0" err="1">
                <a:solidFill>
                  <a:schemeClr val="bg1"/>
                </a:solidFill>
              </a:rPr>
              <a:t>l’évaluation</a:t>
            </a:r>
            <a:r>
              <a:rPr lang="en-US" dirty="0">
                <a:solidFill>
                  <a:schemeClr val="bg1"/>
                </a:solidFill>
              </a:rPr>
              <a:t> continue</a:t>
            </a:r>
          </a:p>
          <a:p>
            <a:pPr marL="285750" indent="-285750">
              <a:buFont typeface="Arial" panose="020B0604020202020204" pitchFamily="34" charset="0"/>
              <a:buChar char="•"/>
            </a:pPr>
            <a:r>
              <a:rPr lang="en-US" dirty="0">
                <a:solidFill>
                  <a:schemeClr val="bg1"/>
                </a:solidFill>
              </a:rPr>
              <a:t>la </a:t>
            </a:r>
            <a:r>
              <a:rPr lang="en-US" dirty="0" err="1">
                <a:solidFill>
                  <a:schemeClr val="bg1"/>
                </a:solidFill>
              </a:rPr>
              <a:t>rétroaction</a:t>
            </a:r>
            <a:r>
              <a:rPr lang="en-US" dirty="0">
                <a:solidFill>
                  <a:schemeClr val="bg1"/>
                </a:solidFill>
              </a:rPr>
              <a:t> et </a:t>
            </a:r>
            <a:r>
              <a:rPr lang="en-US" dirty="0" err="1">
                <a:solidFill>
                  <a:schemeClr val="bg1"/>
                </a:solidFill>
              </a:rPr>
              <a:t>l’évaluation</a:t>
            </a:r>
            <a:endParaRPr lang="en-US" dirty="0">
              <a:solidFill>
                <a:schemeClr val="bg1"/>
              </a:solidFill>
            </a:endParaRPr>
          </a:p>
          <a:p>
            <a:pPr marL="285750" indent="-285750">
              <a:buFont typeface="Arial" panose="020B0604020202020204" pitchFamily="34" charset="0"/>
              <a:buChar char="•"/>
            </a:pPr>
            <a:endParaRPr lang="fr-FR" dirty="0">
              <a:solidFill>
                <a:schemeClr val="bg1"/>
              </a:solidFill>
            </a:endParaRPr>
          </a:p>
        </p:txBody>
      </p:sp>
    </p:spTree>
    <p:extLst>
      <p:ext uri="{BB962C8B-B14F-4D97-AF65-F5344CB8AC3E}">
        <p14:creationId xmlns:p14="http://schemas.microsoft.com/office/powerpoint/2010/main" val="12764199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noSelect="1" noRot="1" noMove="1" noResize="1" noEditPoints="1" noAdjustHandles="1" noChangeArrowheads="1" noChangeShapeType="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flipH="1">
            <a:off x="-4250" y="-1"/>
            <a:ext cx="9148250" cy="6854817"/>
          </a:xfrm>
          <a:prstGeom prst="rect">
            <a:avLst/>
          </a:prstGeom>
        </p:spPr>
      </p:pic>
      <p:sp>
        <p:nvSpPr>
          <p:cNvPr id="15" name="Rectangle 14"/>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
        <p:nvSpPr>
          <p:cNvPr id="4" name="Rectangle 3"/>
          <p:cNvSpPr/>
          <p:nvPr/>
        </p:nvSpPr>
        <p:spPr>
          <a:xfrm>
            <a:off x="4571999" y="990600"/>
            <a:ext cx="4572001" cy="5486400"/>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04800"/>
            <a:ext cx="2057400" cy="736508"/>
          </a:xfrm>
          <a:prstGeom prst="rect">
            <a:avLst/>
          </a:prstGeom>
        </p:spPr>
      </p:pic>
      <p:sp>
        <p:nvSpPr>
          <p:cNvPr id="6" name="TextBox 5"/>
          <p:cNvSpPr txBox="1"/>
          <p:nvPr/>
        </p:nvSpPr>
        <p:spPr>
          <a:xfrm>
            <a:off x="0" y="488388"/>
            <a:ext cx="1701300" cy="338554"/>
          </a:xfrm>
          <a:prstGeom prst="rect">
            <a:avLst/>
          </a:prstGeom>
          <a:noFill/>
        </p:spPr>
        <p:txBody>
          <a:bodyPr wrap="none" rtlCol="0">
            <a:spAutoFit/>
          </a:bodyPr>
          <a:lstStyle/>
          <a:p>
            <a:r>
              <a:rPr lang="en-CA" sz="1600" dirty="0">
                <a:solidFill>
                  <a:schemeClr val="bg1"/>
                </a:solidFill>
              </a:rPr>
              <a:t> RÉCAPITULATION</a:t>
            </a:r>
          </a:p>
        </p:txBody>
      </p:sp>
      <p:sp>
        <p:nvSpPr>
          <p:cNvPr id="7" name="Rectangle 6"/>
          <p:cNvSpPr/>
          <p:nvPr/>
        </p:nvSpPr>
        <p:spPr>
          <a:xfrm>
            <a:off x="4800600" y="1143000"/>
            <a:ext cx="4038600" cy="369332"/>
          </a:xfrm>
          <a:prstGeom prst="rect">
            <a:avLst/>
          </a:prstGeom>
        </p:spPr>
        <p:txBody>
          <a:bodyPr wrap="square">
            <a:spAutoFit/>
          </a:bodyPr>
          <a:lstStyle/>
          <a:p>
            <a:r>
              <a:rPr lang="en-US" dirty="0">
                <a:solidFill>
                  <a:schemeClr val="bg1"/>
                </a:solidFill>
              </a:rPr>
              <a:t>Les </a:t>
            </a:r>
            <a:r>
              <a:rPr lang="en-US" dirty="0" err="1">
                <a:solidFill>
                  <a:schemeClr val="bg1"/>
                </a:solidFill>
              </a:rPr>
              <a:t>mesures</a:t>
            </a:r>
            <a:r>
              <a:rPr lang="en-US" dirty="0">
                <a:solidFill>
                  <a:schemeClr val="bg1"/>
                </a:solidFill>
              </a:rPr>
              <a:t> </a:t>
            </a:r>
            <a:r>
              <a:rPr lang="en-US" dirty="0" err="1">
                <a:solidFill>
                  <a:schemeClr val="bg1"/>
                </a:solidFill>
              </a:rPr>
              <a:t>administratives</a:t>
            </a:r>
            <a:r>
              <a:rPr lang="en-US" dirty="0">
                <a:solidFill>
                  <a:schemeClr val="bg1"/>
                </a:solidFill>
              </a:rPr>
              <a:t> :</a:t>
            </a:r>
          </a:p>
        </p:txBody>
      </p:sp>
      <p:sp>
        <p:nvSpPr>
          <p:cNvPr id="8" name="Rectangle 7"/>
          <p:cNvSpPr/>
          <p:nvPr/>
        </p:nvSpPr>
        <p:spPr>
          <a:xfrm>
            <a:off x="4800600" y="1600200"/>
            <a:ext cx="4038600" cy="5078313"/>
          </a:xfrm>
          <a:prstGeom prst="rect">
            <a:avLst/>
          </a:prstGeom>
        </p:spPr>
        <p:txBody>
          <a:bodyPr wrap="square">
            <a:spAutoFit/>
          </a:bodyPr>
          <a:lstStyle/>
          <a:p>
            <a:pPr marL="285750" indent="-285750">
              <a:buFont typeface="Arial" panose="020B0604020202020204" pitchFamily="34" charset="0"/>
              <a:buChar char="•"/>
            </a:pPr>
            <a:r>
              <a:rPr lang="fr-FR" dirty="0">
                <a:solidFill>
                  <a:schemeClr val="bg1"/>
                </a:solidFill>
              </a:rPr>
              <a:t>sont des mesures (comme des politiques et procédures efficaces) mises en place par la direction pour réduire les risques d’infection du personnel ou des </a:t>
            </a:r>
            <a:r>
              <a:rPr lang="fr-FR" dirty="0" smtClean="0">
                <a:solidFill>
                  <a:schemeClr val="bg1"/>
                </a:solidFill>
              </a:rPr>
              <a:t>clients/patients/résidents</a:t>
            </a:r>
          </a:p>
          <a:p>
            <a:pPr marL="285750" indent="-285750">
              <a:buFont typeface="Arial" panose="020B0604020202020204" pitchFamily="34" charset="0"/>
              <a:buChar char="•"/>
            </a:pPr>
            <a:r>
              <a:rPr lang="fr-FR" dirty="0">
                <a:solidFill>
                  <a:schemeClr val="bg1"/>
                </a:solidFill>
              </a:rPr>
              <a:t>aident les employeurs et les travailleurs à comprendre leurs rôles et responsabilités</a:t>
            </a:r>
          </a:p>
          <a:p>
            <a:pPr marL="285750" indent="-285750">
              <a:buFont typeface="Arial" panose="020B0604020202020204" pitchFamily="34" charset="0"/>
              <a:buChar char="•"/>
            </a:pPr>
            <a:r>
              <a:rPr lang="fr-FR" dirty="0">
                <a:solidFill>
                  <a:schemeClr val="bg1"/>
                </a:solidFill>
              </a:rPr>
              <a:t>Tous les milieux de soins doivent adopter des politiques et procédures fondées sur les meilleures connaissances scientifiques, les lois en vigueur et les pratiques exemplaires. Tous les membres du personnel doivent s’y conformer pour assurer la sécurité dans le milieu de travail.</a:t>
            </a:r>
          </a:p>
          <a:p>
            <a:pPr marL="285750" indent="-285750">
              <a:buFont typeface="Arial" panose="020B0604020202020204" pitchFamily="34" charset="0"/>
              <a:buChar char="•"/>
            </a:pPr>
            <a:endParaRPr lang="fr-FR" dirty="0">
              <a:solidFill>
                <a:schemeClr val="bg1"/>
              </a:solidFill>
            </a:endParaRPr>
          </a:p>
        </p:txBody>
      </p:sp>
    </p:spTree>
    <p:extLst>
      <p:ext uri="{BB962C8B-B14F-4D97-AF65-F5344CB8AC3E}">
        <p14:creationId xmlns:p14="http://schemas.microsoft.com/office/powerpoint/2010/main" val="23234449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Grp="1" noSelect="1" noRot="1" noMove="1" noResize="1" noEditPoints="1" noAdjustHandles="1" noChangeArrowheads="1" noChangeShapeType="1"/>
          </p:cNvPicPr>
          <p:nvPr>
            <p:custDataLst>
              <p:tags r:id="rId1"/>
            </p:custDataLst>
          </p:nvPr>
        </p:nvPicPr>
        <p:blipFill rotWithShape="1">
          <a:blip r:embed="rId11">
            <a:extLst>
              <a:ext uri="{28A0092B-C50C-407E-A947-70E740481C1C}">
                <a14:useLocalDpi xmlns:a14="http://schemas.microsoft.com/office/drawing/2010/main" val="0"/>
              </a:ext>
            </a:extLst>
          </a:blip>
          <a:srcRect r="33301" b="25000"/>
          <a:stretch/>
        </p:blipFill>
        <p:spPr>
          <a:xfrm>
            <a:off x="-379" y="2"/>
            <a:ext cx="9144001" cy="6858000"/>
          </a:xfrm>
          <a:prstGeom prst="rect">
            <a:avLst/>
          </a:prstGeom>
        </p:spPr>
      </p:pic>
      <p:sp>
        <p:nvSpPr>
          <p:cNvPr id="3" name="Content Placeholder 2"/>
          <p:cNvSpPr>
            <a:spLocks noGrp="1" noSelect="1" noRot="1" noMove="1" noResize="1" noEditPoints="1" noAdjustHandles="1" noChangeArrowheads="1" noChangeShapeType="1" noTextEdit="1"/>
          </p:cNvSpPr>
          <p:nvPr>
            <p:ph idx="1"/>
            <p:custDataLst>
              <p:tags r:id="rId2"/>
            </p:custDataLst>
          </p:nvPr>
        </p:nvSpPr>
        <p:spPr>
          <a:xfrm>
            <a:off x="457200" y="2590801"/>
            <a:ext cx="8229600" cy="1219200"/>
          </a:xfrm>
        </p:spPr>
        <p:txBody>
          <a:bodyPr/>
          <a:lstStyle/>
          <a:p>
            <a:pPr marL="0" indent="0" algn="ctr">
              <a:buNone/>
            </a:pPr>
            <a:r>
              <a:rPr lang="en-US" dirty="0" smtClean="0"/>
              <a:t>Thank you</a:t>
            </a:r>
            <a:endParaRPr lang="en-CA" dirty="0"/>
          </a:p>
        </p:txBody>
      </p:sp>
      <p:sp>
        <p:nvSpPr>
          <p:cNvPr id="4" name="Slide Number Placeholder 3"/>
          <p:cNvSpPr>
            <a:spLocks noGrp="1" noSelect="1" noRot="1" noMove="1" noResize="1" noEditPoints="1" noAdjustHandles="1" noChangeArrowheads="1" noChangeShapeType="1" noTextEdit="1"/>
          </p:cNvSpPr>
          <p:nvPr>
            <p:ph type="sldNum" sz="quarter" idx="12"/>
            <p:custDataLst>
              <p:tags r:id="rId3"/>
            </p:custDataLst>
          </p:nvPr>
        </p:nvSpPr>
        <p:spPr/>
        <p:txBody>
          <a:bodyPr/>
          <a:lstStyle/>
          <a:p>
            <a:fld id="{E3729EFC-03C9-41E6-9415-CCB26363A0EB}" type="slidenum">
              <a:rPr lang="en-US" smtClean="0"/>
              <a:t>35</a:t>
            </a:fld>
            <a:endParaRPr lang="en-US"/>
          </a:p>
        </p:txBody>
      </p:sp>
      <p:pic>
        <p:nvPicPr>
          <p:cNvPr id="5" name="Picture 4"/>
          <p:cNvPicPr>
            <a:picLocks noGrp="1" noSelect="1" noRot="1" noMove="1" noResize="1" noEditPoints="1" noAdjustHandles="1" noChangeArrowheads="1" noChangeShapeType="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383" y="0"/>
            <a:ext cx="9143997" cy="1219200"/>
          </a:xfrm>
          <a:prstGeom prst="rect">
            <a:avLst/>
          </a:prstGeom>
        </p:spPr>
      </p:pic>
      <p:pic>
        <p:nvPicPr>
          <p:cNvPr id="6" name="Picture 5"/>
          <p:cNvPicPr>
            <a:picLocks noGrp="1" noSelect="1" noRot="1" noMove="1" noResize="1" noEditPoints="1" noAdjustHandles="1" noChangeArrowheads="1" noChangeShapeType="1"/>
          </p:cNvPicPr>
          <p:nvPr>
            <p:custDataLst>
              <p:tags r:id="rId5"/>
            </p:custDataLst>
          </p:nvPr>
        </p:nvPicPr>
        <p:blipFill>
          <a:blip r:embed="rId12">
            <a:extLst>
              <a:ext uri="{28A0092B-C50C-407E-A947-70E740481C1C}">
                <a14:useLocalDpi xmlns:a14="http://schemas.microsoft.com/office/drawing/2010/main" val="0"/>
              </a:ext>
            </a:extLst>
          </a:blip>
          <a:stretch>
            <a:fillRect/>
          </a:stretch>
        </p:blipFill>
        <p:spPr>
          <a:xfrm>
            <a:off x="-384" y="6019800"/>
            <a:ext cx="9143997" cy="857643"/>
          </a:xfrm>
          <a:prstGeom prst="rect">
            <a:avLst/>
          </a:prstGeom>
        </p:spPr>
      </p:pic>
      <p:sp>
        <p:nvSpPr>
          <p:cNvPr id="7" name="TextBox 6"/>
          <p:cNvSpPr txBox="1">
            <a:spLocks noGrp="1" noSelect="1" noRot="1" noMove="1" noResize="1" noEditPoints="1" noAdjustHandles="1" noChangeArrowheads="1" noChangeShapeType="1" noTextEdit="1"/>
          </p:cNvSpPr>
          <p:nvPr>
            <p:custDataLst>
              <p:tags r:id="rId6"/>
            </p:custDataLst>
          </p:nvPr>
        </p:nvSpPr>
        <p:spPr>
          <a:xfrm>
            <a:off x="4004698" y="6411644"/>
            <a:ext cx="1134605" cy="276999"/>
          </a:xfrm>
          <a:prstGeom prst="rect">
            <a:avLst/>
          </a:prstGeom>
          <a:noFill/>
        </p:spPr>
        <p:txBody>
          <a:bodyPr wrap="none" rtlCol="0">
            <a:spAutoFit/>
          </a:bodyPr>
          <a:lstStyle/>
          <a:p>
            <a:pPr algn="r"/>
            <a:r>
              <a:rPr lang="en-US" sz="1200" i="1" dirty="0" smtClean="0">
                <a:solidFill>
                  <a:schemeClr val="bg1"/>
                </a:solidFill>
                <a:latin typeface="+mj-lt"/>
              </a:rPr>
              <a:t>Copyright 2014</a:t>
            </a:r>
          </a:p>
        </p:txBody>
      </p:sp>
      <p:pic>
        <p:nvPicPr>
          <p:cNvPr id="8" name="Picture 7"/>
          <p:cNvPicPr>
            <a:picLocks noGrp="1" noSelect="1" noRot="1" noMove="1" noResize="1" noEditPoints="1" noAdjustHandles="1" noChangeArrowheads="1" noChangeShapeType="1"/>
          </p:cNvPicPr>
          <p:nvPr>
            <p:custDataLst>
              <p:tags r:id="rId7"/>
            </p:custDataLst>
          </p:nvPr>
        </p:nvPicPr>
        <p:blipFill>
          <a:blip r:embed="rId13">
            <a:extLst>
              <a:ext uri="{28A0092B-C50C-407E-A947-70E740481C1C}">
                <a14:useLocalDpi xmlns:a14="http://schemas.microsoft.com/office/drawing/2010/main" val="0"/>
              </a:ext>
            </a:extLst>
          </a:blip>
          <a:stretch>
            <a:fillRect/>
          </a:stretch>
        </p:blipFill>
        <p:spPr>
          <a:xfrm>
            <a:off x="228600" y="161088"/>
            <a:ext cx="3458058" cy="943107"/>
          </a:xfrm>
          <a:prstGeom prst="rect">
            <a:avLst/>
          </a:prstGeom>
        </p:spPr>
      </p:pic>
      <p:pic>
        <p:nvPicPr>
          <p:cNvPr id="9" name="Picture 8"/>
          <p:cNvPicPr>
            <a:picLocks noGrp="1" noSelect="1" noRot="1" noMove="1" noResize="1" noEditPoints="1" noAdjustHandles="1" noChangeArrowheads="1" noChangeShapeType="1"/>
          </p:cNvPicPr>
          <p:nvPr>
            <p:custDataLst>
              <p:tags r:id="rId8"/>
            </p:custDataLst>
          </p:nvPr>
        </p:nvPicPr>
        <p:blipFill>
          <a:blip r:embed="rId14">
            <a:extLst>
              <a:ext uri="{28A0092B-C50C-407E-A947-70E740481C1C}">
                <a14:useLocalDpi xmlns:a14="http://schemas.microsoft.com/office/drawing/2010/main" val="0"/>
              </a:ext>
            </a:extLst>
          </a:blip>
          <a:stretch>
            <a:fillRect/>
          </a:stretch>
        </p:blipFill>
        <p:spPr>
          <a:xfrm>
            <a:off x="8136000" y="6156000"/>
            <a:ext cx="847843" cy="552527"/>
          </a:xfrm>
          <a:prstGeom prst="rect">
            <a:avLst/>
          </a:prstGeom>
        </p:spPr>
      </p:pic>
      <p:sp>
        <p:nvSpPr>
          <p:cNvPr id="2" name="Oval 1"/>
          <p:cNvSpPr>
            <a:spLocks noGrp="1" noSelect="1" noRot="1" noMove="1" noResize="1" noEditPoints="1" noAdjustHandles="1" noChangeArrowheads="1" noChangeShapeType="1" noTextEdit="1"/>
          </p:cNvSpPr>
          <p:nvPr>
            <p:custDataLst>
              <p:tags r:id="rId9"/>
            </p:custDataLst>
          </p:nvPr>
        </p:nvSpPr>
        <p:spPr>
          <a:xfrm>
            <a:off x="3505200" y="2371725"/>
            <a:ext cx="1981200" cy="914400"/>
          </a:xfrm>
          <a:prstGeom prst="ellipse">
            <a:avLst/>
          </a:prstGeom>
          <a:solidFill>
            <a:srgbClr val="E0E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3686658" y="2644259"/>
            <a:ext cx="1600200" cy="400110"/>
          </a:xfrm>
          <a:prstGeom prst="rect">
            <a:avLst/>
          </a:prstGeom>
          <a:noFill/>
        </p:spPr>
        <p:txBody>
          <a:bodyPr wrap="square" rtlCol="0">
            <a:spAutoFit/>
          </a:bodyPr>
          <a:lstStyle/>
          <a:p>
            <a:pPr algn="ctr"/>
            <a:r>
              <a:rPr lang="en-US" sz="2000" dirty="0" smtClean="0"/>
              <a:t>Merci</a:t>
            </a:r>
            <a:endParaRPr lang="en-CA" sz="2000" dirty="0"/>
          </a:p>
        </p:txBody>
      </p:sp>
    </p:spTree>
    <p:extLst>
      <p:ext uri="{BB962C8B-B14F-4D97-AF65-F5344CB8AC3E}">
        <p14:creationId xmlns:p14="http://schemas.microsoft.com/office/powerpoint/2010/main" val="181018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Grp="1" noSelect="1" noRot="1" noMove="1" noResize="1" noEditPoints="1" noAdjustHandles="1" noChangeArrowheads="1" noChangeShapeType="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flipH="1">
            <a:off x="-4249" y="0"/>
            <a:ext cx="9152497" cy="6858000"/>
          </a:xfrm>
          <a:prstGeom prst="rect">
            <a:avLst/>
          </a:prstGeom>
        </p:spPr>
      </p:pic>
      <p:sp>
        <p:nvSpPr>
          <p:cNvPr id="10" name="Rectangle 9"/>
          <p:cNvSpPr/>
          <p:nvPr/>
        </p:nvSpPr>
        <p:spPr>
          <a:xfrm>
            <a:off x="-11784" y="1865675"/>
            <a:ext cx="9160032" cy="3620725"/>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04800"/>
            <a:ext cx="3517461" cy="736508"/>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0800" y="3164236"/>
            <a:ext cx="347443" cy="347443"/>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97005" y="4099958"/>
            <a:ext cx="347443" cy="347443"/>
          </a:xfrm>
          <a:prstGeom prst="rect">
            <a:avLst/>
          </a:prstGeom>
        </p:spPr>
      </p:pic>
      <p:sp>
        <p:nvSpPr>
          <p:cNvPr id="8" name="TextBox 7"/>
          <p:cNvSpPr txBox="1"/>
          <p:nvPr/>
        </p:nvSpPr>
        <p:spPr>
          <a:xfrm>
            <a:off x="0" y="488388"/>
            <a:ext cx="875689" cy="338554"/>
          </a:xfrm>
          <a:prstGeom prst="rect">
            <a:avLst/>
          </a:prstGeom>
          <a:noFill/>
        </p:spPr>
        <p:txBody>
          <a:bodyPr wrap="none" rtlCol="0">
            <a:spAutoFit/>
          </a:bodyPr>
          <a:lstStyle/>
          <a:p>
            <a:r>
              <a:rPr lang="en-CA" sz="1600" dirty="0">
                <a:solidFill>
                  <a:schemeClr val="bg1"/>
                </a:solidFill>
              </a:rPr>
              <a:t>APERÇU</a:t>
            </a:r>
          </a:p>
        </p:txBody>
      </p:sp>
      <p:sp>
        <p:nvSpPr>
          <p:cNvPr id="3" name="TextBox 2"/>
          <p:cNvSpPr txBox="1"/>
          <p:nvPr/>
        </p:nvSpPr>
        <p:spPr>
          <a:xfrm>
            <a:off x="838200" y="2057400"/>
            <a:ext cx="6477000" cy="646331"/>
          </a:xfrm>
          <a:prstGeom prst="rect">
            <a:avLst/>
          </a:prstGeom>
          <a:noFill/>
        </p:spPr>
        <p:txBody>
          <a:bodyPr wrap="square" rtlCol="0">
            <a:spAutoFit/>
          </a:bodyPr>
          <a:lstStyle/>
          <a:p>
            <a:r>
              <a:rPr lang="en-CA" b="1" dirty="0" err="1">
                <a:solidFill>
                  <a:schemeClr val="bg1"/>
                </a:solidFill>
              </a:rPr>
              <a:t>Objectifs</a:t>
            </a:r>
            <a:r>
              <a:rPr lang="en-CA" b="1" dirty="0">
                <a:solidFill>
                  <a:schemeClr val="bg1"/>
                </a:solidFill>
              </a:rPr>
              <a:t> :</a:t>
            </a:r>
          </a:p>
          <a:p>
            <a:r>
              <a:rPr lang="fr-FR" dirty="0">
                <a:solidFill>
                  <a:schemeClr val="bg1"/>
                </a:solidFill>
              </a:rPr>
              <a:t>Après avoir terminé cette section, vous pourrez :</a:t>
            </a:r>
          </a:p>
        </p:txBody>
      </p:sp>
      <p:sp>
        <p:nvSpPr>
          <p:cNvPr id="12" name="TextBox 11"/>
          <p:cNvSpPr txBox="1"/>
          <p:nvPr/>
        </p:nvSpPr>
        <p:spPr>
          <a:xfrm>
            <a:off x="3057061" y="3177767"/>
            <a:ext cx="3810000" cy="646331"/>
          </a:xfrm>
          <a:prstGeom prst="rect">
            <a:avLst/>
          </a:prstGeom>
          <a:noFill/>
        </p:spPr>
        <p:txBody>
          <a:bodyPr wrap="square" rtlCol="0">
            <a:spAutoFit/>
          </a:bodyPr>
          <a:lstStyle/>
          <a:p>
            <a:r>
              <a:rPr lang="fr-FR" dirty="0">
                <a:solidFill>
                  <a:schemeClr val="bg1"/>
                </a:solidFill>
              </a:rPr>
              <a:t>définir les mesures administratives dans le milieu de soins de santé</a:t>
            </a:r>
          </a:p>
        </p:txBody>
      </p:sp>
      <p:sp>
        <p:nvSpPr>
          <p:cNvPr id="13" name="TextBox 12"/>
          <p:cNvSpPr txBox="1"/>
          <p:nvPr/>
        </p:nvSpPr>
        <p:spPr>
          <a:xfrm>
            <a:off x="3057061" y="4078069"/>
            <a:ext cx="3810000" cy="1200329"/>
          </a:xfrm>
          <a:prstGeom prst="rect">
            <a:avLst/>
          </a:prstGeom>
          <a:noFill/>
        </p:spPr>
        <p:txBody>
          <a:bodyPr wrap="square" rtlCol="0">
            <a:spAutoFit/>
          </a:bodyPr>
          <a:lstStyle/>
          <a:p>
            <a:r>
              <a:rPr lang="fr-FR" dirty="0">
                <a:solidFill>
                  <a:schemeClr val="bg1"/>
                </a:solidFill>
              </a:rPr>
              <a:t>décrire et appliquer les mesures administratives pour prévenir et contrôler les infections dans votre milieu de soins de santé</a:t>
            </a:r>
          </a:p>
        </p:txBody>
      </p:sp>
      <p:sp>
        <p:nvSpPr>
          <p:cNvPr id="14" name="Rectangle 13"/>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Tree>
    <p:extLst>
      <p:ext uri="{BB962C8B-B14F-4D97-AF65-F5344CB8AC3E}">
        <p14:creationId xmlns:p14="http://schemas.microsoft.com/office/powerpoint/2010/main" val="1636138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Grp="1" noSelect="1" noRot="1" noMove="1" noResize="1" noEditPoints="1" noAdjustHandles="1" noChangeArrowheads="1" noChangeShapeType="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flipH="1">
            <a:off x="-4249" y="0"/>
            <a:ext cx="9152497" cy="68580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304800"/>
            <a:ext cx="3517461" cy="736508"/>
          </a:xfrm>
          <a:prstGeom prst="rect">
            <a:avLst/>
          </a:prstGeom>
        </p:spPr>
      </p:pic>
      <p:sp>
        <p:nvSpPr>
          <p:cNvPr id="6" name="TextBox 5"/>
          <p:cNvSpPr txBox="1"/>
          <p:nvPr/>
        </p:nvSpPr>
        <p:spPr>
          <a:xfrm>
            <a:off x="0" y="488388"/>
            <a:ext cx="860941" cy="338554"/>
          </a:xfrm>
          <a:prstGeom prst="rect">
            <a:avLst/>
          </a:prstGeom>
          <a:noFill/>
        </p:spPr>
        <p:txBody>
          <a:bodyPr wrap="none" rtlCol="0">
            <a:spAutoFit/>
          </a:bodyPr>
          <a:lstStyle/>
          <a:p>
            <a:r>
              <a:rPr lang="en-CA" sz="1600" dirty="0">
                <a:solidFill>
                  <a:schemeClr val="bg1"/>
                </a:solidFill>
              </a:rPr>
              <a:t>APERÇU</a:t>
            </a:r>
          </a:p>
        </p:txBody>
      </p:sp>
      <p:sp>
        <p:nvSpPr>
          <p:cNvPr id="13" name="Rectangle 12"/>
          <p:cNvSpPr/>
          <p:nvPr/>
        </p:nvSpPr>
        <p:spPr>
          <a:xfrm>
            <a:off x="-11784" y="1066800"/>
            <a:ext cx="9160032" cy="1740932"/>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6032" y="2401526"/>
            <a:ext cx="9160032" cy="4456474"/>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6200" y="1143000"/>
            <a:ext cx="8991600" cy="1200329"/>
          </a:xfrm>
          <a:prstGeom prst="rect">
            <a:avLst/>
          </a:prstGeom>
          <a:noFill/>
        </p:spPr>
        <p:txBody>
          <a:bodyPr wrap="square" rtlCol="0">
            <a:spAutoFit/>
          </a:bodyPr>
          <a:lstStyle/>
          <a:p>
            <a:r>
              <a:rPr lang="en-CA" b="1" dirty="0">
                <a:solidFill>
                  <a:schemeClr val="bg1"/>
                </a:solidFill>
              </a:rPr>
              <a:t>Introduction</a:t>
            </a:r>
            <a:endParaRPr lang="en-CA" dirty="0">
              <a:solidFill>
                <a:schemeClr val="bg1"/>
              </a:solidFill>
            </a:endParaRPr>
          </a:p>
          <a:p>
            <a:r>
              <a:rPr lang="fr-FR" dirty="0">
                <a:solidFill>
                  <a:schemeClr val="bg1"/>
                </a:solidFill>
              </a:rPr>
              <a:t>Les mesures administratives sont des mesures que la direction d’un milieu de soins de santé met en place pour aider à protéger les fournisseurs de soins et les clients/patients/résidents contre les infections.</a:t>
            </a:r>
          </a:p>
        </p:txBody>
      </p:sp>
      <p:sp>
        <p:nvSpPr>
          <p:cNvPr id="3" name="Rectangle 2"/>
          <p:cNvSpPr/>
          <p:nvPr/>
        </p:nvSpPr>
        <p:spPr>
          <a:xfrm>
            <a:off x="76200" y="2438400"/>
            <a:ext cx="3744167" cy="369332"/>
          </a:xfrm>
          <a:prstGeom prst="rect">
            <a:avLst/>
          </a:prstGeom>
        </p:spPr>
        <p:txBody>
          <a:bodyPr wrap="none">
            <a:spAutoFit/>
          </a:bodyPr>
          <a:lstStyle/>
          <a:p>
            <a:r>
              <a:rPr lang="en-US" dirty="0">
                <a:solidFill>
                  <a:schemeClr val="bg1"/>
                </a:solidFill>
              </a:rPr>
              <a:t>Les </a:t>
            </a:r>
            <a:r>
              <a:rPr lang="en-US" dirty="0" err="1">
                <a:solidFill>
                  <a:schemeClr val="bg1"/>
                </a:solidFill>
              </a:rPr>
              <a:t>mesures</a:t>
            </a:r>
            <a:r>
              <a:rPr lang="en-US" dirty="0">
                <a:solidFill>
                  <a:schemeClr val="bg1"/>
                </a:solidFill>
              </a:rPr>
              <a:t> </a:t>
            </a:r>
            <a:r>
              <a:rPr lang="en-US" dirty="0" err="1">
                <a:solidFill>
                  <a:schemeClr val="bg1"/>
                </a:solidFill>
              </a:rPr>
              <a:t>administratives</a:t>
            </a:r>
            <a:r>
              <a:rPr lang="en-US" dirty="0">
                <a:solidFill>
                  <a:schemeClr val="bg1"/>
                </a:solidFill>
              </a:rPr>
              <a:t> </a:t>
            </a:r>
            <a:r>
              <a:rPr lang="en-US" dirty="0" err="1">
                <a:solidFill>
                  <a:schemeClr val="bg1"/>
                </a:solidFill>
              </a:rPr>
              <a:t>incluent</a:t>
            </a:r>
            <a:r>
              <a:rPr lang="en-US" dirty="0">
                <a:solidFill>
                  <a:schemeClr val="bg1"/>
                </a:solidFill>
              </a:rPr>
              <a:t> :</a:t>
            </a:r>
          </a:p>
        </p:txBody>
      </p:sp>
      <p:pic>
        <p:nvPicPr>
          <p:cNvPr id="15" name="Picture 14"/>
          <p:cNvPicPr>
            <a:picLocks noGrp="1" noSelect="1" noRot="1" noMove="1" noResize="1" noEditPoints="1" noAdjustHandles="1" noChangeArrowheads="1" noChangeShapeType="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363043" y="3119215"/>
            <a:ext cx="1381318" cy="1381318"/>
          </a:xfrm>
          <a:prstGeom prst="rect">
            <a:avLst/>
          </a:prstGeom>
        </p:spPr>
      </p:pic>
      <p:pic>
        <p:nvPicPr>
          <p:cNvPr id="16" name="Picture 15"/>
          <p:cNvPicPr>
            <a:picLocks noGrp="1" noSelect="1" noRot="1" noMove="1" noResize="1" noEditPoints="1" noAdjustHandles="1" noChangeArrowheads="1" noChangeShapeType="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2705829" y="3085744"/>
            <a:ext cx="1381318" cy="1381318"/>
          </a:xfrm>
          <a:prstGeom prst="rect">
            <a:avLst/>
          </a:prstGeom>
        </p:spPr>
      </p:pic>
      <p:pic>
        <p:nvPicPr>
          <p:cNvPr id="17" name="Picture 16"/>
          <p:cNvPicPr>
            <a:picLocks noGrp="1" noSelect="1" noRot="1" noMove="1" noResize="1" noEditPoints="1" noAdjustHandles="1" noChangeArrowheads="1" noChangeShapeType="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5048615" y="3089305"/>
            <a:ext cx="1381318" cy="1381318"/>
          </a:xfrm>
          <a:prstGeom prst="rect">
            <a:avLst/>
          </a:prstGeom>
        </p:spPr>
      </p:pic>
      <p:pic>
        <p:nvPicPr>
          <p:cNvPr id="18" name="Picture 17"/>
          <p:cNvPicPr>
            <a:picLocks noGrp="1" noSelect="1" noRot="1" noMove="1" noResize="1" noEditPoints="1" noAdjustHandles="1" noChangeArrowheads="1" noChangeShapeType="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7391400" y="3048000"/>
            <a:ext cx="1400371" cy="1381318"/>
          </a:xfrm>
          <a:prstGeom prst="rect">
            <a:avLst/>
          </a:prstGeom>
        </p:spPr>
      </p:pic>
      <p:sp>
        <p:nvSpPr>
          <p:cNvPr id="19" name="Rectangle 18"/>
          <p:cNvSpPr/>
          <p:nvPr/>
        </p:nvSpPr>
        <p:spPr>
          <a:xfrm>
            <a:off x="279876" y="4504245"/>
            <a:ext cx="1618157" cy="2031325"/>
          </a:xfrm>
          <a:prstGeom prst="rect">
            <a:avLst/>
          </a:prstGeom>
        </p:spPr>
        <p:txBody>
          <a:bodyPr wrap="square">
            <a:spAutoFit/>
          </a:bodyPr>
          <a:lstStyle/>
          <a:p>
            <a:pPr marL="285750" indent="-285750">
              <a:buFont typeface="Arial" panose="020B0604020202020204" pitchFamily="34" charset="0"/>
              <a:buChar char="•"/>
            </a:pPr>
            <a:r>
              <a:rPr lang="fr-FR" sz="1400" dirty="0">
                <a:solidFill>
                  <a:schemeClr val="bg1"/>
                </a:solidFill>
              </a:rPr>
              <a:t>des politiques et procédures de prévention et de contrôle des </a:t>
            </a:r>
            <a:r>
              <a:rPr lang="fr-FR" sz="1400" dirty="0" smtClean="0">
                <a:solidFill>
                  <a:schemeClr val="bg1"/>
                </a:solidFill>
              </a:rPr>
              <a:t>infections</a:t>
            </a:r>
          </a:p>
          <a:p>
            <a:pPr marL="285750" indent="-285750">
              <a:buFont typeface="Arial" panose="020B0604020202020204" pitchFamily="34" charset="0"/>
              <a:buChar char="•"/>
            </a:pPr>
            <a:r>
              <a:rPr lang="fr-FR" sz="1400" dirty="0" smtClean="0">
                <a:solidFill>
                  <a:schemeClr val="bg1"/>
                </a:solidFill>
              </a:rPr>
              <a:t>des </a:t>
            </a:r>
            <a:r>
              <a:rPr lang="fr-FR" sz="1400" dirty="0">
                <a:solidFill>
                  <a:schemeClr val="bg1"/>
                </a:solidFill>
              </a:rPr>
              <a:t>politiques régissant la santé au travail</a:t>
            </a:r>
          </a:p>
          <a:p>
            <a:pPr marL="285750" indent="-285750">
              <a:buFont typeface="Arial" panose="020B0604020202020204" pitchFamily="34" charset="0"/>
              <a:buChar char="•"/>
            </a:pPr>
            <a:endParaRPr lang="fr-FR" sz="1400" dirty="0">
              <a:solidFill>
                <a:schemeClr val="bg1"/>
              </a:solidFill>
            </a:endParaRPr>
          </a:p>
        </p:txBody>
      </p:sp>
      <p:sp>
        <p:nvSpPr>
          <p:cNvPr id="20" name="Rectangle 19"/>
          <p:cNvSpPr/>
          <p:nvPr/>
        </p:nvSpPr>
        <p:spPr>
          <a:xfrm>
            <a:off x="2616438" y="4548863"/>
            <a:ext cx="1618157" cy="1169551"/>
          </a:xfrm>
          <a:prstGeom prst="rect">
            <a:avLst/>
          </a:prstGeom>
        </p:spPr>
        <p:txBody>
          <a:bodyPr wrap="square">
            <a:spAutoFit/>
          </a:bodyPr>
          <a:lstStyle/>
          <a:p>
            <a:pPr marL="285750" indent="-285750">
              <a:buFont typeface="Arial" panose="020B0604020202020204" pitchFamily="34" charset="0"/>
              <a:buChar char="•"/>
            </a:pPr>
            <a:r>
              <a:rPr lang="fr-FR" sz="1400" dirty="0">
                <a:solidFill>
                  <a:schemeClr val="bg1"/>
                </a:solidFill>
              </a:rPr>
              <a:t>de la formation à l’intention des fournisseurs de soins de santé</a:t>
            </a:r>
          </a:p>
        </p:txBody>
      </p:sp>
      <p:sp>
        <p:nvSpPr>
          <p:cNvPr id="21" name="Rectangle 20"/>
          <p:cNvSpPr/>
          <p:nvPr/>
        </p:nvSpPr>
        <p:spPr>
          <a:xfrm>
            <a:off x="4980247" y="4470623"/>
            <a:ext cx="1877753" cy="954107"/>
          </a:xfrm>
          <a:prstGeom prst="rect">
            <a:avLst/>
          </a:prstGeom>
        </p:spPr>
        <p:txBody>
          <a:bodyPr wrap="square">
            <a:spAutoFit/>
          </a:bodyPr>
          <a:lstStyle/>
          <a:p>
            <a:pPr marL="285750" indent="-285750">
              <a:buFont typeface="Arial" panose="020B0604020202020204" pitchFamily="34" charset="0"/>
              <a:buChar char="•"/>
            </a:pPr>
            <a:r>
              <a:rPr lang="en-US" sz="1400" dirty="0">
                <a:solidFill>
                  <a:schemeClr val="bg1"/>
                </a:solidFill>
              </a:rPr>
              <a:t>la </a:t>
            </a:r>
            <a:r>
              <a:rPr lang="en-US" sz="1400" dirty="0" err="1">
                <a:solidFill>
                  <a:schemeClr val="bg1"/>
                </a:solidFill>
              </a:rPr>
              <a:t>sensibilisation</a:t>
            </a:r>
            <a:r>
              <a:rPr lang="en-US" sz="1400" dirty="0">
                <a:solidFill>
                  <a:schemeClr val="bg1"/>
                </a:solidFill>
              </a:rPr>
              <a:t> des </a:t>
            </a:r>
            <a:r>
              <a:rPr lang="en-US" sz="1400" dirty="0" smtClean="0">
                <a:solidFill>
                  <a:schemeClr val="bg1"/>
                </a:solidFill>
              </a:rPr>
              <a:t>clients/patients/</a:t>
            </a:r>
            <a:r>
              <a:rPr lang="en-US" sz="1400" dirty="0" err="1" smtClean="0">
                <a:solidFill>
                  <a:schemeClr val="bg1"/>
                </a:solidFill>
              </a:rPr>
              <a:t>résidents</a:t>
            </a:r>
            <a:endParaRPr lang="en-US" sz="1400" dirty="0">
              <a:solidFill>
                <a:schemeClr val="bg1"/>
              </a:solidFill>
            </a:endParaRPr>
          </a:p>
        </p:txBody>
      </p:sp>
      <p:sp>
        <p:nvSpPr>
          <p:cNvPr id="22" name="Rectangle 21"/>
          <p:cNvSpPr/>
          <p:nvPr/>
        </p:nvSpPr>
        <p:spPr>
          <a:xfrm>
            <a:off x="7305789" y="4429318"/>
            <a:ext cx="1618157" cy="954107"/>
          </a:xfrm>
          <a:prstGeom prst="rect">
            <a:avLst/>
          </a:prstGeom>
        </p:spPr>
        <p:txBody>
          <a:bodyPr wrap="square">
            <a:spAutoFit/>
          </a:bodyPr>
          <a:lstStyle/>
          <a:p>
            <a:pPr marL="285750" indent="-285750">
              <a:buFont typeface="Arial" panose="020B0604020202020204" pitchFamily="34" charset="0"/>
              <a:buChar char="•"/>
            </a:pPr>
            <a:r>
              <a:rPr lang="fr-FR" sz="1400" dirty="0">
                <a:solidFill>
                  <a:schemeClr val="bg1"/>
                </a:solidFill>
              </a:rPr>
              <a:t>des initiatives favorables à la santé en milieu de travail</a:t>
            </a:r>
          </a:p>
        </p:txBody>
      </p:sp>
      <p:sp>
        <p:nvSpPr>
          <p:cNvPr id="23" name="Rectangle 22"/>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Tree>
    <p:extLst>
      <p:ext uri="{BB962C8B-B14F-4D97-AF65-F5344CB8AC3E}">
        <p14:creationId xmlns:p14="http://schemas.microsoft.com/office/powerpoint/2010/main" val="10185330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noSelect="1" noRot="1" noMove="1" noResize="1" noEditPoints="1" noAdjustHandles="1" noChangeArrowheads="1" noChangeShapeType="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7804" y="0"/>
            <a:ext cx="9161804" cy="685542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04800"/>
            <a:ext cx="3517461" cy="736508"/>
          </a:xfrm>
          <a:prstGeom prst="rect">
            <a:avLst/>
          </a:prstGeom>
        </p:spPr>
      </p:pic>
      <p:sp>
        <p:nvSpPr>
          <p:cNvPr id="6" name="TextBox 5"/>
          <p:cNvSpPr txBox="1"/>
          <p:nvPr/>
        </p:nvSpPr>
        <p:spPr>
          <a:xfrm>
            <a:off x="0" y="488388"/>
            <a:ext cx="2639312" cy="338554"/>
          </a:xfrm>
          <a:prstGeom prst="rect">
            <a:avLst/>
          </a:prstGeom>
          <a:noFill/>
        </p:spPr>
        <p:txBody>
          <a:bodyPr wrap="none" rtlCol="0">
            <a:spAutoFit/>
          </a:bodyPr>
          <a:lstStyle/>
          <a:p>
            <a:r>
              <a:rPr lang="en-CA" sz="1600" dirty="0">
                <a:solidFill>
                  <a:schemeClr val="bg1"/>
                </a:solidFill>
              </a:rPr>
              <a:t>POLITIQUES ET PROCÉDURES</a:t>
            </a:r>
          </a:p>
        </p:txBody>
      </p:sp>
      <p:sp>
        <p:nvSpPr>
          <p:cNvPr id="11" name="Rectangle 10"/>
          <p:cNvSpPr/>
          <p:nvPr/>
        </p:nvSpPr>
        <p:spPr>
          <a:xfrm>
            <a:off x="3886200" y="0"/>
            <a:ext cx="5257800" cy="6857717"/>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038600" y="609600"/>
            <a:ext cx="4572000" cy="646331"/>
          </a:xfrm>
          <a:prstGeom prst="rect">
            <a:avLst/>
          </a:prstGeom>
        </p:spPr>
        <p:txBody>
          <a:bodyPr>
            <a:spAutoFit/>
          </a:bodyPr>
          <a:lstStyle/>
          <a:p>
            <a:r>
              <a:rPr lang="fr-FR" dirty="0"/>
              <a:t>Les politiques et les procédures de prévention et de contrôle des infections doivent être : </a:t>
            </a:r>
          </a:p>
        </p:txBody>
      </p:sp>
      <p:sp>
        <p:nvSpPr>
          <p:cNvPr id="7" name="Rectangle 6"/>
          <p:cNvSpPr/>
          <p:nvPr/>
        </p:nvSpPr>
        <p:spPr>
          <a:xfrm>
            <a:off x="4038600" y="1274088"/>
            <a:ext cx="5029200" cy="5355312"/>
          </a:xfrm>
          <a:prstGeom prst="rect">
            <a:avLst/>
          </a:prstGeom>
        </p:spPr>
        <p:txBody>
          <a:bodyPr wrap="square">
            <a:spAutoFit/>
          </a:bodyPr>
          <a:lstStyle/>
          <a:p>
            <a:pPr marL="285750" indent="-285750">
              <a:buFont typeface="Arial" panose="020B0604020202020204" pitchFamily="34" charset="0"/>
              <a:buChar char="•"/>
            </a:pPr>
            <a:r>
              <a:rPr lang="fr-FR" dirty="0"/>
              <a:t>conformes aux lois et aux normes applicables et appuyées sur de solides connaissances </a:t>
            </a:r>
            <a:r>
              <a:rPr lang="fr-FR" dirty="0" smtClean="0"/>
              <a:t>scientifiques</a:t>
            </a:r>
          </a:p>
          <a:p>
            <a:pPr marL="285750" indent="-285750">
              <a:buFont typeface="Arial" panose="020B0604020202020204" pitchFamily="34" charset="0"/>
              <a:buChar char="•"/>
            </a:pPr>
            <a:r>
              <a:rPr lang="fr-FR" dirty="0"/>
              <a:t>établies par l’employeur pour promouvoir la prestation de soins et l’adoption de pratiques sécuritaires par les fournisseurs de soins de santé</a:t>
            </a:r>
          </a:p>
          <a:p>
            <a:pPr marL="285750" indent="-285750">
              <a:buFont typeface="Arial" panose="020B0604020202020204" pitchFamily="34" charset="0"/>
              <a:buChar char="•"/>
            </a:pPr>
            <a:r>
              <a:rPr lang="fr-FR" dirty="0"/>
              <a:t>adaptées au milieu de soins de santé et accessibles</a:t>
            </a:r>
          </a:p>
          <a:p>
            <a:pPr marL="285750" indent="-285750">
              <a:buFont typeface="Arial" panose="020B0604020202020204" pitchFamily="34" charset="0"/>
              <a:buChar char="•"/>
            </a:pPr>
            <a:r>
              <a:rPr lang="fr-FR" dirty="0"/>
              <a:t>suivies par tous les fournisseurs de soins de santé</a:t>
            </a:r>
          </a:p>
          <a:p>
            <a:pPr marL="285750" indent="-285750">
              <a:buFont typeface="Arial" panose="020B0604020202020204" pitchFamily="34" charset="0"/>
              <a:buChar char="•"/>
            </a:pPr>
            <a:r>
              <a:rPr lang="fr-FR" dirty="0"/>
              <a:t>à jour et faire l’objet d’un plan de révision et d’actualisation à intervalles réguliers </a:t>
            </a:r>
          </a:p>
          <a:p>
            <a:pPr marL="285750" indent="-285750">
              <a:buFont typeface="Arial" panose="020B0604020202020204" pitchFamily="34" charset="0"/>
              <a:buChar char="•"/>
            </a:pPr>
            <a:r>
              <a:rPr lang="fr-FR" dirty="0"/>
              <a:t>reprises dans les politiques, procédures et programmes éducatifs de tous les services</a:t>
            </a:r>
          </a:p>
          <a:p>
            <a:pPr marL="285750" indent="-285750">
              <a:buFont typeface="Arial" panose="020B0604020202020204" pitchFamily="34" charset="0"/>
              <a:buChar char="•"/>
            </a:pPr>
            <a:r>
              <a:rPr lang="fr-FR" dirty="0"/>
              <a:t>élaborées conjointement avec les professionnels de la prévention et du contrôle des infections et de la santé et de la sécurité au travail</a:t>
            </a:r>
          </a:p>
          <a:p>
            <a:pPr marL="285750" indent="-285750">
              <a:buFont typeface="Arial" panose="020B0604020202020204" pitchFamily="34" charset="0"/>
              <a:buChar char="•"/>
            </a:pPr>
            <a:endParaRPr lang="fr-FR" dirty="0"/>
          </a:p>
        </p:txBody>
      </p:sp>
      <p:sp>
        <p:nvSpPr>
          <p:cNvPr id="14" name="Rectangle 13"/>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Tree>
    <p:extLst>
      <p:ext uri="{BB962C8B-B14F-4D97-AF65-F5344CB8AC3E}">
        <p14:creationId xmlns:p14="http://schemas.microsoft.com/office/powerpoint/2010/main" val="295157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noSelect="1" noRot="1" noMove="1" noResize="1" noEditPoints="1" noAdjustHandles="1" noChangeArrowheads="1" noChangeShapeType="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9228" y="0"/>
            <a:ext cx="9163228" cy="6858000"/>
          </a:xfrm>
          <a:prstGeom prst="rect">
            <a:avLst/>
          </a:prstGeom>
        </p:spPr>
      </p:pic>
      <p:sp>
        <p:nvSpPr>
          <p:cNvPr id="11" name="Rectangle 10"/>
          <p:cNvSpPr/>
          <p:nvPr/>
        </p:nvSpPr>
        <p:spPr>
          <a:xfrm>
            <a:off x="3581400" y="1524000"/>
            <a:ext cx="5562600" cy="1828800"/>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04800"/>
            <a:ext cx="6705600" cy="736508"/>
          </a:xfrm>
          <a:prstGeom prst="rect">
            <a:avLst/>
          </a:prstGeom>
        </p:spPr>
      </p:pic>
      <p:sp>
        <p:nvSpPr>
          <p:cNvPr id="3" name="Rectangle 2"/>
          <p:cNvSpPr/>
          <p:nvPr/>
        </p:nvSpPr>
        <p:spPr>
          <a:xfrm>
            <a:off x="3810000" y="1699736"/>
            <a:ext cx="5105400" cy="1477328"/>
          </a:xfrm>
          <a:prstGeom prst="rect">
            <a:avLst/>
          </a:prstGeom>
        </p:spPr>
        <p:txBody>
          <a:bodyPr wrap="square">
            <a:spAutoFit/>
          </a:bodyPr>
          <a:lstStyle/>
          <a:p>
            <a:r>
              <a:rPr lang="fr-FR" dirty="0"/>
              <a:t>L'éducation et la formation relatives à la prévention et au contrôle des infections vous fourniront les outils nécessaires pour aider à réduire l’exposition aux agents infectieux durant vos interactions avec les clients, patients et résidents. </a:t>
            </a:r>
          </a:p>
        </p:txBody>
      </p:sp>
      <p:sp>
        <p:nvSpPr>
          <p:cNvPr id="14" name="Rectangle 13"/>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
        <p:nvSpPr>
          <p:cNvPr id="15" name="TextBox 14"/>
          <p:cNvSpPr txBox="1"/>
          <p:nvPr/>
        </p:nvSpPr>
        <p:spPr>
          <a:xfrm>
            <a:off x="0" y="488388"/>
            <a:ext cx="6417783" cy="338554"/>
          </a:xfrm>
          <a:prstGeom prst="rect">
            <a:avLst/>
          </a:prstGeom>
          <a:noFill/>
        </p:spPr>
        <p:txBody>
          <a:bodyPr wrap="none" rtlCol="0">
            <a:spAutoFit/>
          </a:bodyPr>
          <a:lstStyle/>
          <a:p>
            <a:r>
              <a:rPr lang="fr-FR" sz="1600" dirty="0" smtClean="0">
                <a:solidFill>
                  <a:schemeClr val="bg1"/>
                </a:solidFill>
              </a:rPr>
              <a:t>ÉDUCATION </a:t>
            </a:r>
            <a:r>
              <a:rPr lang="fr-FR" sz="1600" dirty="0">
                <a:solidFill>
                  <a:schemeClr val="bg1"/>
                </a:solidFill>
              </a:rPr>
              <a:t>ET FORMATION - PRÉVENTION ET CONTRÔLE DES INFECTIONS </a:t>
            </a:r>
            <a:endParaRPr lang="en-CA" sz="1600" dirty="0">
              <a:solidFill>
                <a:schemeClr val="bg1"/>
              </a:solidFill>
            </a:endParaRPr>
          </a:p>
        </p:txBody>
      </p:sp>
    </p:spTree>
    <p:extLst>
      <p:ext uri="{BB962C8B-B14F-4D97-AF65-F5344CB8AC3E}">
        <p14:creationId xmlns:p14="http://schemas.microsoft.com/office/powerpoint/2010/main" val="1515130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9228" y="0"/>
            <a:ext cx="9167476" cy="6857999"/>
          </a:xfrm>
          <a:prstGeom prst="rect">
            <a:avLst/>
          </a:prstGeom>
          <a:solidFill>
            <a:schemeClr val="tx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38525" y="3488828"/>
            <a:ext cx="2020874" cy="369332"/>
          </a:xfrm>
          <a:prstGeom prst="rect">
            <a:avLst/>
          </a:prstGeom>
        </p:spPr>
        <p:txBody>
          <a:bodyPr wrap="none">
            <a:spAutoFit/>
          </a:bodyPr>
          <a:lstStyle/>
          <a:p>
            <a:r>
              <a:rPr lang="en-US" dirty="0" err="1">
                <a:solidFill>
                  <a:schemeClr val="bg1"/>
                </a:solidFill>
              </a:rPr>
              <a:t>l’hygiène</a:t>
            </a:r>
            <a:r>
              <a:rPr lang="en-US" dirty="0">
                <a:solidFill>
                  <a:schemeClr val="bg1"/>
                </a:solidFill>
              </a:rPr>
              <a:t> des mains</a:t>
            </a:r>
          </a:p>
        </p:txBody>
      </p:sp>
      <p:pic>
        <p:nvPicPr>
          <p:cNvPr id="21" name="Picture 20"/>
          <p:cNvPicPr>
            <a:picLocks noGrp="1" noSelect="1" noRot="1" noMove="1" noResize="1" noEditPoints="1" noAdjustHandles="1" noChangeArrowheads="1" noChangeShapeType="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511539" y="2238379"/>
            <a:ext cx="1943371" cy="1181265"/>
          </a:xfrm>
          <a:prstGeom prst="rect">
            <a:avLst/>
          </a:prstGeom>
          <a:ln>
            <a:solidFill>
              <a:schemeClr val="bg1"/>
            </a:solidFill>
          </a:ln>
        </p:spPr>
      </p:pic>
      <p:pic>
        <p:nvPicPr>
          <p:cNvPr id="22" name="Picture 21"/>
          <p:cNvPicPr>
            <a:picLocks noGrp="1" noSelect="1" noRot="1" noMove="1" noResize="1" noEditPoints="1" noAdjustHandles="1" noChangeArrowheads="1" noChangeShapeType="1"/>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3508553" y="2209800"/>
            <a:ext cx="2000529" cy="1238423"/>
          </a:xfrm>
          <a:prstGeom prst="rect">
            <a:avLst/>
          </a:prstGeom>
        </p:spPr>
      </p:pic>
      <p:pic>
        <p:nvPicPr>
          <p:cNvPr id="23" name="Picture 22"/>
          <p:cNvPicPr>
            <a:picLocks noGrp="1" noSelect="1" noRot="1" noMove="1" noResize="1" noEditPoints="1" noAdjustHandles="1" noChangeArrowheads="1" noChangeShapeType="1"/>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a:xfrm>
            <a:off x="6553200" y="2209800"/>
            <a:ext cx="2000529" cy="1238423"/>
          </a:xfrm>
          <a:prstGeom prst="rect">
            <a:avLst/>
          </a:prstGeom>
        </p:spPr>
      </p:pic>
      <p:pic>
        <p:nvPicPr>
          <p:cNvPr id="24" name="Picture 23"/>
          <p:cNvPicPr>
            <a:picLocks noGrp="1" noSelect="1" noRot="1" noMove="1" noResize="1" noEditPoints="1" noAdjustHandles="1" noChangeArrowheads="1" noChangeShapeType="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482959" y="4195763"/>
            <a:ext cx="2000529" cy="1238423"/>
          </a:xfrm>
          <a:prstGeom prst="rect">
            <a:avLst/>
          </a:prstGeom>
        </p:spPr>
      </p:pic>
      <p:pic>
        <p:nvPicPr>
          <p:cNvPr id="25" name="Picture 24"/>
          <p:cNvPicPr>
            <a:picLocks noGrp="1" noSelect="1" noRot="1" noMove="1" noResize="1" noEditPoints="1" noAdjustHandles="1" noChangeArrowheads="1" noChangeShapeType="1"/>
          </p:cNvPicPr>
          <p:nvPr>
            <p:custDataLst>
              <p:tags r:id="rId5"/>
            </p:custDataLst>
          </p:nvPr>
        </p:nvPicPr>
        <p:blipFill>
          <a:blip r:embed="rId14">
            <a:extLst>
              <a:ext uri="{28A0092B-C50C-407E-A947-70E740481C1C}">
                <a14:useLocalDpi xmlns:a14="http://schemas.microsoft.com/office/drawing/2010/main" val="0"/>
              </a:ext>
            </a:extLst>
          </a:blip>
          <a:stretch>
            <a:fillRect/>
          </a:stretch>
        </p:blipFill>
        <p:spPr>
          <a:xfrm>
            <a:off x="3508553" y="4200526"/>
            <a:ext cx="2019582" cy="1228897"/>
          </a:xfrm>
          <a:prstGeom prst="rect">
            <a:avLst/>
          </a:prstGeom>
        </p:spPr>
      </p:pic>
      <p:pic>
        <p:nvPicPr>
          <p:cNvPr id="26" name="Picture 25"/>
          <p:cNvPicPr>
            <a:picLocks noGrp="1" noSelect="1" noRot="1" noMove="1" noResize="1" noEditPoints="1" noAdjustHandles="1" noChangeArrowheads="1" noChangeShapeType="1"/>
          </p:cNvPicPr>
          <p:nvPr>
            <p:custDataLst>
              <p:tags r:id="rId6"/>
            </p:custDataLst>
          </p:nvPr>
        </p:nvPicPr>
        <p:blipFill>
          <a:blip r:embed="rId15">
            <a:extLst>
              <a:ext uri="{28A0092B-C50C-407E-A947-70E740481C1C}">
                <a14:useLocalDpi xmlns:a14="http://schemas.microsoft.com/office/drawing/2010/main" val="0"/>
              </a:ext>
            </a:extLst>
          </a:blip>
          <a:stretch>
            <a:fillRect/>
          </a:stretch>
        </p:blipFill>
        <p:spPr>
          <a:xfrm>
            <a:off x="6553200" y="4191000"/>
            <a:ext cx="2029108" cy="1247949"/>
          </a:xfrm>
          <a:prstGeom prst="rect">
            <a:avLst/>
          </a:prstGeom>
        </p:spPr>
      </p:pic>
      <p:pic>
        <p:nvPicPr>
          <p:cNvPr id="14" name="Picture 1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304800"/>
            <a:ext cx="6705600" cy="736508"/>
          </a:xfrm>
          <a:prstGeom prst="rect">
            <a:avLst/>
          </a:prstGeom>
        </p:spPr>
      </p:pic>
      <p:sp>
        <p:nvSpPr>
          <p:cNvPr id="13" name="TextBox 12"/>
          <p:cNvSpPr txBox="1"/>
          <p:nvPr/>
        </p:nvSpPr>
        <p:spPr>
          <a:xfrm>
            <a:off x="0" y="488388"/>
            <a:ext cx="6417783" cy="338554"/>
          </a:xfrm>
          <a:prstGeom prst="rect">
            <a:avLst/>
          </a:prstGeom>
          <a:noFill/>
        </p:spPr>
        <p:txBody>
          <a:bodyPr wrap="none" rtlCol="0">
            <a:spAutoFit/>
          </a:bodyPr>
          <a:lstStyle/>
          <a:p>
            <a:r>
              <a:rPr lang="fr-FR" sz="1600" dirty="0" smtClean="0">
                <a:solidFill>
                  <a:schemeClr val="bg1"/>
                </a:solidFill>
              </a:rPr>
              <a:t>ÉDUCATION </a:t>
            </a:r>
            <a:r>
              <a:rPr lang="fr-FR" sz="1600" dirty="0">
                <a:solidFill>
                  <a:schemeClr val="bg1"/>
                </a:solidFill>
              </a:rPr>
              <a:t>ET FORMATION - PRÉVENTION ET CONTRÔLE DES INFECTIONS </a:t>
            </a:r>
            <a:endParaRPr lang="en-CA" sz="1600" dirty="0">
              <a:solidFill>
                <a:schemeClr val="bg1"/>
              </a:solidFill>
            </a:endParaRPr>
          </a:p>
        </p:txBody>
      </p:sp>
      <p:sp>
        <p:nvSpPr>
          <p:cNvPr id="15" name="Rectangle 14"/>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
        <p:nvSpPr>
          <p:cNvPr id="2" name="Rectangle 1"/>
          <p:cNvSpPr/>
          <p:nvPr/>
        </p:nvSpPr>
        <p:spPr>
          <a:xfrm>
            <a:off x="380999" y="1066800"/>
            <a:ext cx="6036783" cy="646331"/>
          </a:xfrm>
          <a:prstGeom prst="rect">
            <a:avLst/>
          </a:prstGeom>
        </p:spPr>
        <p:txBody>
          <a:bodyPr wrap="square">
            <a:spAutoFit/>
          </a:bodyPr>
          <a:lstStyle/>
          <a:p>
            <a:r>
              <a:rPr lang="fr-FR" dirty="0">
                <a:solidFill>
                  <a:schemeClr val="bg1"/>
                </a:solidFill>
              </a:rPr>
              <a:t>Les employeurs devraient fournir de la formation sur les pratiques de base et précautions supplémentaires, y compris : </a:t>
            </a:r>
          </a:p>
        </p:txBody>
      </p:sp>
      <p:sp>
        <p:nvSpPr>
          <p:cNvPr id="3" name="Rectangle 2"/>
          <p:cNvSpPr/>
          <p:nvPr/>
        </p:nvSpPr>
        <p:spPr>
          <a:xfrm>
            <a:off x="406759" y="3467635"/>
            <a:ext cx="2552365" cy="369332"/>
          </a:xfrm>
          <a:prstGeom prst="rect">
            <a:avLst/>
          </a:prstGeom>
        </p:spPr>
        <p:txBody>
          <a:bodyPr wrap="none">
            <a:spAutoFit/>
          </a:bodyPr>
          <a:lstStyle/>
          <a:p>
            <a:r>
              <a:rPr lang="en-US" dirty="0">
                <a:solidFill>
                  <a:schemeClr val="bg1"/>
                </a:solidFill>
              </a:rPr>
              <a:t>la </a:t>
            </a:r>
            <a:r>
              <a:rPr lang="en-US" dirty="0" err="1">
                <a:solidFill>
                  <a:schemeClr val="bg1"/>
                </a:solidFill>
              </a:rPr>
              <a:t>chaîne</a:t>
            </a:r>
            <a:r>
              <a:rPr lang="en-US" dirty="0">
                <a:solidFill>
                  <a:schemeClr val="bg1"/>
                </a:solidFill>
              </a:rPr>
              <a:t> de transmission</a:t>
            </a:r>
          </a:p>
        </p:txBody>
      </p:sp>
      <p:sp>
        <p:nvSpPr>
          <p:cNvPr id="8" name="Rectangle 7"/>
          <p:cNvSpPr/>
          <p:nvPr/>
        </p:nvSpPr>
        <p:spPr>
          <a:xfrm>
            <a:off x="6477000" y="3498353"/>
            <a:ext cx="2365776" cy="369332"/>
          </a:xfrm>
          <a:prstGeom prst="rect">
            <a:avLst/>
          </a:prstGeom>
        </p:spPr>
        <p:txBody>
          <a:bodyPr wrap="none">
            <a:spAutoFit/>
          </a:bodyPr>
          <a:lstStyle/>
          <a:p>
            <a:r>
              <a:rPr lang="en-US" dirty="0" err="1">
                <a:solidFill>
                  <a:schemeClr val="bg1"/>
                </a:solidFill>
              </a:rPr>
              <a:t>l’évaluation</a:t>
            </a:r>
            <a:r>
              <a:rPr lang="en-US" dirty="0">
                <a:solidFill>
                  <a:schemeClr val="bg1"/>
                </a:solidFill>
              </a:rPr>
              <a:t> des </a:t>
            </a:r>
            <a:r>
              <a:rPr lang="en-US" dirty="0" err="1">
                <a:solidFill>
                  <a:schemeClr val="bg1"/>
                </a:solidFill>
              </a:rPr>
              <a:t>risques</a:t>
            </a:r>
            <a:endParaRPr lang="en-US" dirty="0">
              <a:solidFill>
                <a:schemeClr val="bg1"/>
              </a:solidFill>
            </a:endParaRPr>
          </a:p>
        </p:txBody>
      </p:sp>
      <p:sp>
        <p:nvSpPr>
          <p:cNvPr id="18" name="Rectangle 17"/>
          <p:cNvSpPr/>
          <p:nvPr/>
        </p:nvSpPr>
        <p:spPr>
          <a:xfrm>
            <a:off x="381000" y="5424866"/>
            <a:ext cx="2578124" cy="923330"/>
          </a:xfrm>
          <a:prstGeom prst="rect">
            <a:avLst/>
          </a:prstGeom>
        </p:spPr>
        <p:txBody>
          <a:bodyPr wrap="square">
            <a:spAutoFit/>
          </a:bodyPr>
          <a:lstStyle/>
          <a:p>
            <a:r>
              <a:rPr lang="fr-FR" dirty="0">
                <a:solidFill>
                  <a:schemeClr val="bg1"/>
                </a:solidFill>
              </a:rPr>
              <a:t>l’utilisation d’équipement de protection individuelle (ÉPI)</a:t>
            </a:r>
          </a:p>
        </p:txBody>
      </p:sp>
      <p:sp>
        <p:nvSpPr>
          <p:cNvPr id="19" name="Rectangle 18"/>
          <p:cNvSpPr/>
          <p:nvPr/>
        </p:nvSpPr>
        <p:spPr>
          <a:xfrm>
            <a:off x="3440109" y="5438949"/>
            <a:ext cx="2198691" cy="646331"/>
          </a:xfrm>
          <a:prstGeom prst="rect">
            <a:avLst/>
          </a:prstGeom>
        </p:spPr>
        <p:txBody>
          <a:bodyPr wrap="square">
            <a:spAutoFit/>
          </a:bodyPr>
          <a:lstStyle/>
          <a:p>
            <a:r>
              <a:rPr lang="fr-FR" dirty="0">
                <a:solidFill>
                  <a:schemeClr val="bg1"/>
                </a:solidFill>
              </a:rPr>
              <a:t>le nettoyage et la désinfection</a:t>
            </a:r>
          </a:p>
        </p:txBody>
      </p:sp>
      <p:sp>
        <p:nvSpPr>
          <p:cNvPr id="20" name="Rectangle 19"/>
          <p:cNvSpPr/>
          <p:nvPr/>
        </p:nvSpPr>
        <p:spPr>
          <a:xfrm>
            <a:off x="6477000" y="5473282"/>
            <a:ext cx="2209800" cy="923330"/>
          </a:xfrm>
          <a:prstGeom prst="rect">
            <a:avLst/>
          </a:prstGeom>
        </p:spPr>
        <p:txBody>
          <a:bodyPr wrap="square">
            <a:spAutoFit/>
          </a:bodyPr>
          <a:lstStyle/>
          <a:p>
            <a:r>
              <a:rPr lang="fr-FR" dirty="0">
                <a:solidFill>
                  <a:schemeClr val="bg1"/>
                </a:solidFill>
              </a:rPr>
              <a:t>les politiques régissant la santé au travail</a:t>
            </a:r>
          </a:p>
        </p:txBody>
      </p:sp>
      <p:pic>
        <p:nvPicPr>
          <p:cNvPr id="27" name="Picture 26"/>
          <p:cNvPicPr>
            <a:picLocks noGrp="1" noSelect="1" noRot="1" noMove="1" noResize="1" noEditPoints="1" noAdjustHandles="1" noChangeArrowheads="1" noChangeShapeType="1"/>
          </p:cNvPicPr>
          <p:nvPr>
            <p:custDataLst>
              <p:tags r:id="rId7"/>
            </p:custDataLst>
          </p:nvPr>
        </p:nvPicPr>
        <p:blipFill>
          <a:blip r:embed="rId17">
            <a:extLst>
              <a:ext uri="{28A0092B-C50C-407E-A947-70E740481C1C}">
                <a14:useLocalDpi xmlns:a14="http://schemas.microsoft.com/office/drawing/2010/main" val="0"/>
              </a:ext>
            </a:extLst>
          </a:blip>
          <a:stretch>
            <a:fillRect/>
          </a:stretch>
        </p:blipFill>
        <p:spPr>
          <a:xfrm>
            <a:off x="809625" y="2247904"/>
            <a:ext cx="1324160" cy="1162212"/>
          </a:xfrm>
          <a:prstGeom prst="rect">
            <a:avLst/>
          </a:prstGeom>
        </p:spPr>
      </p:pic>
    </p:spTree>
    <p:extLst>
      <p:ext uri="{BB962C8B-B14F-4D97-AF65-F5344CB8AC3E}">
        <p14:creationId xmlns:p14="http://schemas.microsoft.com/office/powerpoint/2010/main" val="3151593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250" y="6477000"/>
            <a:ext cx="9152498" cy="381000"/>
          </a:xfrm>
          <a:prstGeom prst="rect">
            <a:avLst/>
          </a:prstGeom>
          <a:solidFill>
            <a:srgbClr val="739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39AB3"/>
              </a:solidFill>
            </a:endParaRPr>
          </a:p>
        </p:txBody>
      </p:sp>
      <p:sp>
        <p:nvSpPr>
          <p:cNvPr id="14" name="Rectangle 13"/>
          <p:cNvSpPr/>
          <p:nvPr/>
        </p:nvSpPr>
        <p:spPr>
          <a:xfrm>
            <a:off x="990600" y="687943"/>
            <a:ext cx="7162800" cy="2739211"/>
          </a:xfrm>
          <a:prstGeom prst="rect">
            <a:avLst/>
          </a:prstGeom>
        </p:spPr>
        <p:txBody>
          <a:bodyPr wrap="square">
            <a:spAutoFit/>
          </a:bodyPr>
          <a:lstStyle/>
          <a:p>
            <a:pPr algn="ctr"/>
            <a:r>
              <a:rPr lang="en-CA" sz="4400" dirty="0" smtClean="0">
                <a:solidFill>
                  <a:schemeClr val="tx1">
                    <a:lumMod val="95000"/>
                    <a:lumOff val="5000"/>
                  </a:schemeClr>
                </a:solidFill>
              </a:rPr>
              <a:t>Discussion</a:t>
            </a:r>
          </a:p>
          <a:p>
            <a:pPr algn="ctr"/>
            <a:endParaRPr lang="en-US" sz="4400" dirty="0">
              <a:solidFill>
                <a:schemeClr val="tx1">
                  <a:lumMod val="95000"/>
                  <a:lumOff val="5000"/>
                </a:schemeClr>
              </a:solidFill>
            </a:endParaRPr>
          </a:p>
          <a:p>
            <a:pPr algn="ctr"/>
            <a:r>
              <a:rPr lang="fr-FR" sz="2800" dirty="0"/>
              <a:t>À quelles séances éducatives sur la prévention et le contrôle des infections avez-vous participé durant la dernière année?</a:t>
            </a:r>
          </a:p>
        </p:txBody>
      </p:sp>
    </p:spTree>
    <p:extLst>
      <p:ext uri="{BB962C8B-B14F-4D97-AF65-F5344CB8AC3E}">
        <p14:creationId xmlns:p14="http://schemas.microsoft.com/office/powerpoint/2010/main" val="23718862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ags/tag10.xml><?xml version="1.0" encoding="utf-8"?>
<p:tagLst xmlns:a="http://schemas.openxmlformats.org/drawingml/2006/main" xmlns:r="http://schemas.openxmlformats.org/officeDocument/2006/relationships" xmlns:p="http://schemas.openxmlformats.org/presentationml/2006/main">
  <p:tag name="SHAPE_LOCKS" val="1983"/>
</p:tagLst>
</file>

<file path=ppt/tags/tag11.xml><?xml version="1.0" encoding="utf-8"?>
<p:tagLst xmlns:a="http://schemas.openxmlformats.org/drawingml/2006/main" xmlns:r="http://schemas.openxmlformats.org/officeDocument/2006/relationships" xmlns:p="http://schemas.openxmlformats.org/presentationml/2006/main">
  <p:tag name="SHAPE_LOCKS" val="1983"/>
</p:tagLst>
</file>

<file path=ppt/tags/tag12.xml><?xml version="1.0" encoding="utf-8"?>
<p:tagLst xmlns:a="http://schemas.openxmlformats.org/drawingml/2006/main" xmlns:r="http://schemas.openxmlformats.org/officeDocument/2006/relationships" xmlns:p="http://schemas.openxmlformats.org/presentationml/2006/main">
  <p:tag name="SHAPE_LOCKS" val="1983"/>
</p:tagLst>
</file>

<file path=ppt/tags/tag13.xml><?xml version="1.0" encoding="utf-8"?>
<p:tagLst xmlns:a="http://schemas.openxmlformats.org/drawingml/2006/main" xmlns:r="http://schemas.openxmlformats.org/officeDocument/2006/relationships" xmlns:p="http://schemas.openxmlformats.org/presentationml/2006/main">
  <p:tag name="SHAPE_LOCKS" val="1983"/>
</p:tagLst>
</file>

<file path=ppt/tags/tag14.xml><?xml version="1.0" encoding="utf-8"?>
<p:tagLst xmlns:a="http://schemas.openxmlformats.org/drawingml/2006/main" xmlns:r="http://schemas.openxmlformats.org/officeDocument/2006/relationships" xmlns:p="http://schemas.openxmlformats.org/presentationml/2006/main">
  <p:tag name="SHAPE_LOCKS" val="1983"/>
</p:tagLst>
</file>

<file path=ppt/tags/tag15.xml><?xml version="1.0" encoding="utf-8"?>
<p:tagLst xmlns:a="http://schemas.openxmlformats.org/drawingml/2006/main" xmlns:r="http://schemas.openxmlformats.org/officeDocument/2006/relationships" xmlns:p="http://schemas.openxmlformats.org/presentationml/2006/main">
  <p:tag name="SHAPE_LOCKS" val="1983"/>
</p:tagLst>
</file>

<file path=ppt/tags/tag16.xml><?xml version="1.0" encoding="utf-8"?>
<p:tagLst xmlns:a="http://schemas.openxmlformats.org/drawingml/2006/main" xmlns:r="http://schemas.openxmlformats.org/officeDocument/2006/relationships" xmlns:p="http://schemas.openxmlformats.org/presentationml/2006/main">
  <p:tag name="SHAPE_LOCKS" val="1983"/>
</p:tagLst>
</file>

<file path=ppt/tags/tag17.xml><?xml version="1.0" encoding="utf-8"?>
<p:tagLst xmlns:a="http://schemas.openxmlformats.org/drawingml/2006/main" xmlns:r="http://schemas.openxmlformats.org/officeDocument/2006/relationships" xmlns:p="http://schemas.openxmlformats.org/presentationml/2006/main">
  <p:tag name="SHAPE_LOCKS" val="1983"/>
</p:tagLst>
</file>

<file path=ppt/tags/tag18.xml><?xml version="1.0" encoding="utf-8"?>
<p:tagLst xmlns:a="http://schemas.openxmlformats.org/drawingml/2006/main" xmlns:r="http://schemas.openxmlformats.org/officeDocument/2006/relationships" xmlns:p="http://schemas.openxmlformats.org/presentationml/2006/main">
  <p:tag name="SHAPE_LOCKS" val="1983"/>
</p:tagLst>
</file>

<file path=ppt/tags/tag19.xml><?xml version="1.0" encoding="utf-8"?>
<p:tagLst xmlns:a="http://schemas.openxmlformats.org/drawingml/2006/main" xmlns:r="http://schemas.openxmlformats.org/officeDocument/2006/relationships" xmlns:p="http://schemas.openxmlformats.org/presentationml/2006/main">
  <p:tag name="SHAPE_LOCKS" val="1983"/>
</p:tagLst>
</file>

<file path=ppt/tags/tag2.xml><?xml version="1.0" encoding="utf-8"?>
<p:tagLst xmlns:a="http://schemas.openxmlformats.org/drawingml/2006/main" xmlns:r="http://schemas.openxmlformats.org/officeDocument/2006/relationships" xmlns:p="http://schemas.openxmlformats.org/presentationml/2006/main">
  <p:tag name="SHAPE_LOCKS" val="1983"/>
</p:tagLst>
</file>

<file path=ppt/tags/tag20.xml><?xml version="1.0" encoding="utf-8"?>
<p:tagLst xmlns:a="http://schemas.openxmlformats.org/drawingml/2006/main" xmlns:r="http://schemas.openxmlformats.org/officeDocument/2006/relationships" xmlns:p="http://schemas.openxmlformats.org/presentationml/2006/main">
  <p:tag name="SHAPE_LOCKS" val="1983"/>
</p:tagLst>
</file>

<file path=ppt/tags/tag21.xml><?xml version="1.0" encoding="utf-8"?>
<p:tagLst xmlns:a="http://schemas.openxmlformats.org/drawingml/2006/main" xmlns:r="http://schemas.openxmlformats.org/officeDocument/2006/relationships" xmlns:p="http://schemas.openxmlformats.org/presentationml/2006/main">
  <p:tag name="SHAPE_LOCKS" val="1983"/>
</p:tagLst>
</file>

<file path=ppt/tags/tag22.xml><?xml version="1.0" encoding="utf-8"?>
<p:tagLst xmlns:a="http://schemas.openxmlformats.org/drawingml/2006/main" xmlns:r="http://schemas.openxmlformats.org/officeDocument/2006/relationships" xmlns:p="http://schemas.openxmlformats.org/presentationml/2006/main">
  <p:tag name="SHAPE_LOCKS" val="1983"/>
</p:tagLst>
</file>

<file path=ppt/tags/tag23.xml><?xml version="1.0" encoding="utf-8"?>
<p:tagLst xmlns:a="http://schemas.openxmlformats.org/drawingml/2006/main" xmlns:r="http://schemas.openxmlformats.org/officeDocument/2006/relationships" xmlns:p="http://schemas.openxmlformats.org/presentationml/2006/main">
  <p:tag name="SHAPE_LOCKS" val="1983"/>
</p:tagLst>
</file>

<file path=ppt/tags/tag24.xml><?xml version="1.0" encoding="utf-8"?>
<p:tagLst xmlns:a="http://schemas.openxmlformats.org/drawingml/2006/main" xmlns:r="http://schemas.openxmlformats.org/officeDocument/2006/relationships" xmlns:p="http://schemas.openxmlformats.org/presentationml/2006/main">
  <p:tag name="SHAPE_LOCKS" val="1983"/>
</p:tagLst>
</file>

<file path=ppt/tags/tag25.xml><?xml version="1.0" encoding="utf-8"?>
<p:tagLst xmlns:a="http://schemas.openxmlformats.org/drawingml/2006/main" xmlns:r="http://schemas.openxmlformats.org/officeDocument/2006/relationships" xmlns:p="http://schemas.openxmlformats.org/presentationml/2006/main">
  <p:tag name="SHAPE_LOCKS" val="1983"/>
</p:tagLst>
</file>

<file path=ppt/tags/tag26.xml><?xml version="1.0" encoding="utf-8"?>
<p:tagLst xmlns:a="http://schemas.openxmlformats.org/drawingml/2006/main" xmlns:r="http://schemas.openxmlformats.org/officeDocument/2006/relationships" xmlns:p="http://schemas.openxmlformats.org/presentationml/2006/main">
  <p:tag name="SHAPE_LOCKS" val="1983"/>
</p:tagLst>
</file>

<file path=ppt/tags/tag27.xml><?xml version="1.0" encoding="utf-8"?>
<p:tagLst xmlns:a="http://schemas.openxmlformats.org/drawingml/2006/main" xmlns:r="http://schemas.openxmlformats.org/officeDocument/2006/relationships" xmlns:p="http://schemas.openxmlformats.org/presentationml/2006/main">
  <p:tag name="SHAPE_LOCKS" val="1983"/>
</p:tagLst>
</file>

<file path=ppt/tags/tag28.xml><?xml version="1.0" encoding="utf-8"?>
<p:tagLst xmlns:a="http://schemas.openxmlformats.org/drawingml/2006/main" xmlns:r="http://schemas.openxmlformats.org/officeDocument/2006/relationships" xmlns:p="http://schemas.openxmlformats.org/presentationml/2006/main">
  <p:tag name="SHAPE_LOCKS" val="1983"/>
</p:tagLst>
</file>

<file path=ppt/tags/tag29.xml><?xml version="1.0" encoding="utf-8"?>
<p:tagLst xmlns:a="http://schemas.openxmlformats.org/drawingml/2006/main" xmlns:r="http://schemas.openxmlformats.org/officeDocument/2006/relationships" xmlns:p="http://schemas.openxmlformats.org/presentationml/2006/main">
  <p:tag name="SHAPE_LOCKS" val="1983"/>
</p:tagLst>
</file>

<file path=ppt/tags/tag3.xml><?xml version="1.0" encoding="utf-8"?>
<p:tagLst xmlns:a="http://schemas.openxmlformats.org/drawingml/2006/main" xmlns:r="http://schemas.openxmlformats.org/officeDocument/2006/relationships" xmlns:p="http://schemas.openxmlformats.org/presentationml/2006/main">
  <p:tag name="SHAPE_LOCKS" val="1983"/>
</p:tagLst>
</file>

<file path=ppt/tags/tag30.xml><?xml version="1.0" encoding="utf-8"?>
<p:tagLst xmlns:a="http://schemas.openxmlformats.org/drawingml/2006/main" xmlns:r="http://schemas.openxmlformats.org/officeDocument/2006/relationships" xmlns:p="http://schemas.openxmlformats.org/presentationml/2006/main">
  <p:tag name="SHAPE_LOCKS" val="1983"/>
</p:tagLst>
</file>

<file path=ppt/tags/tag31.xml><?xml version="1.0" encoding="utf-8"?>
<p:tagLst xmlns:a="http://schemas.openxmlformats.org/drawingml/2006/main" xmlns:r="http://schemas.openxmlformats.org/officeDocument/2006/relationships" xmlns:p="http://schemas.openxmlformats.org/presentationml/2006/main">
  <p:tag name="SHAPE_LOCKS" val="1983"/>
</p:tagLst>
</file>

<file path=ppt/tags/tag32.xml><?xml version="1.0" encoding="utf-8"?>
<p:tagLst xmlns:a="http://schemas.openxmlformats.org/drawingml/2006/main" xmlns:r="http://schemas.openxmlformats.org/officeDocument/2006/relationships" xmlns:p="http://schemas.openxmlformats.org/presentationml/2006/main">
  <p:tag name="SHAPE_LOCKS" val="1983"/>
</p:tagLst>
</file>

<file path=ppt/tags/tag33.xml><?xml version="1.0" encoding="utf-8"?>
<p:tagLst xmlns:a="http://schemas.openxmlformats.org/drawingml/2006/main" xmlns:r="http://schemas.openxmlformats.org/officeDocument/2006/relationships" xmlns:p="http://schemas.openxmlformats.org/presentationml/2006/main">
  <p:tag name="SHAPE_LOCKS" val="1983"/>
</p:tagLst>
</file>

<file path=ppt/tags/tag34.xml><?xml version="1.0" encoding="utf-8"?>
<p:tagLst xmlns:a="http://schemas.openxmlformats.org/drawingml/2006/main" xmlns:r="http://schemas.openxmlformats.org/officeDocument/2006/relationships" xmlns:p="http://schemas.openxmlformats.org/presentationml/2006/main">
  <p:tag name="SHAPE_LOCKS" val="1983"/>
</p:tagLst>
</file>

<file path=ppt/tags/tag35.xml><?xml version="1.0" encoding="utf-8"?>
<p:tagLst xmlns:a="http://schemas.openxmlformats.org/drawingml/2006/main" xmlns:r="http://schemas.openxmlformats.org/officeDocument/2006/relationships" xmlns:p="http://schemas.openxmlformats.org/presentationml/2006/main">
  <p:tag name="SHAPE_LOCKS" val="1983"/>
</p:tagLst>
</file>

<file path=ppt/tags/tag36.xml><?xml version="1.0" encoding="utf-8"?>
<p:tagLst xmlns:a="http://schemas.openxmlformats.org/drawingml/2006/main" xmlns:r="http://schemas.openxmlformats.org/officeDocument/2006/relationships" xmlns:p="http://schemas.openxmlformats.org/presentationml/2006/main">
  <p:tag name="SHAPE_LOCKS" val="1983"/>
</p:tagLst>
</file>

<file path=ppt/tags/tag37.xml><?xml version="1.0" encoding="utf-8"?>
<p:tagLst xmlns:a="http://schemas.openxmlformats.org/drawingml/2006/main" xmlns:r="http://schemas.openxmlformats.org/officeDocument/2006/relationships" xmlns:p="http://schemas.openxmlformats.org/presentationml/2006/main">
  <p:tag name="SHAPE_LOCKS" val="1983"/>
</p:tagLst>
</file>

<file path=ppt/tags/tag38.xml><?xml version="1.0" encoding="utf-8"?>
<p:tagLst xmlns:a="http://schemas.openxmlformats.org/drawingml/2006/main" xmlns:r="http://schemas.openxmlformats.org/officeDocument/2006/relationships" xmlns:p="http://schemas.openxmlformats.org/presentationml/2006/main">
  <p:tag name="SHAPE_LOCKS" val="1983"/>
</p:tagLst>
</file>

<file path=ppt/tags/tag39.xml><?xml version="1.0" encoding="utf-8"?>
<p:tagLst xmlns:a="http://schemas.openxmlformats.org/drawingml/2006/main" xmlns:r="http://schemas.openxmlformats.org/officeDocument/2006/relationships" xmlns:p="http://schemas.openxmlformats.org/presentationml/2006/main">
  <p:tag name="SHAPE_LOCKS" val="1983"/>
</p:tagLst>
</file>

<file path=ppt/tags/tag4.xml><?xml version="1.0" encoding="utf-8"?>
<p:tagLst xmlns:a="http://schemas.openxmlformats.org/drawingml/2006/main" xmlns:r="http://schemas.openxmlformats.org/officeDocument/2006/relationships" xmlns:p="http://schemas.openxmlformats.org/presentationml/2006/main">
  <p:tag name="SHAPE_LOCKS" val="1983"/>
</p:tagLst>
</file>

<file path=ppt/tags/tag40.xml><?xml version="1.0" encoding="utf-8"?>
<p:tagLst xmlns:a="http://schemas.openxmlformats.org/drawingml/2006/main" xmlns:r="http://schemas.openxmlformats.org/officeDocument/2006/relationships" xmlns:p="http://schemas.openxmlformats.org/presentationml/2006/main">
  <p:tag name="SHAPE_LOCKS" val="1983"/>
</p:tagLst>
</file>

<file path=ppt/tags/tag41.xml><?xml version="1.0" encoding="utf-8"?>
<p:tagLst xmlns:a="http://schemas.openxmlformats.org/drawingml/2006/main" xmlns:r="http://schemas.openxmlformats.org/officeDocument/2006/relationships" xmlns:p="http://schemas.openxmlformats.org/presentationml/2006/main">
  <p:tag name="SHAPE_LOCKS" val="1983"/>
</p:tagLst>
</file>

<file path=ppt/tags/tag42.xml><?xml version="1.0" encoding="utf-8"?>
<p:tagLst xmlns:a="http://schemas.openxmlformats.org/drawingml/2006/main" xmlns:r="http://schemas.openxmlformats.org/officeDocument/2006/relationships" xmlns:p="http://schemas.openxmlformats.org/presentationml/2006/main">
  <p:tag name="SHAPE_LOCKS" val="1983"/>
</p:tagLst>
</file>

<file path=ppt/tags/tag43.xml><?xml version="1.0" encoding="utf-8"?>
<p:tagLst xmlns:a="http://schemas.openxmlformats.org/drawingml/2006/main" xmlns:r="http://schemas.openxmlformats.org/officeDocument/2006/relationships" xmlns:p="http://schemas.openxmlformats.org/presentationml/2006/main">
  <p:tag name="SHAPE_LOCKS" val="1983"/>
</p:tagLst>
</file>

<file path=ppt/tags/tag44.xml><?xml version="1.0" encoding="utf-8"?>
<p:tagLst xmlns:a="http://schemas.openxmlformats.org/drawingml/2006/main" xmlns:r="http://schemas.openxmlformats.org/officeDocument/2006/relationships" xmlns:p="http://schemas.openxmlformats.org/presentationml/2006/main">
  <p:tag name="SHAPE_LOCKS" val="1983"/>
</p:tagLst>
</file>

<file path=ppt/tags/tag45.xml><?xml version="1.0" encoding="utf-8"?>
<p:tagLst xmlns:a="http://schemas.openxmlformats.org/drawingml/2006/main" xmlns:r="http://schemas.openxmlformats.org/officeDocument/2006/relationships" xmlns:p="http://schemas.openxmlformats.org/presentationml/2006/main">
  <p:tag name="SHAPE_LOCKS" val="1983"/>
</p:tagLst>
</file>

<file path=ppt/tags/tag46.xml><?xml version="1.0" encoding="utf-8"?>
<p:tagLst xmlns:a="http://schemas.openxmlformats.org/drawingml/2006/main" xmlns:r="http://schemas.openxmlformats.org/officeDocument/2006/relationships" xmlns:p="http://schemas.openxmlformats.org/presentationml/2006/main">
  <p:tag name="SHAPE_LOCKS" val="1983"/>
</p:tagLst>
</file>

<file path=ppt/tags/tag47.xml><?xml version="1.0" encoding="utf-8"?>
<p:tagLst xmlns:a="http://schemas.openxmlformats.org/drawingml/2006/main" xmlns:r="http://schemas.openxmlformats.org/officeDocument/2006/relationships" xmlns:p="http://schemas.openxmlformats.org/presentationml/2006/main">
  <p:tag name="SHAPE_LOCKS" val="1983"/>
</p:tagLst>
</file>

<file path=ppt/tags/tag48.xml><?xml version="1.0" encoding="utf-8"?>
<p:tagLst xmlns:a="http://schemas.openxmlformats.org/drawingml/2006/main" xmlns:r="http://schemas.openxmlformats.org/officeDocument/2006/relationships" xmlns:p="http://schemas.openxmlformats.org/presentationml/2006/main">
  <p:tag name="SHAPE_LOCKS" val="1983"/>
</p:tagLst>
</file>

<file path=ppt/tags/tag49.xml><?xml version="1.0" encoding="utf-8"?>
<p:tagLst xmlns:a="http://schemas.openxmlformats.org/drawingml/2006/main" xmlns:r="http://schemas.openxmlformats.org/officeDocument/2006/relationships" xmlns:p="http://schemas.openxmlformats.org/presentationml/2006/main">
  <p:tag name="SHAPE_LOCKS" val="1983"/>
</p:tagLst>
</file>

<file path=ppt/tags/tag5.xml><?xml version="1.0" encoding="utf-8"?>
<p:tagLst xmlns:a="http://schemas.openxmlformats.org/drawingml/2006/main" xmlns:r="http://schemas.openxmlformats.org/officeDocument/2006/relationships" xmlns:p="http://schemas.openxmlformats.org/presentationml/2006/main">
  <p:tag name="SHAPE_LOCKS" val="1983"/>
</p:tagLst>
</file>

<file path=ppt/tags/tag50.xml><?xml version="1.0" encoding="utf-8"?>
<p:tagLst xmlns:a="http://schemas.openxmlformats.org/drawingml/2006/main" xmlns:r="http://schemas.openxmlformats.org/officeDocument/2006/relationships" xmlns:p="http://schemas.openxmlformats.org/presentationml/2006/main">
  <p:tag name="SHAPE_LOCKS" val="1983"/>
</p:tagLst>
</file>

<file path=ppt/tags/tag51.xml><?xml version="1.0" encoding="utf-8"?>
<p:tagLst xmlns:a="http://schemas.openxmlformats.org/drawingml/2006/main" xmlns:r="http://schemas.openxmlformats.org/officeDocument/2006/relationships" xmlns:p="http://schemas.openxmlformats.org/presentationml/2006/main">
  <p:tag name="SHAPE_LOCKS" val="1983"/>
</p:tagLst>
</file>

<file path=ppt/tags/tag52.xml><?xml version="1.0" encoding="utf-8"?>
<p:tagLst xmlns:a="http://schemas.openxmlformats.org/drawingml/2006/main" xmlns:r="http://schemas.openxmlformats.org/officeDocument/2006/relationships" xmlns:p="http://schemas.openxmlformats.org/presentationml/2006/main">
  <p:tag name="SHAPE_LOCKS" val="1983"/>
</p:tagLst>
</file>

<file path=ppt/tags/tag53.xml><?xml version="1.0" encoding="utf-8"?>
<p:tagLst xmlns:a="http://schemas.openxmlformats.org/drawingml/2006/main" xmlns:r="http://schemas.openxmlformats.org/officeDocument/2006/relationships" xmlns:p="http://schemas.openxmlformats.org/presentationml/2006/main">
  <p:tag name="SHAPE_LOCKS" val="1983"/>
</p:tagLst>
</file>

<file path=ppt/tags/tag54.xml><?xml version="1.0" encoding="utf-8"?>
<p:tagLst xmlns:a="http://schemas.openxmlformats.org/drawingml/2006/main" xmlns:r="http://schemas.openxmlformats.org/officeDocument/2006/relationships" xmlns:p="http://schemas.openxmlformats.org/presentationml/2006/main">
  <p:tag name="SHAPE_LOCKS" val="1983"/>
</p:tagLst>
</file>

<file path=ppt/tags/tag55.xml><?xml version="1.0" encoding="utf-8"?>
<p:tagLst xmlns:a="http://schemas.openxmlformats.org/drawingml/2006/main" xmlns:r="http://schemas.openxmlformats.org/officeDocument/2006/relationships" xmlns:p="http://schemas.openxmlformats.org/presentationml/2006/main">
  <p:tag name="SHAPE_LOCKS" val="1983"/>
</p:tagLst>
</file>

<file path=ppt/tags/tag56.xml><?xml version="1.0" encoding="utf-8"?>
<p:tagLst xmlns:a="http://schemas.openxmlformats.org/drawingml/2006/main" xmlns:r="http://schemas.openxmlformats.org/officeDocument/2006/relationships" xmlns:p="http://schemas.openxmlformats.org/presentationml/2006/main">
  <p:tag name="SHAPE_LOCKS" val="1983"/>
</p:tagLst>
</file>

<file path=ppt/tags/tag57.xml><?xml version="1.0" encoding="utf-8"?>
<p:tagLst xmlns:a="http://schemas.openxmlformats.org/drawingml/2006/main" xmlns:r="http://schemas.openxmlformats.org/officeDocument/2006/relationships" xmlns:p="http://schemas.openxmlformats.org/presentationml/2006/main">
  <p:tag name="SHAPE_LOCKS" val="1983"/>
</p:tagLst>
</file>

<file path=ppt/tags/tag58.xml><?xml version="1.0" encoding="utf-8"?>
<p:tagLst xmlns:a="http://schemas.openxmlformats.org/drawingml/2006/main" xmlns:r="http://schemas.openxmlformats.org/officeDocument/2006/relationships" xmlns:p="http://schemas.openxmlformats.org/presentationml/2006/main">
  <p:tag name="SHAPE_LOCKS" val="1983"/>
</p:tagLst>
</file>

<file path=ppt/tags/tag59.xml><?xml version="1.0" encoding="utf-8"?>
<p:tagLst xmlns:a="http://schemas.openxmlformats.org/drawingml/2006/main" xmlns:r="http://schemas.openxmlformats.org/officeDocument/2006/relationships" xmlns:p="http://schemas.openxmlformats.org/presentationml/2006/main">
  <p:tag name="SHAPE_LOCKS" val="1983"/>
</p:tagLst>
</file>

<file path=ppt/tags/tag6.xml><?xml version="1.0" encoding="utf-8"?>
<p:tagLst xmlns:a="http://schemas.openxmlformats.org/drawingml/2006/main" xmlns:r="http://schemas.openxmlformats.org/officeDocument/2006/relationships" xmlns:p="http://schemas.openxmlformats.org/presentationml/2006/main">
  <p:tag name="SHAPE_LOCKS" val="1983"/>
</p:tagLst>
</file>

<file path=ppt/tags/tag60.xml><?xml version="1.0" encoding="utf-8"?>
<p:tagLst xmlns:a="http://schemas.openxmlformats.org/drawingml/2006/main" xmlns:r="http://schemas.openxmlformats.org/officeDocument/2006/relationships" xmlns:p="http://schemas.openxmlformats.org/presentationml/2006/main">
  <p:tag name="SHAPE_LOCKS" val="1983"/>
</p:tagLst>
</file>

<file path=ppt/tags/tag61.xml><?xml version="1.0" encoding="utf-8"?>
<p:tagLst xmlns:a="http://schemas.openxmlformats.org/drawingml/2006/main" xmlns:r="http://schemas.openxmlformats.org/officeDocument/2006/relationships" xmlns:p="http://schemas.openxmlformats.org/presentationml/2006/main">
  <p:tag name="SHAPE_LOCKS" val="1983"/>
</p:tagLst>
</file>

<file path=ppt/tags/tag62.xml><?xml version="1.0" encoding="utf-8"?>
<p:tagLst xmlns:a="http://schemas.openxmlformats.org/drawingml/2006/main" xmlns:r="http://schemas.openxmlformats.org/officeDocument/2006/relationships" xmlns:p="http://schemas.openxmlformats.org/presentationml/2006/main">
  <p:tag name="SHAPE_LOCKS" val="1983"/>
</p:tagLst>
</file>

<file path=ppt/tags/tag63.xml><?xml version="1.0" encoding="utf-8"?>
<p:tagLst xmlns:a="http://schemas.openxmlformats.org/drawingml/2006/main" xmlns:r="http://schemas.openxmlformats.org/officeDocument/2006/relationships" xmlns:p="http://schemas.openxmlformats.org/presentationml/2006/main">
  <p:tag name="SHAPE_LOCKS" val="1983"/>
</p:tagLst>
</file>

<file path=ppt/tags/tag64.xml><?xml version="1.0" encoding="utf-8"?>
<p:tagLst xmlns:a="http://schemas.openxmlformats.org/drawingml/2006/main" xmlns:r="http://schemas.openxmlformats.org/officeDocument/2006/relationships" xmlns:p="http://schemas.openxmlformats.org/presentationml/2006/main">
  <p:tag name="SHAPE_LOCKS" val="1983"/>
</p:tagLst>
</file>

<file path=ppt/tags/tag65.xml><?xml version="1.0" encoding="utf-8"?>
<p:tagLst xmlns:a="http://schemas.openxmlformats.org/drawingml/2006/main" xmlns:r="http://schemas.openxmlformats.org/officeDocument/2006/relationships" xmlns:p="http://schemas.openxmlformats.org/presentationml/2006/main">
  <p:tag name="SHAPE_LOCKS" val="1983"/>
</p:tagLst>
</file>

<file path=ppt/tags/tag66.xml><?xml version="1.0" encoding="utf-8"?>
<p:tagLst xmlns:a="http://schemas.openxmlformats.org/drawingml/2006/main" xmlns:r="http://schemas.openxmlformats.org/officeDocument/2006/relationships" xmlns:p="http://schemas.openxmlformats.org/presentationml/2006/main">
  <p:tag name="SHAPE_LOCKS" val="1983"/>
</p:tagLst>
</file>

<file path=ppt/tags/tag67.xml><?xml version="1.0" encoding="utf-8"?>
<p:tagLst xmlns:a="http://schemas.openxmlformats.org/drawingml/2006/main" xmlns:r="http://schemas.openxmlformats.org/officeDocument/2006/relationships" xmlns:p="http://schemas.openxmlformats.org/presentationml/2006/main">
  <p:tag name="SHAPE_LOCKS" val="1983"/>
</p:tagLst>
</file>

<file path=ppt/tags/tag68.xml><?xml version="1.0" encoding="utf-8"?>
<p:tagLst xmlns:a="http://schemas.openxmlformats.org/drawingml/2006/main" xmlns:r="http://schemas.openxmlformats.org/officeDocument/2006/relationships" xmlns:p="http://schemas.openxmlformats.org/presentationml/2006/main">
  <p:tag name="SHAPE_LOCKS" val="1983"/>
</p:tagLst>
</file>

<file path=ppt/tags/tag69.xml><?xml version="1.0" encoding="utf-8"?>
<p:tagLst xmlns:a="http://schemas.openxmlformats.org/drawingml/2006/main" xmlns:r="http://schemas.openxmlformats.org/officeDocument/2006/relationships" xmlns:p="http://schemas.openxmlformats.org/presentationml/2006/main">
  <p:tag name="SHAPE_LOCKS" val="1983"/>
</p:tagLst>
</file>

<file path=ppt/tags/tag7.xml><?xml version="1.0" encoding="utf-8"?>
<p:tagLst xmlns:a="http://schemas.openxmlformats.org/drawingml/2006/main" xmlns:r="http://schemas.openxmlformats.org/officeDocument/2006/relationships" xmlns:p="http://schemas.openxmlformats.org/presentationml/2006/main">
  <p:tag name="SHAPE_LOCKS" val="1983"/>
</p:tagLst>
</file>

<file path=ppt/tags/tag70.xml><?xml version="1.0" encoding="utf-8"?>
<p:tagLst xmlns:a="http://schemas.openxmlformats.org/drawingml/2006/main" xmlns:r="http://schemas.openxmlformats.org/officeDocument/2006/relationships" xmlns:p="http://schemas.openxmlformats.org/presentationml/2006/main">
  <p:tag name="SHAPE_LOCKS" val="1983"/>
</p:tagLst>
</file>

<file path=ppt/tags/tag71.xml><?xml version="1.0" encoding="utf-8"?>
<p:tagLst xmlns:a="http://schemas.openxmlformats.org/drawingml/2006/main" xmlns:r="http://schemas.openxmlformats.org/officeDocument/2006/relationships" xmlns:p="http://schemas.openxmlformats.org/presentationml/2006/main">
  <p:tag name="SHAPE_LOCKS" val="1983"/>
</p:tagLst>
</file>

<file path=ppt/tags/tag72.xml><?xml version="1.0" encoding="utf-8"?>
<p:tagLst xmlns:a="http://schemas.openxmlformats.org/drawingml/2006/main" xmlns:r="http://schemas.openxmlformats.org/officeDocument/2006/relationships" xmlns:p="http://schemas.openxmlformats.org/presentationml/2006/main">
  <p:tag name="SHAPE_LOCKS" val="1983"/>
</p:tagLst>
</file>

<file path=ppt/tags/tag73.xml><?xml version="1.0" encoding="utf-8"?>
<p:tagLst xmlns:a="http://schemas.openxmlformats.org/drawingml/2006/main" xmlns:r="http://schemas.openxmlformats.org/officeDocument/2006/relationships" xmlns:p="http://schemas.openxmlformats.org/presentationml/2006/main">
  <p:tag name="SHAPE_LOCKS" val="1983"/>
</p:tagLst>
</file>

<file path=ppt/tags/tag74.xml><?xml version="1.0" encoding="utf-8"?>
<p:tagLst xmlns:a="http://schemas.openxmlformats.org/drawingml/2006/main" xmlns:r="http://schemas.openxmlformats.org/officeDocument/2006/relationships" xmlns:p="http://schemas.openxmlformats.org/presentationml/2006/main">
  <p:tag name="SHAPE_LOCKS" val="1983"/>
</p:tagLst>
</file>

<file path=ppt/tags/tag8.xml><?xml version="1.0" encoding="utf-8"?>
<p:tagLst xmlns:a="http://schemas.openxmlformats.org/drawingml/2006/main" xmlns:r="http://schemas.openxmlformats.org/officeDocument/2006/relationships" xmlns:p="http://schemas.openxmlformats.org/presentationml/2006/main">
  <p:tag name="SHAPE_LOCKS" val="1983"/>
</p:tagLst>
</file>

<file path=ppt/tags/tag9.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F9CF941EE2974DB4DA5AB72D1140A1" ma:contentTypeVersion="1" ma:contentTypeDescription="Crée un document." ma:contentTypeScope="" ma:versionID="0f922e09c671296cc19f29df3492bb7d">
  <xsd:schema xmlns:xsd="http://www.w3.org/2001/XMLSchema" xmlns:xs="http://www.w3.org/2001/XMLSchema" xmlns:p="http://schemas.microsoft.com/office/2006/metadata/properties" xmlns:ns1="http://schemas.microsoft.com/sharepoint/v3" targetNamespace="http://schemas.microsoft.com/office/2006/metadata/properties" ma:root="true" ma:fieldsID="e3c27bd0fcb797d0a61d91e17cfc962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A5A2BF-CB12-4720-ABDB-7D32910287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7DEC1F-4A90-40C9-9BF3-7A91EE871F44}">
  <ds:schemaRefs>
    <ds:schemaRef ds:uri="http://schemas.microsoft.com/office/2006/metadata/properties"/>
    <ds:schemaRef ds:uri="http://purl.org/dc/dcmitype/"/>
    <ds:schemaRef ds:uri="http://www.w3.org/XML/1998/namespace"/>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schemas.microsoft.com/sharepoint/v3"/>
    <ds:schemaRef ds:uri="http://purl.org/dc/elements/1.1/"/>
  </ds:schemaRefs>
</ds:datastoreItem>
</file>

<file path=customXml/itemProps3.xml><?xml version="1.0" encoding="utf-8"?>
<ds:datastoreItem xmlns:ds="http://schemas.openxmlformats.org/officeDocument/2006/customXml" ds:itemID="{92710E4E-9CC2-49A5-A9E0-BB9B264DE6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15061</TotalTime>
  <Words>4602</Words>
  <Application>Microsoft Office PowerPoint</Application>
  <PresentationFormat>On-screen Show (4:3)</PresentationFormat>
  <Paragraphs>375</Paragraphs>
  <Slides>35</Slides>
  <Notes>29</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Hotel Unit</dc:creator>
  <cp:lastModifiedBy>Windows User</cp:lastModifiedBy>
  <cp:revision>106</cp:revision>
  <dcterms:created xsi:type="dcterms:W3CDTF">2013-06-05T17:12:57Z</dcterms:created>
  <dcterms:modified xsi:type="dcterms:W3CDTF">2014-11-05T19:43:07Z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0x0101006FF9CF941EE2974DB4DA5AB72D1140A1</vt:lpwstr>
  </property>
</Properties>
</file>