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3.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4.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5.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6.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7.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8.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9.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10.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11.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notesSlides/notesSlide12.xml" ContentType="application/vnd.openxmlformats-officedocument.presentationml.notesSlide+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notesSlides/notesSlide13.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14.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notesSlides/notesSlide15.xml" ContentType="application/vnd.openxmlformats-officedocument.presentationml.notesSlide+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notesSlides/notesSlide16.xml" ContentType="application/vnd.openxmlformats-officedocument.presentationml.notesSlide+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notesSlides/notesSlide17.xml" ContentType="application/vnd.openxmlformats-officedocument.presentationml.notesSlide+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18.xml" ContentType="application/vnd.openxmlformats-officedocument.presentationml.notesSlid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notesSlides/notesSlide19.xml" ContentType="application/vnd.openxmlformats-officedocument.presentationml.notesSlide+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20.xml" ContentType="application/vnd.openxmlformats-officedocument.presentationml.notesSlid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notesSlides/notesSlide21.xml" ContentType="application/vnd.openxmlformats-officedocument.presentationml.notesSlide+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notesSlides/notesSlide24.xml" ContentType="application/vnd.openxmlformats-officedocument.presentationml.notesSlide+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56"/>
  </p:notesMasterIdLst>
  <p:handoutMasterIdLst>
    <p:handoutMasterId r:id="rId57"/>
  </p:handoutMasterIdLst>
  <p:sldIdLst>
    <p:sldId id="256" r:id="rId5"/>
    <p:sldId id="259" r:id="rId6"/>
    <p:sldId id="257" r:id="rId7"/>
    <p:sldId id="261" r:id="rId8"/>
    <p:sldId id="274" r:id="rId9"/>
    <p:sldId id="275" r:id="rId10"/>
    <p:sldId id="276" r:id="rId11"/>
    <p:sldId id="277" r:id="rId12"/>
    <p:sldId id="278" r:id="rId13"/>
    <p:sldId id="279" r:id="rId14"/>
    <p:sldId id="280" r:id="rId15"/>
    <p:sldId id="314" r:id="rId16"/>
    <p:sldId id="281" r:id="rId17"/>
    <p:sldId id="282" r:id="rId18"/>
    <p:sldId id="283" r:id="rId19"/>
    <p:sldId id="284" r:id="rId20"/>
    <p:sldId id="285" r:id="rId21"/>
    <p:sldId id="286" r:id="rId22"/>
    <p:sldId id="287" r:id="rId23"/>
    <p:sldId id="315" r:id="rId24"/>
    <p:sldId id="316" r:id="rId25"/>
    <p:sldId id="317" r:id="rId26"/>
    <p:sldId id="289" r:id="rId27"/>
    <p:sldId id="290" r:id="rId28"/>
    <p:sldId id="291" r:id="rId29"/>
    <p:sldId id="292" r:id="rId30"/>
    <p:sldId id="293" r:id="rId31"/>
    <p:sldId id="294" r:id="rId32"/>
    <p:sldId id="318" r:id="rId33"/>
    <p:sldId id="319" r:id="rId34"/>
    <p:sldId id="320"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9" r:id="rId48"/>
    <p:sldId id="308" r:id="rId49"/>
    <p:sldId id="307" r:id="rId50"/>
    <p:sldId id="310" r:id="rId51"/>
    <p:sldId id="311" r:id="rId52"/>
    <p:sldId id="312" r:id="rId53"/>
    <p:sldId id="313" r:id="rId54"/>
    <p:sldId id="321"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91" autoAdjust="0"/>
    <p:restoredTop sz="90701" autoAdjust="0"/>
  </p:normalViewPr>
  <p:slideViewPr>
    <p:cSldViewPr>
      <p:cViewPr>
        <p:scale>
          <a:sx n="70" d="100"/>
          <a:sy n="70" d="100"/>
        </p:scale>
        <p:origin x="-1277" y="-154"/>
      </p:cViewPr>
      <p:guideLst>
        <p:guide orient="horz" pos="2160"/>
        <p:guide pos="2880"/>
      </p:guideLst>
    </p:cSldViewPr>
  </p:slideViewPr>
  <p:notesTextViewPr>
    <p:cViewPr>
      <p:scale>
        <a:sx n="1" d="1"/>
        <a:sy n="1" d="1"/>
      </p:scale>
      <p:origin x="0" y="0"/>
    </p:cViewPr>
  </p:notesTextViewPr>
  <p:notesViewPr>
    <p:cSldViewPr>
      <p:cViewPr varScale="1">
        <p:scale>
          <a:sx n="59" d="100"/>
          <a:sy n="59" d="100"/>
        </p:scale>
        <p:origin x="-255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CA" smtClean="0"/>
              <a:t>IPAC Core Competencies Routine Practices Chain of Transmission and Risk Assessment</a:t>
            </a:r>
            <a:endParaRPr lang="en-CA"/>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0BDBB3-3CB8-43B4-9D69-E9648229CBDB}" type="datetimeFigureOut">
              <a:rPr lang="en-CA" smtClean="0"/>
              <a:t>03/07/2014</a:t>
            </a:fld>
            <a:endParaRPr lang="en-CA"/>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CA" smtClean="0"/>
              <a:t>Public Health Ontario</a:t>
            </a:r>
            <a:endParaRPr lang="en-CA"/>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6777C03-0428-4C85-BA53-CFD4E8F353F4}" type="slidenum">
              <a:rPr lang="en-CA" smtClean="0"/>
              <a:t>‹#›</a:t>
            </a:fld>
            <a:endParaRPr lang="en-CA"/>
          </a:p>
        </p:txBody>
      </p:sp>
    </p:spTree>
    <p:extLst>
      <p:ext uri="{BB962C8B-B14F-4D97-AF65-F5344CB8AC3E}">
        <p14:creationId xmlns:p14="http://schemas.microsoft.com/office/powerpoint/2010/main" val="2977522241"/>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858000" cy="457200"/>
          </a:xfrm>
          <a:prstGeom prst="rect">
            <a:avLst/>
          </a:prstGeom>
        </p:spPr>
        <p:txBody>
          <a:bodyPr vert="horz" lIns="91440" tIns="45720" rIns="91440" bIns="45720" rtlCol="0"/>
          <a:lstStyle>
            <a:lvl1pPr algn="ctr">
              <a:defRPr sz="1200"/>
            </a:lvl1pPr>
          </a:lstStyle>
          <a:p>
            <a:r>
              <a:rPr lang="en-US" dirty="0" smtClean="0"/>
              <a:t>IPAC Core Competencies Routine Practices</a:t>
            </a:r>
          </a:p>
          <a:p>
            <a:r>
              <a:rPr lang="en-US" dirty="0" smtClean="0"/>
              <a:t>Chain of Transmission and Risk Assessment</a:t>
            </a:r>
            <a:endParaRPr lang="en-CA"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smtClean="0"/>
              <a:t>Public Health Ontario</a:t>
            </a:r>
            <a:endParaRPr lang="en-CA"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1801DF-F7E1-4566-9355-C2F4EDF88AD6}" type="slidenum">
              <a:rPr lang="en-CA" smtClean="0"/>
              <a:t>‹#›</a:t>
            </a:fld>
            <a:endParaRPr lang="en-CA"/>
          </a:p>
        </p:txBody>
      </p:sp>
    </p:spTree>
    <p:extLst>
      <p:ext uri="{BB962C8B-B14F-4D97-AF65-F5344CB8AC3E}">
        <p14:creationId xmlns:p14="http://schemas.microsoft.com/office/powerpoint/2010/main" val="74426079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kern="1200" dirty="0" smtClean="0">
                <a:solidFill>
                  <a:schemeClr val="tx1"/>
                </a:solidFill>
                <a:latin typeface="+mn-lt"/>
                <a:ea typeface="+mn-ea"/>
                <a:cs typeface="+mn-cs"/>
              </a:rPr>
              <a:t>Bienvenue aux pratiques de base de la chaîne de transmission et évaluation du risque dans le cadre des compétences de base </a:t>
            </a:r>
            <a:endParaRPr lang="en-CA" i="1" dirty="0"/>
          </a:p>
        </p:txBody>
      </p:sp>
      <p:sp>
        <p:nvSpPr>
          <p:cNvPr id="4" name="Slide Number Placeholder 3"/>
          <p:cNvSpPr>
            <a:spLocks noGrp="1"/>
          </p:cNvSpPr>
          <p:nvPr>
            <p:ph type="sldNum" sz="quarter" idx="10"/>
          </p:nvPr>
        </p:nvSpPr>
        <p:spPr/>
        <p:txBody>
          <a:bodyPr/>
          <a:lstStyle/>
          <a:p>
            <a:fld id="{EA1801DF-F7E1-4566-9355-C2F4EDF88AD6}" type="slidenum">
              <a:rPr lang="en-CA" smtClean="0"/>
              <a:t>1</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306079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dirty="0" smtClean="0">
                <a:latin typeface="+mn-lt"/>
              </a:rPr>
              <a:t>Le cinquième maillon de la chaîne est la « porte d’entrée ».</a:t>
            </a:r>
          </a:p>
          <a:p>
            <a:endParaRPr lang="fr-CA" sz="1200" i="1" dirty="0" smtClean="0">
              <a:latin typeface="+mn-lt"/>
            </a:endParaRPr>
          </a:p>
          <a:p>
            <a:r>
              <a:rPr lang="fr-FR" sz="1200" i="1" dirty="0" smtClean="0">
                <a:latin typeface="+mn-lt"/>
              </a:rPr>
              <a:t>Il s’agit de la façon </a:t>
            </a:r>
            <a:r>
              <a:rPr lang="fr-FR" sz="1200" i="1" dirty="0" err="1" smtClean="0">
                <a:latin typeface="+mn-lt"/>
              </a:rPr>
              <a:t>don't</a:t>
            </a:r>
            <a:r>
              <a:rPr lang="fr-FR" sz="1200" i="1" dirty="0" smtClean="0">
                <a:latin typeface="+mn-lt"/>
              </a:rPr>
              <a:t> un agent infectieux s’introduit chez un nouvel hôte.  </a:t>
            </a:r>
          </a:p>
          <a:p>
            <a:endParaRPr lang="fr-CA" sz="1200" i="1" dirty="0" smtClean="0">
              <a:latin typeface="+mn-lt"/>
            </a:endParaRPr>
          </a:p>
          <a:p>
            <a:r>
              <a:rPr lang="fr-FR" sz="1200" i="1" dirty="0" smtClean="0">
                <a:latin typeface="+mn-lt"/>
              </a:rPr>
              <a:t>Les portes d’entrée comprennent notamment les membranes muqueuses des yeux, les voies respiratoires, le tractus gastro-intestinal ou une lésion de la peau.</a:t>
            </a:r>
          </a:p>
          <a:p>
            <a:endParaRPr lang="fr-CA" sz="1200" i="1" dirty="0" smtClean="0">
              <a:latin typeface="+mn-lt"/>
            </a:endParaRPr>
          </a:p>
          <a:p>
            <a:r>
              <a:rPr lang="fr-FR" sz="1200" i="1" dirty="0" smtClean="0">
                <a:latin typeface="+mn-lt"/>
              </a:rPr>
              <a:t>Par exemple, vous pouvez manger un agent infectieux comme la salmonelle. Vous pouvez aussi attraper le Staphylococcus aureus, qui est un agent infectieux, par une coupure. Vos yeux, votre nez et votre bouche (membranes muqueuses) peuvent être exposés à un agent infectieux comme l’influenza!</a:t>
            </a:r>
          </a:p>
          <a:p>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10</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3617183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dirty="0" smtClean="0">
                <a:latin typeface="+mn-lt"/>
              </a:rPr>
              <a:t>Le sixième maillon de la chaîne est l’« hôte sensible ».</a:t>
            </a:r>
          </a:p>
          <a:p>
            <a:endParaRPr lang="fr-CA" sz="1200" i="1" dirty="0" smtClean="0">
              <a:latin typeface="+mn-lt"/>
            </a:endParaRPr>
          </a:p>
          <a:p>
            <a:r>
              <a:rPr lang="fr-FR" sz="1200" i="1" dirty="0" smtClean="0">
                <a:latin typeface="+mn-lt"/>
              </a:rPr>
              <a:t>Tout le monde est susceptible d’être infecté. Les plus vulnérables sont les personnes très jeunes ou très vieilles, celles qui ont un système immunitaire affaibli ou une maladie comme le diabète. Les personnes ayant subi des brûlures ou une chirurgie sont aussi plus à risque parce que leur peau n’est plus intacte. </a:t>
            </a:r>
          </a:p>
          <a:p>
            <a:endParaRPr lang="fr-CA" sz="1200" i="1" dirty="0" smtClean="0">
              <a:latin typeface="+mn-lt"/>
            </a:endParaRPr>
          </a:p>
          <a:p>
            <a:r>
              <a:rPr lang="fr-FR" sz="1200" i="1" dirty="0" smtClean="0">
                <a:latin typeface="+mn-lt"/>
              </a:rPr>
              <a:t>Lorsque tous ces maillons sont en place, il y aura infection.</a:t>
            </a:r>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11</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4294199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dirty="0" smtClean="0">
                <a:latin typeface="+mn-lt"/>
              </a:rPr>
              <a:t>Arrêtons-nous un instant pour réfléchir à la façon </a:t>
            </a:r>
            <a:r>
              <a:rPr lang="fr-FR" sz="1200" i="1" dirty="0" err="1" smtClean="0">
                <a:latin typeface="+mn-lt"/>
              </a:rPr>
              <a:t>don't</a:t>
            </a:r>
            <a:r>
              <a:rPr lang="fr-FR" sz="1200" i="1" dirty="0" smtClean="0">
                <a:latin typeface="+mn-lt"/>
              </a:rPr>
              <a:t> se transmettent les agents infectieux.</a:t>
            </a:r>
          </a:p>
          <a:p>
            <a:pPr marL="171450" indent="-171450">
              <a:buFont typeface="Arial" panose="020B0604020202020204" pitchFamily="34" charset="0"/>
              <a:buChar char="•"/>
            </a:pPr>
            <a:r>
              <a:rPr lang="fr-FR" sz="1200" i="1" dirty="0" smtClean="0">
                <a:latin typeface="+mn-lt"/>
              </a:rPr>
              <a:t>Quel type d’infection vous a empêché d’aller travailler?</a:t>
            </a:r>
          </a:p>
          <a:p>
            <a:pPr marL="171450" indent="-171450">
              <a:buFont typeface="Arial" panose="020B0604020202020204" pitchFamily="34" charset="0"/>
              <a:buChar char="•"/>
            </a:pPr>
            <a:r>
              <a:rPr lang="fr-FR" sz="1200" i="1" dirty="0" smtClean="0">
                <a:latin typeface="+mn-lt"/>
              </a:rPr>
              <a:t>Comment contractez-vous une grippe ordinaire?</a:t>
            </a:r>
          </a:p>
          <a:p>
            <a:pPr marL="171450" indent="-171450">
              <a:buFont typeface="Arial" panose="020B0604020202020204" pitchFamily="34" charset="0"/>
              <a:buChar char="•"/>
            </a:pPr>
            <a:r>
              <a:rPr lang="fr-FR" sz="1200" i="1" dirty="0" smtClean="0">
                <a:latin typeface="+mn-lt"/>
              </a:rPr>
              <a:t>Qui sont les gens qui semblent facilement attraper une infection?</a:t>
            </a:r>
            <a:endParaRPr lang="en-CA" sz="1200" i="1" dirty="0" smtClean="0">
              <a:latin typeface="+mn-lt"/>
            </a:endParaRPr>
          </a:p>
          <a:p>
            <a:pPr marL="0" indent="0">
              <a:buNone/>
            </a:pPr>
            <a:endParaRPr lang="en-CA" dirty="0" smtClean="0"/>
          </a:p>
          <a:p>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12</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3569570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kern="1200" dirty="0" smtClean="0">
                <a:solidFill>
                  <a:schemeClr val="tx1"/>
                </a:solidFill>
                <a:latin typeface="+mn-lt"/>
                <a:ea typeface="+mn-ea"/>
                <a:cs typeface="+mn-cs"/>
              </a:rPr>
              <a:t>Vous pouvez arrêter la propagation des infections en brisant n’importe quel maillon de la chaîne de transmission.</a:t>
            </a:r>
          </a:p>
          <a:p>
            <a:endParaRPr lang="fr-CA" sz="1200" i="1" strike="sngStrike" kern="1200" dirty="0" smtClean="0">
              <a:solidFill>
                <a:schemeClr val="tx1"/>
              </a:solidFill>
              <a:latin typeface="+mn-lt"/>
              <a:ea typeface="+mn-ea"/>
              <a:cs typeface="+mn-cs"/>
            </a:endParaRPr>
          </a:p>
          <a:p>
            <a:r>
              <a:rPr lang="fr-FR" sz="1200" i="1" strike="noStrike" kern="1200" dirty="0" smtClean="0">
                <a:solidFill>
                  <a:schemeClr val="tx1"/>
                </a:solidFill>
                <a:latin typeface="+mn-lt"/>
                <a:ea typeface="+mn-ea"/>
                <a:cs typeface="+mn-cs"/>
              </a:rPr>
              <a:t>La transmission des agents infectieux ne se produit pas et l’infection n’évolue pas si un maillon, quel qu’il soit, est éliminé ou « brisé ».</a:t>
            </a:r>
          </a:p>
          <a:p>
            <a:r>
              <a:rPr lang="fr-CA" sz="1200" i="1" strike="noStrike" kern="1200" dirty="0" smtClean="0">
                <a:solidFill>
                  <a:schemeClr val="tx1"/>
                </a:solidFill>
                <a:latin typeface="+mn-lt"/>
                <a:ea typeface="+mn-ea"/>
                <a:cs typeface="+mn-cs"/>
              </a:rPr>
              <a:t> </a:t>
            </a:r>
          </a:p>
          <a:p>
            <a:r>
              <a:rPr lang="fr-FR" sz="1200" i="1" strike="noStrike" kern="1200" dirty="0" smtClean="0">
                <a:solidFill>
                  <a:schemeClr val="tx1"/>
                </a:solidFill>
                <a:latin typeface="+mn-lt"/>
                <a:ea typeface="+mn-ea"/>
                <a:cs typeface="+mn-cs"/>
              </a:rPr>
              <a:t>Que pouvons-nous faire pour briser la chaîne? </a:t>
            </a:r>
            <a:endParaRPr lang="en-CA" sz="1200" i="1" kern="1200" dirty="0" smtClean="0">
              <a:solidFill>
                <a:schemeClr val="tx1"/>
              </a:solidFill>
              <a:effectLst/>
              <a:latin typeface="+mn-lt"/>
              <a:ea typeface="+mn-ea"/>
              <a:cs typeface="+mn-cs"/>
            </a:endParaRPr>
          </a:p>
          <a:p>
            <a:endParaRPr lang="en-CA" sz="120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1801DF-F7E1-4566-9355-C2F4EDF88AD6}" type="slidenum">
              <a:rPr lang="en-CA" smtClean="0"/>
              <a:t>13</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2138533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kern="1200" dirty="0" smtClean="0">
                <a:solidFill>
                  <a:schemeClr val="tx1"/>
                </a:solidFill>
                <a:latin typeface="+mn-lt"/>
                <a:ea typeface="+mn-ea"/>
                <a:cs typeface="+mn-cs"/>
              </a:rPr>
              <a:t>Examinons les agents infectieux. S’il n’y avait pas d’agents infectieux, il n’y aurait pas non plus d’infections. Détruire ou éliminer l’agent infectieux à sa source peut briser la chaîne. Par exemple, les antibiotiques, la désinfection ou la stérilisation détruiront les agents infectieux. Un autre exemple est le nettoyage qui diminue le nombre d’agents infectieux en les éliminant physiquement.  </a:t>
            </a:r>
          </a:p>
          <a:p>
            <a:endParaRPr lang="fr-CA" sz="1200" i="1"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En faisant disparaître l’agent infectieux, le risque d’infection est réduit ou éliminé.</a:t>
            </a:r>
            <a:endParaRPr lang="en-CA" sz="1200" i="1"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A1801DF-F7E1-4566-9355-C2F4EDF88AD6}" type="slidenum">
              <a:rPr lang="en-CA" smtClean="0"/>
              <a:t>14</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3183413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kern="1200" dirty="0" smtClean="0">
                <a:solidFill>
                  <a:schemeClr val="tx1"/>
                </a:solidFill>
                <a:latin typeface="+mn-lt"/>
                <a:ea typeface="+mn-ea"/>
                <a:cs typeface="+mn-cs"/>
              </a:rPr>
              <a:t>Le second maillon de la chaîne est le réservoir. Si nous pouvons éliminer un réservoir, l’agent infectieux n’aura nulle part où vivre et se développer.</a:t>
            </a:r>
          </a:p>
          <a:p>
            <a:endParaRPr lang="fr-CA" sz="1200" i="1"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Nous pouvons éliminer le réservoir en utilisant des mesures efficaces de protection de l’environnement et en nettoyant les lieux. Par exemple, si nous entreposons les aliments convenablement et traitons l’eau, les agents infectieux ne peuvent pas se développer dans ces réservoirs.  </a:t>
            </a:r>
          </a:p>
          <a:p>
            <a:endParaRPr lang="fr-CA" sz="1200" i="1"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Ainsi, on brise la chaîne de transmission en éliminant l’endroit où les agents infectieux vivent et prolifèrent.</a:t>
            </a:r>
          </a:p>
          <a:p>
            <a:endParaRPr lang="en-CA" sz="1200" i="1"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A1801DF-F7E1-4566-9355-C2F4EDF88AD6}" type="slidenum">
              <a:rPr lang="en-CA" smtClean="0"/>
              <a:t>15</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594933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kern="1200" dirty="0" smtClean="0">
                <a:solidFill>
                  <a:schemeClr val="tx1"/>
                </a:solidFill>
                <a:latin typeface="+mn-lt"/>
                <a:ea typeface="+mn-ea"/>
                <a:cs typeface="+mn-cs"/>
              </a:rPr>
              <a:t>Un autre moyen de briser la chaîne de transmission consiste à gérer comment les agents infectieux quittent le corps ou d’autres réservoirs par la porte de sortie. Nous devons gérer tout ce qui sort du corps ou contamine les surfaces - sang, liquides, excrétions et sécrétions - d’une manière qui contribue à réduire les risques d’infection.  </a:t>
            </a:r>
          </a:p>
          <a:p>
            <a:endParaRPr lang="fr-CA" sz="1200" i="1"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Par exemple, lorsque nous éternuons, si nous couvrons notre bouche et notre nez, les gouttelettes ne seront pas projetées dans l’air et ne contamineront pas les surfaces.   </a:t>
            </a:r>
          </a:p>
          <a:p>
            <a:endParaRPr lang="fr-CA" sz="1200" i="1"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Une autre façon de gérer la porte de sortie consiste à adopter une bonne hygiène des mains, à enlever les ordures et la literie contaminée de manière sécuritaire et à contenir les excrétions et les sécrétions.</a:t>
            </a:r>
          </a:p>
          <a:p>
            <a:endParaRPr lang="fr-CA" sz="1200" i="1"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On brise ce maillon de la chaîne en gérant les agents infectieux qui sortent du corps et contaminent les surfaces ou d’autres réservoirs, comme l’équipement, la literie et les ordures.</a:t>
            </a:r>
          </a:p>
        </p:txBody>
      </p:sp>
      <p:sp>
        <p:nvSpPr>
          <p:cNvPr id="4" name="Slide Number Placeholder 3"/>
          <p:cNvSpPr>
            <a:spLocks noGrp="1"/>
          </p:cNvSpPr>
          <p:nvPr>
            <p:ph type="sldNum" sz="quarter" idx="10"/>
          </p:nvPr>
        </p:nvSpPr>
        <p:spPr/>
        <p:txBody>
          <a:bodyPr/>
          <a:lstStyle/>
          <a:p>
            <a:fld id="{EA1801DF-F7E1-4566-9355-C2F4EDF88AD6}" type="slidenum">
              <a:rPr lang="en-CA" smtClean="0"/>
              <a:t>16</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2581677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kern="1200" dirty="0" smtClean="0">
                <a:solidFill>
                  <a:schemeClr val="tx1"/>
                </a:solidFill>
                <a:latin typeface="+mn-lt"/>
                <a:ea typeface="+mn-ea"/>
                <a:cs typeface="+mn-cs"/>
              </a:rPr>
              <a:t>Le mode de transmission est le maillon que les fournisseurs de soins de santé peuvent le plus facilement contrôler.</a:t>
            </a:r>
          </a:p>
          <a:p>
            <a:endParaRPr lang="fr-CA" sz="1200" i="1"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Le fait d’empêcher les agents infectieux de se propager brise la chaîne de transmission, puisqu’on les empêche d’atteindre l’hôte sensible.</a:t>
            </a:r>
          </a:p>
          <a:p>
            <a:endParaRPr lang="fr-CA" sz="1200" i="1"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Le geste le plus important que vous pouvez faire pour prévenir la transmission des infections est de vous laver les mains.</a:t>
            </a:r>
          </a:p>
          <a:p>
            <a:r>
              <a:rPr lang="fr-CA" sz="1200" i="1" kern="1200" dirty="0" smtClean="0">
                <a:solidFill>
                  <a:schemeClr val="tx1"/>
                </a:solidFill>
                <a:latin typeface="+mn-lt"/>
                <a:ea typeface="+mn-ea"/>
                <a:cs typeface="+mn-cs"/>
              </a:rPr>
              <a:t> </a:t>
            </a:r>
          </a:p>
          <a:p>
            <a:r>
              <a:rPr lang="fr-FR" sz="1200" i="1" kern="1200" dirty="0" smtClean="0">
                <a:solidFill>
                  <a:schemeClr val="tx1"/>
                </a:solidFill>
                <a:latin typeface="+mn-lt"/>
                <a:ea typeface="+mn-ea"/>
                <a:cs typeface="+mn-cs"/>
              </a:rPr>
              <a:t>Une autre façon d’empêcher les agents infectieux de se propager est d’établir une séparation physique, comme garder une distance de deux mètres avec quelqu’un qui tousse ou utiliser des chambres individuelles.</a:t>
            </a:r>
          </a:p>
          <a:p>
            <a:endParaRPr lang="fr-CA" sz="1200" i="1"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Une bonne circulation d’air est un exemple de protection de l’environnement qui améliore la qualité de l’air et empêche les agents infectieux de se propager.</a:t>
            </a:r>
          </a:p>
          <a:p>
            <a:endParaRPr lang="en-CA" sz="1200" i="1"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L’assainissement de l’environnement (ou le nettoyage des lieux) et la désinfection de l’équipement sont importants pour contrôler les agents infectieux qui peuvent se répandre par le toucher (ou le contact).</a:t>
            </a:r>
          </a:p>
          <a:p>
            <a:endParaRPr lang="fr-CA" sz="1200" i="1"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Une utilisation correcte de l’équipement de protection individuelle contribue à empêcher les agents infectieux de se transmettre d’une personne à l’autre et dans l’environnement. </a:t>
            </a:r>
          </a:p>
          <a:p>
            <a:endParaRPr lang="fr-CA" sz="1200" i="1" kern="1200" dirty="0" smtClean="0">
              <a:solidFill>
                <a:schemeClr val="tx1"/>
              </a:solidFill>
              <a:latin typeface="+mn-lt"/>
              <a:ea typeface="+mn-ea"/>
              <a:cs typeface="+mn-cs"/>
            </a:endParaRPr>
          </a:p>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1801DF-F7E1-4566-9355-C2F4EDF88AD6}" type="slidenum">
              <a:rPr lang="en-CA" smtClean="0"/>
              <a:t>17</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522216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1" kern="1200" dirty="0" smtClean="0">
                <a:solidFill>
                  <a:schemeClr val="tx1"/>
                </a:solidFill>
                <a:effectLst/>
                <a:latin typeface="+mn-lt"/>
                <a:ea typeface="+mn-ea"/>
                <a:cs typeface="+mn-cs"/>
              </a:rPr>
              <a:t>Contrôler la porte d’entrée signifie empêcher l’agent infectieux de s’introduire chez un hôte sensible.  </a:t>
            </a:r>
            <a:endParaRPr lang="en-CA" sz="1200" kern="1200" dirty="0" smtClean="0">
              <a:solidFill>
                <a:schemeClr val="tx1"/>
              </a:solidFill>
              <a:effectLst/>
              <a:latin typeface="+mn-lt"/>
              <a:ea typeface="+mn-ea"/>
              <a:cs typeface="+mn-cs"/>
            </a:endParaRPr>
          </a:p>
          <a:p>
            <a:r>
              <a:rPr lang="fr-CA"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fr-CA" sz="1200" i="1" kern="1200" dirty="0" smtClean="0">
                <a:solidFill>
                  <a:schemeClr val="tx1"/>
                </a:solidFill>
                <a:effectLst/>
                <a:latin typeface="+mn-lt"/>
                <a:ea typeface="+mn-ea"/>
                <a:cs typeface="+mn-cs"/>
              </a:rPr>
              <a:t>Si nous donnons des soins avec les mains propres et que nous utilisons une technique aseptique quand nous soignons les patients, nous pouvons empêcher les agents infectieux de s’introduire chez un client, un patient ou un résident qui pourrait être à risque d’infection.</a:t>
            </a:r>
            <a:endParaRPr lang="en-CA" sz="1200" kern="1200" dirty="0" smtClean="0">
              <a:solidFill>
                <a:schemeClr val="tx1"/>
              </a:solidFill>
              <a:effectLst/>
              <a:latin typeface="+mn-lt"/>
              <a:ea typeface="+mn-ea"/>
              <a:cs typeface="+mn-cs"/>
            </a:endParaRPr>
          </a:p>
          <a:p>
            <a:r>
              <a:rPr lang="fr-CA"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fr-CA" sz="1200" i="1" kern="1200" dirty="0" smtClean="0">
                <a:solidFill>
                  <a:schemeClr val="tx1"/>
                </a:solidFill>
                <a:effectLst/>
                <a:latin typeface="+mn-lt"/>
                <a:ea typeface="+mn-ea"/>
                <a:cs typeface="+mn-cs"/>
              </a:rPr>
              <a:t>Les bonnes techniques lorsque nous effectuons une procédure comme soigner une blessure et installer un cathéter peuvent aussi contribuer à prévenir les infections.</a:t>
            </a:r>
            <a:endParaRPr lang="en-CA" sz="1200" kern="1200" dirty="0" smtClean="0">
              <a:solidFill>
                <a:schemeClr val="tx1"/>
              </a:solidFill>
              <a:effectLst/>
              <a:latin typeface="+mn-lt"/>
              <a:ea typeface="+mn-ea"/>
              <a:cs typeface="+mn-cs"/>
            </a:endParaRPr>
          </a:p>
          <a:p>
            <a:r>
              <a:rPr lang="fr-CA"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fr-CA" sz="1200" i="1" kern="1200" dirty="0" smtClean="0">
                <a:solidFill>
                  <a:schemeClr val="tx1"/>
                </a:solidFill>
                <a:effectLst/>
                <a:latin typeface="+mn-lt"/>
                <a:ea typeface="+mn-ea"/>
                <a:cs typeface="+mn-cs"/>
              </a:rPr>
              <a:t>Et, utilisé correctement l’équipement de protection individuelle contribue à prévenir les infections liées aux portes d’entrée chez le client, le patient ou le résident. </a:t>
            </a:r>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18</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1337212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kern="1200" dirty="0" smtClean="0">
                <a:solidFill>
                  <a:schemeClr val="tx1"/>
                </a:solidFill>
                <a:latin typeface="+mn-lt"/>
                <a:ea typeface="+mn-ea"/>
                <a:cs typeface="+mn-cs"/>
              </a:rPr>
              <a:t>Que peut-on dire sur les hôtes sensibles? Si une personne n’est pas susceptible d’être contaminée par un agent infectieux, elle ne peut pas attraper une infection. </a:t>
            </a:r>
          </a:p>
          <a:p>
            <a:endParaRPr lang="fr-CA" sz="1200" i="1"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On est immunisé lorsqu’on reçoit un vaccin. Ou bien, parfois, après avoir subi une infection comme la varicelle.  </a:t>
            </a:r>
          </a:p>
          <a:p>
            <a:endParaRPr lang="fr-CA" sz="1200" i="1"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Lorsqu’un client, un patient ou un résident reçoit un traitement par antibiotiques préopératoires, cela réduit son risque d’infection.  </a:t>
            </a:r>
          </a:p>
          <a:p>
            <a:endParaRPr lang="fr-CA" sz="1200" i="1"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Un mode de vie sain, c'est-à-dire de l’exercice, suffisamment d’heures de sommeil et une bonne alimentation, aide les clients, les patients ou les résidents à avoir un meilleur système immunitaire.  </a:t>
            </a:r>
          </a:p>
          <a:p>
            <a:endParaRPr lang="fr-CA" sz="1200" i="1"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Lorsque nous sommes en bonne santé, nous risquons moins d’attraper une infection et nous sommes plus susceptibles de la combattre. </a:t>
            </a:r>
            <a:endParaRPr lang="en-CA" sz="1200" i="1"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A1801DF-F7E1-4566-9355-C2F4EDF88AD6}" type="slidenum">
              <a:rPr lang="en-CA" smtClean="0"/>
              <a:t>19</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4168415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kern="1200" dirty="0" smtClean="0">
                <a:solidFill>
                  <a:schemeClr val="tx1"/>
                </a:solidFill>
                <a:effectLst/>
                <a:latin typeface="+mn-lt"/>
                <a:ea typeface="+mn-ea"/>
                <a:cs typeface="+mn-cs"/>
              </a:rPr>
              <a:t>Les pratiques de base sont les méthodes de prévention et de contrôle des infections qui doivent être utilisées systématiquement pendant toutes les activités avec tous les clients*, patients ou résidents pour aider à prévenir et contrôler la transmission d’agents infectieux dans tous les milieux de soins. Quel que soit le milieu de soins où vous travaillez, vous devez toujours observer les pratiques de base.</a:t>
            </a:r>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2</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1806039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kern="1200" dirty="0" smtClean="0">
                <a:solidFill>
                  <a:schemeClr val="tx1"/>
                </a:solidFill>
                <a:latin typeface="+mn-lt"/>
                <a:ea typeface="+mn-ea"/>
                <a:cs typeface="+mn-cs"/>
              </a:rPr>
              <a:t>C’est le moment de « s’arrêter et de réfléchir » à ce que nous pouvons faire pour briser la chaîne de transmission.</a:t>
            </a:r>
          </a:p>
          <a:p>
            <a:r>
              <a:rPr lang="fr-CA" sz="1200" i="1" kern="1200" dirty="0" smtClean="0">
                <a:solidFill>
                  <a:schemeClr val="tx1"/>
                </a:solidFill>
                <a:latin typeface="+mn-lt"/>
                <a:ea typeface="+mn-ea"/>
                <a:cs typeface="+mn-cs"/>
              </a:rPr>
              <a:t>Posons-nous les questions suivantes :  </a:t>
            </a:r>
          </a:p>
          <a:p>
            <a:r>
              <a:rPr lang="fr-FR" sz="1200" i="1" kern="1200" dirty="0" smtClean="0">
                <a:solidFill>
                  <a:schemeClr val="tx1"/>
                </a:solidFill>
                <a:latin typeface="+mn-lt"/>
                <a:ea typeface="+mn-ea"/>
                <a:cs typeface="+mn-cs"/>
              </a:rPr>
              <a:t>Comment l’hygiène des mains empêche-t-elle la propagation d’une infection?</a:t>
            </a:r>
          </a:p>
          <a:p>
            <a:r>
              <a:rPr lang="fr-FR" sz="1200" i="1" kern="1200" dirty="0" smtClean="0">
                <a:solidFill>
                  <a:schemeClr val="tx1"/>
                </a:solidFill>
                <a:latin typeface="+mn-lt"/>
                <a:ea typeface="+mn-ea"/>
                <a:cs typeface="+mn-cs"/>
              </a:rPr>
              <a:t>Quelles mesures puis-je prendre pour minimiser la prolifération et la propagation des agents infectieux afin de protéger mes patients?</a:t>
            </a:r>
          </a:p>
          <a:p>
            <a:r>
              <a:rPr lang="fr-FR" sz="1200" i="1" kern="1200" dirty="0" smtClean="0">
                <a:solidFill>
                  <a:schemeClr val="tx1"/>
                </a:solidFill>
                <a:latin typeface="+mn-lt"/>
                <a:ea typeface="+mn-ea"/>
                <a:cs typeface="+mn-cs"/>
              </a:rPr>
              <a:t>Pourquoi le nettoyage et la désinfection dans les milieux de soins de santé sont-ils importants?</a:t>
            </a:r>
          </a:p>
          <a:p>
            <a:r>
              <a:rPr lang="fr-FR" sz="1200" i="1" kern="1200" dirty="0" smtClean="0">
                <a:solidFill>
                  <a:schemeClr val="tx1"/>
                </a:solidFill>
                <a:latin typeface="+mn-lt"/>
                <a:ea typeface="+mn-ea"/>
                <a:cs typeface="+mn-cs"/>
              </a:rPr>
              <a:t>Les infections constituent un risque pour les clients, les patients, les résidents ainsi que les fournisseurs de soins de santé. Quelles étapes dois-je suivre pour demeurer en santé et diminuer le risque que je contracte une infection afin que je puisse me protéger, de même que mes patients?</a:t>
            </a:r>
            <a:endParaRPr lang="en-CA" sz="1200" i="1" kern="1200" dirty="0" smtClean="0">
              <a:solidFill>
                <a:schemeClr val="tx1"/>
              </a:solidFill>
              <a:latin typeface="+mn-lt"/>
              <a:ea typeface="+mn-ea"/>
              <a:cs typeface="+mn-cs"/>
            </a:endParaRPr>
          </a:p>
          <a:p>
            <a:endParaRPr lang="en-CA" sz="1200" i="0" kern="1200" dirty="0" smtClean="0">
              <a:solidFill>
                <a:schemeClr val="tx1"/>
              </a:solidFill>
              <a:latin typeface="+mn-lt"/>
              <a:ea typeface="+mn-ea"/>
              <a:cs typeface="+mn-cs"/>
            </a:endParaRPr>
          </a:p>
          <a:p>
            <a:endParaRPr lang="en-US" baseline="0" dirty="0" smtClean="0"/>
          </a:p>
        </p:txBody>
      </p:sp>
      <p:sp>
        <p:nvSpPr>
          <p:cNvPr id="4" name="Header Placeholder 3"/>
          <p:cNvSpPr>
            <a:spLocks noGrp="1"/>
          </p:cNvSpPr>
          <p:nvPr>
            <p:ph type="hdr" sz="quarter" idx="10"/>
          </p:nvPr>
        </p:nvSpPr>
        <p:spPr/>
        <p:txBody>
          <a:bodyPr/>
          <a:lstStyle/>
          <a:p>
            <a:r>
              <a:rPr lang="en-US" smtClean="0"/>
              <a:t>IPAC Core Competencies Routine Practices</a:t>
            </a:r>
          </a:p>
          <a:p>
            <a:r>
              <a:rPr lang="en-US" smtClean="0"/>
              <a:t>Chain of Transmission and Risk Assessment</a:t>
            </a:r>
            <a:endParaRPr lang="en-CA" dirty="0"/>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Slide Number Placeholder 5"/>
          <p:cNvSpPr>
            <a:spLocks noGrp="1"/>
          </p:cNvSpPr>
          <p:nvPr>
            <p:ph type="sldNum" sz="quarter" idx="12"/>
          </p:nvPr>
        </p:nvSpPr>
        <p:spPr/>
        <p:txBody>
          <a:bodyPr/>
          <a:lstStyle/>
          <a:p>
            <a:fld id="{EA1801DF-F7E1-4566-9355-C2F4EDF88AD6}" type="slidenum">
              <a:rPr lang="en-CA" smtClean="0"/>
              <a:t>20</a:t>
            </a:fld>
            <a:endParaRPr lang="en-CA"/>
          </a:p>
        </p:txBody>
      </p:sp>
    </p:spTree>
    <p:extLst>
      <p:ext uri="{BB962C8B-B14F-4D97-AF65-F5344CB8AC3E}">
        <p14:creationId xmlns:p14="http://schemas.microsoft.com/office/powerpoint/2010/main" val="9339125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kern="1200" dirty="0" smtClean="0">
                <a:solidFill>
                  <a:schemeClr val="tx1"/>
                </a:solidFill>
                <a:latin typeface="+mn-lt"/>
                <a:ea typeface="+mn-ea"/>
                <a:cs typeface="+mn-cs"/>
              </a:rPr>
              <a:t>C’est le moment de « s’arrêter et de réfléchir » à ce que nous pouvons faire pour briser la chaîne de transmission.</a:t>
            </a:r>
          </a:p>
          <a:p>
            <a:r>
              <a:rPr lang="fr-CA" sz="1200" i="1" kern="1200" dirty="0" smtClean="0">
                <a:solidFill>
                  <a:schemeClr val="tx1"/>
                </a:solidFill>
                <a:latin typeface="+mn-lt"/>
                <a:ea typeface="+mn-ea"/>
                <a:cs typeface="+mn-cs"/>
              </a:rPr>
              <a:t>Posons-nous les questions suivantes :  </a:t>
            </a:r>
          </a:p>
          <a:p>
            <a:r>
              <a:rPr lang="fr-FR" sz="1200" i="1" kern="1200" dirty="0" smtClean="0">
                <a:solidFill>
                  <a:schemeClr val="tx1"/>
                </a:solidFill>
                <a:latin typeface="+mn-lt"/>
                <a:ea typeface="+mn-ea"/>
                <a:cs typeface="+mn-cs"/>
              </a:rPr>
              <a:t>Comment l’hygiène des mains empêche-t-elle la propagation d’une infection?</a:t>
            </a:r>
          </a:p>
          <a:p>
            <a:r>
              <a:rPr lang="fr-FR" sz="1200" i="1" kern="1200" dirty="0" smtClean="0">
                <a:solidFill>
                  <a:schemeClr val="tx1"/>
                </a:solidFill>
                <a:latin typeface="+mn-lt"/>
                <a:ea typeface="+mn-ea"/>
                <a:cs typeface="+mn-cs"/>
              </a:rPr>
              <a:t>Quelles mesures puis-je prendre pour minimiser la prolifération et la propagation des agents infectieux afin de protéger mes résidents?</a:t>
            </a:r>
          </a:p>
          <a:p>
            <a:r>
              <a:rPr lang="fr-FR" sz="1200" i="1" kern="1200" dirty="0" smtClean="0">
                <a:solidFill>
                  <a:schemeClr val="tx1"/>
                </a:solidFill>
                <a:latin typeface="+mn-lt"/>
                <a:ea typeface="+mn-ea"/>
                <a:cs typeface="+mn-cs"/>
              </a:rPr>
              <a:t>Pourquoi le nettoyage et la désinfection dans les milieux de soins de santé sont-ils importants?</a:t>
            </a:r>
          </a:p>
          <a:p>
            <a:r>
              <a:rPr lang="fr-FR" sz="1200" i="1" kern="1200" dirty="0" smtClean="0">
                <a:solidFill>
                  <a:schemeClr val="tx1"/>
                </a:solidFill>
                <a:latin typeface="+mn-lt"/>
                <a:ea typeface="+mn-ea"/>
                <a:cs typeface="+mn-cs"/>
              </a:rPr>
              <a:t>Les infections constituent un risque pour les clients, les patients, les résidents ainsi que les fournisseurs de soins de santé. Quelles étapes dois-je suivre pour demeurer en santé et diminuer le risque que je contracte une infection afin que je puisse me protéger, de même que mes résidents?</a:t>
            </a:r>
            <a:endParaRPr lang="en-CA" sz="1200" i="1" kern="1200" dirty="0" smtClean="0">
              <a:solidFill>
                <a:schemeClr val="tx1"/>
              </a:solidFill>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21</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2873215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kern="1200" dirty="0" smtClean="0">
                <a:solidFill>
                  <a:schemeClr val="tx1"/>
                </a:solidFill>
                <a:latin typeface="+mn-lt"/>
                <a:ea typeface="+mn-ea"/>
                <a:cs typeface="+mn-cs"/>
              </a:rPr>
              <a:t>C’est le moment de « s’arrêter et de réfléchir » à ce que nous pouvons faire pour briser la chaîne de transmission.</a:t>
            </a:r>
          </a:p>
          <a:p>
            <a:r>
              <a:rPr lang="fr-CA" sz="1200" i="1" kern="1200" dirty="0" smtClean="0">
                <a:solidFill>
                  <a:schemeClr val="tx1"/>
                </a:solidFill>
                <a:latin typeface="+mn-lt"/>
                <a:ea typeface="+mn-ea"/>
                <a:cs typeface="+mn-cs"/>
              </a:rPr>
              <a:t>Posons-nous les questions suivantes :  </a:t>
            </a:r>
          </a:p>
          <a:p>
            <a:r>
              <a:rPr lang="fr-FR" sz="1200" i="1" kern="1200" dirty="0" smtClean="0">
                <a:solidFill>
                  <a:schemeClr val="tx1"/>
                </a:solidFill>
                <a:latin typeface="+mn-lt"/>
                <a:ea typeface="+mn-ea"/>
                <a:cs typeface="+mn-cs"/>
              </a:rPr>
              <a:t>Comment l’hygiène des mains empêche-t-elle la propagation d’une infection?</a:t>
            </a:r>
          </a:p>
          <a:p>
            <a:r>
              <a:rPr lang="fr-FR" sz="1200" i="1" kern="1200" dirty="0" smtClean="0">
                <a:solidFill>
                  <a:schemeClr val="tx1"/>
                </a:solidFill>
                <a:latin typeface="+mn-lt"/>
                <a:ea typeface="+mn-ea"/>
                <a:cs typeface="+mn-cs"/>
              </a:rPr>
              <a:t>Quelles mesures puis-je prendre pour minimiser la prolifération et la propagation des agents infectieux afin de protéger mes clients?</a:t>
            </a:r>
          </a:p>
          <a:p>
            <a:r>
              <a:rPr lang="fr-FR" sz="1200" i="1" kern="1200" dirty="0" smtClean="0">
                <a:solidFill>
                  <a:schemeClr val="tx1"/>
                </a:solidFill>
                <a:latin typeface="+mn-lt"/>
                <a:ea typeface="+mn-ea"/>
                <a:cs typeface="+mn-cs"/>
              </a:rPr>
              <a:t>Pourquoi le nettoyage et la désinfection dans les milieux de soins de santé sont-ils importants?</a:t>
            </a:r>
          </a:p>
          <a:p>
            <a:r>
              <a:rPr lang="fr-FR" sz="1200" i="1" kern="1200" dirty="0" smtClean="0">
                <a:solidFill>
                  <a:schemeClr val="tx1"/>
                </a:solidFill>
                <a:latin typeface="+mn-lt"/>
                <a:ea typeface="+mn-ea"/>
                <a:cs typeface="+mn-cs"/>
              </a:rPr>
              <a:t>Les infections constituent un risque pour les clients, les patients, les résidents ainsi que les fournisseurs de soins de santé. Quelles étapes dois-je suivre pour demeurer en santé et diminuer le risque que je contracte une infection afin que je puisse me protéger, de même que mes clients?</a:t>
            </a:r>
            <a:endParaRPr lang="en-CA" sz="1200" i="1" kern="1200" dirty="0" smtClean="0">
              <a:solidFill>
                <a:schemeClr val="tx1"/>
              </a:solidFill>
              <a:latin typeface="+mn-lt"/>
              <a:ea typeface="+mn-ea"/>
              <a:cs typeface="+mn-cs"/>
            </a:endParaRPr>
          </a:p>
        </p:txBody>
      </p:sp>
      <p:sp>
        <p:nvSpPr>
          <p:cNvPr id="4" name="Header Placeholder 3"/>
          <p:cNvSpPr>
            <a:spLocks noGrp="1"/>
          </p:cNvSpPr>
          <p:nvPr>
            <p:ph type="hdr" sz="quarter" idx="10"/>
          </p:nvPr>
        </p:nvSpPr>
        <p:spPr/>
        <p:txBody>
          <a:bodyPr/>
          <a:lstStyle/>
          <a:p>
            <a:r>
              <a:rPr lang="en-US" smtClean="0"/>
              <a:t>IPAC Core Competencies Routine Practices</a:t>
            </a:r>
          </a:p>
          <a:p>
            <a:r>
              <a:rPr lang="en-US" smtClean="0"/>
              <a:t>Chain of Transmission and Risk Assessment</a:t>
            </a:r>
            <a:endParaRPr lang="en-CA" dirty="0"/>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Slide Number Placeholder 5"/>
          <p:cNvSpPr>
            <a:spLocks noGrp="1"/>
          </p:cNvSpPr>
          <p:nvPr>
            <p:ph type="sldNum" sz="quarter" idx="12"/>
          </p:nvPr>
        </p:nvSpPr>
        <p:spPr/>
        <p:txBody>
          <a:bodyPr/>
          <a:lstStyle/>
          <a:p>
            <a:fld id="{EA1801DF-F7E1-4566-9355-C2F4EDF88AD6}" type="slidenum">
              <a:rPr lang="en-CA" smtClean="0"/>
              <a:t>22</a:t>
            </a:fld>
            <a:endParaRPr lang="en-CA"/>
          </a:p>
        </p:txBody>
      </p:sp>
    </p:spTree>
    <p:extLst>
      <p:ext uri="{BB962C8B-B14F-4D97-AF65-F5344CB8AC3E}">
        <p14:creationId xmlns:p14="http://schemas.microsoft.com/office/powerpoint/2010/main" val="13119267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kern="1200" dirty="0" smtClean="0">
                <a:solidFill>
                  <a:schemeClr val="tx1"/>
                </a:solidFill>
                <a:latin typeface="+mn-lt"/>
                <a:ea typeface="+mn-ea"/>
                <a:cs typeface="+mn-cs"/>
              </a:rPr>
              <a:t>L’évaluation du risque est un examen de l’interaction entre le fournisseur de soins de santé, le client/patient/résident et l’environnement. Elle vise à mesurer et à analyser l’exposition potentielle à une maladie infectieuse.</a:t>
            </a:r>
          </a:p>
          <a:p>
            <a:endParaRPr lang="en-US" sz="1200" i="1"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L’évaluation du risque a pour objectif de déterminer les risques et de limiter l’exposition éventuelle aux maladies infectieuses et aux autres menaces pour la santé et la sécurité.</a:t>
            </a:r>
            <a:endParaRPr lang="en-CA"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1801DF-F7E1-4566-9355-C2F4EDF88AD6}" type="slidenum">
              <a:rPr lang="en-CA" smtClean="0"/>
              <a:t>23</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4253545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kern="1200" dirty="0" smtClean="0">
                <a:solidFill>
                  <a:schemeClr val="tx1"/>
                </a:solidFill>
                <a:latin typeface="+mn-lt"/>
                <a:ea typeface="+mn-ea"/>
                <a:cs typeface="+mn-cs"/>
              </a:rPr>
              <a:t>Il y a deux types d’évaluations du risque. L’une est effectuée par l’employeur et l’autre par le fournisseur de soins de santé. Les deux sont nécessaires pour que l’environnement de travail soit sécuritaire. </a:t>
            </a:r>
            <a:endParaRPr lang="en-CA" sz="1200" i="1"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A1801DF-F7E1-4566-9355-C2F4EDF88AD6}" type="slidenum">
              <a:rPr lang="en-CA" smtClean="0"/>
              <a:t>24</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4259811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kern="1200" dirty="0" smtClean="0">
                <a:solidFill>
                  <a:schemeClr val="tx1"/>
                </a:solidFill>
                <a:latin typeface="+mn-lt"/>
                <a:ea typeface="+mn-ea"/>
                <a:cs typeface="+mn-cs"/>
              </a:rPr>
              <a:t>L’évaluation du risque organisationnel est effectuée par votre employeur pour évaluer la nécessité de certaines mesures ou de certains dispositifs de protection. Par exemple : </a:t>
            </a:r>
          </a:p>
          <a:p>
            <a:r>
              <a:rPr lang="fr-FR" sz="1200" i="1" kern="1200" dirty="0" smtClean="0">
                <a:solidFill>
                  <a:schemeClr val="tx1"/>
                </a:solidFill>
                <a:latin typeface="+mn-lt"/>
                <a:ea typeface="+mn-ea"/>
                <a:cs typeface="+mn-cs"/>
              </a:rPr>
              <a:t>Les mesures d’ingénierie comprennent les dispositifs de protection intégrés à la structure même du milieu de soins comme un système de ventilation particulier ou des lavabos destinés au lavage des mains. En outre, ces mesures de protection comprennent aussi les procédures de nettoyage relatives à l’environnement et à l’équipement, de même que les barrières matérielles et la gestion de la literie, des ordures, de la vaisselle ou des ustensiles. Une évaluation du risque organisationnel doit être effectuée par l’employeur dans chaque milieu de soins. </a:t>
            </a:r>
          </a:p>
          <a:p>
            <a:endParaRPr lang="en-CA" sz="1200" i="1"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Les mesures administratives sont des mesures de protection mises en place par la direction de chaque milieu de soins pour s’assurer que le lieu de travail demeure sécuritaire. Il s’agit, entre autres, d’avoir des politiques claires et à jour pour le nettoyage et d’assurer la formation des fournisseurs de soins de santé.</a:t>
            </a:r>
          </a:p>
          <a:p>
            <a:endParaRPr lang="en-CA" sz="1200" i="1"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Votre employeur doit fournir l’équipement de protection individuelle comme les gants, les blouses, les masques et les dispositifs de protection des yeux. C’est une importante mesure de sécurité que votre employeur doit aussi adopter.</a:t>
            </a:r>
            <a:endParaRPr lang="en-CA" sz="1200" i="1" kern="1200" dirty="0" smtClean="0">
              <a:solidFill>
                <a:schemeClr val="tx1"/>
              </a:solidFill>
              <a:latin typeface="+mn-lt"/>
              <a:ea typeface="+mn-ea"/>
              <a:cs typeface="+mn-cs"/>
            </a:endParaRPr>
          </a:p>
          <a:p>
            <a:endParaRPr lang="en-CA" sz="1200" i="1"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Lorsque votre employeur a défini les risques en lien avec la prévention et le contrôle des infections, des mesures peuvent être mises en place pour réduire ces risques afin de vous protéger, ainsi que vos collègues de travail, les clients, les patients ou les résidents, contre les infections.  </a:t>
            </a:r>
          </a:p>
          <a:p>
            <a:endParaRPr lang="fr-CA" sz="1200" i="1"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Les fournisseurs de soins de santé n’ont aucun contrôle sur les évaluations du risque organisationnel, mais peuvent formuler des recommandations par l’intermédiaire de leur comité mixte de santé et de sécurité ou de leur représentant en matière de santé et de sécurité. Les fournisseurs de soins de santé ONT un contrôle sur leur évaluation du risque individuel.</a:t>
            </a:r>
          </a:p>
          <a:p>
            <a:endParaRPr lang="fr-CA" sz="1200" i="1"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Examinons la question des évaluations du risque individuel. « Quand » et « comment » sont-elles effectuées? </a:t>
            </a:r>
            <a:endParaRPr lang="en-CA" sz="1200" i="1" kern="1200" dirty="0" smtClean="0">
              <a:solidFill>
                <a:schemeClr val="tx1"/>
              </a:solidFill>
              <a:latin typeface="+mn-lt"/>
              <a:ea typeface="+mn-ea"/>
              <a:cs typeface="+mn-cs"/>
            </a:endParaRPr>
          </a:p>
          <a:p>
            <a:endParaRPr lang="en-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1801DF-F7E1-4566-9355-C2F4EDF88AD6}" type="slidenum">
              <a:rPr lang="en-CA" smtClean="0"/>
              <a:t>25</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1671776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kern="1200" dirty="0" smtClean="0">
                <a:solidFill>
                  <a:schemeClr val="tx1"/>
                </a:solidFill>
                <a:latin typeface="+mn-lt"/>
                <a:ea typeface="+mn-ea"/>
                <a:cs typeface="+mn-cs"/>
              </a:rPr>
              <a:t>L’évaluation du risque individuel est un processus de réflexion que chaque fournisseur de soins de santé doit effectuer avant chaque interaction avec un client, patient ou résident ou son environnement. Elle est indispensable pour contribuer à prévenir la propagation des infections.</a:t>
            </a:r>
          </a:p>
          <a:p>
            <a:endParaRPr lang="fr-CA" sz="1200" i="1"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L’évaluation du risque aide les fournisseurs de soins de santé à choisir les interventions qui contribuent à prévenir la propagation des agents infectieux.</a:t>
            </a:r>
            <a:endParaRPr lang="fr-FR" sz="1200" i="1" strike="sngStrike" kern="1200" dirty="0" smtClean="0">
              <a:solidFill>
                <a:schemeClr val="tx1"/>
              </a:solidFill>
              <a:latin typeface="+mn-lt"/>
              <a:ea typeface="+mn-ea"/>
              <a:cs typeface="+mn-cs"/>
            </a:endParaRPr>
          </a:p>
          <a:p>
            <a:endParaRPr lang="fr-CA" sz="1200" i="1" strike="noStrike" kern="1200" dirty="0" smtClean="0">
              <a:solidFill>
                <a:schemeClr val="tx1"/>
              </a:solidFill>
              <a:latin typeface="+mn-lt"/>
              <a:ea typeface="+mn-ea"/>
              <a:cs typeface="+mn-cs"/>
            </a:endParaRPr>
          </a:p>
          <a:p>
            <a:r>
              <a:rPr lang="fr-FR" sz="1200" i="1" strike="noStrike" kern="1200" dirty="0" smtClean="0">
                <a:solidFill>
                  <a:schemeClr val="tx1"/>
                </a:solidFill>
                <a:latin typeface="+mn-lt"/>
                <a:ea typeface="+mn-ea"/>
                <a:cs typeface="+mn-cs"/>
              </a:rPr>
              <a:t>L’évaluation du risque est nécessaire parce qu’il n’y a peut-être pas d’autres mesures de protection en place ou parce que ces mesures n’éliminent pas complètement le risque.</a:t>
            </a:r>
            <a:endParaRPr lang="en-CA" sz="1200" i="1" strike="noStrike" kern="1200" dirty="0" smtClean="0">
              <a:solidFill>
                <a:schemeClr val="tx1"/>
              </a:solidFill>
              <a:latin typeface="+mn-lt"/>
              <a:ea typeface="+mn-ea"/>
              <a:cs typeface="+mn-cs"/>
            </a:endParaRPr>
          </a:p>
          <a:p>
            <a:endParaRPr lang="en-CA" sz="1200" i="1" strike="noStrike" kern="1200" dirty="0" smtClean="0">
              <a:solidFill>
                <a:schemeClr val="tx1"/>
              </a:solidFill>
              <a:latin typeface="+mn-lt"/>
              <a:ea typeface="+mn-ea"/>
              <a:cs typeface="+mn-cs"/>
            </a:endParaRPr>
          </a:p>
          <a:p>
            <a:r>
              <a:rPr lang="fr-FR" sz="1200" i="1" strike="noStrike" kern="1200" dirty="0" smtClean="0">
                <a:solidFill>
                  <a:schemeClr val="tx1"/>
                </a:solidFill>
                <a:latin typeface="+mn-lt"/>
                <a:ea typeface="+mn-ea"/>
                <a:cs typeface="+mn-cs"/>
              </a:rPr>
              <a:t>Pour mieux comprendre en quoi consiste l’évaluation du risque en milieu de travail, examinons comment chaque jour chacun d’entre nous effectue des évaluations du risque. </a:t>
            </a:r>
          </a:p>
          <a:p>
            <a:r>
              <a:rPr lang="fr-FR" sz="1200" i="1" strike="noStrike" kern="1200" dirty="0" smtClean="0">
                <a:solidFill>
                  <a:schemeClr val="tx1"/>
                </a:solidFill>
                <a:latin typeface="+mn-lt"/>
                <a:ea typeface="+mn-ea"/>
                <a:cs typeface="+mn-cs"/>
              </a:rPr>
              <a:t>Par exemple, pensez aux décisions que vous prenez avant de traverser la rue. Votre « liste de contrôle mentale » peut comprendre ces questions :</a:t>
            </a:r>
          </a:p>
          <a:p>
            <a:endParaRPr lang="fr-FR" sz="1200" i="1" strike="noStrike" kern="1200" dirty="0" smtClean="0">
              <a:solidFill>
                <a:schemeClr val="tx1"/>
              </a:solidFill>
              <a:latin typeface="+mn-lt"/>
              <a:ea typeface="+mn-ea"/>
              <a:cs typeface="+mn-cs"/>
            </a:endParaRPr>
          </a:p>
          <a:p>
            <a:pPr marL="171450" indent="-171450">
              <a:buFont typeface="Arial" panose="020B0604020202020204" pitchFamily="34" charset="0"/>
              <a:buChar char="•"/>
            </a:pPr>
            <a:r>
              <a:rPr lang="fr-FR" sz="1200" i="1" kern="1200" dirty="0" smtClean="0">
                <a:solidFill>
                  <a:schemeClr val="tx1"/>
                </a:solidFill>
                <a:latin typeface="+mn-lt"/>
                <a:ea typeface="+mn-ea"/>
                <a:cs typeface="+mn-cs"/>
              </a:rPr>
              <a:t>Est-ce qu’une voiture s’en vient? </a:t>
            </a:r>
          </a:p>
          <a:p>
            <a:pPr marL="171450" indent="-171450">
              <a:buFont typeface="Arial" panose="020B0604020202020204" pitchFamily="34" charset="0"/>
              <a:buChar char="•"/>
            </a:pPr>
            <a:r>
              <a:rPr lang="fr-FR" sz="1200" i="1" kern="1200" dirty="0" smtClean="0">
                <a:solidFill>
                  <a:schemeClr val="tx1"/>
                </a:solidFill>
                <a:latin typeface="+mn-lt"/>
                <a:ea typeface="+mn-ea"/>
                <a:cs typeface="+mn-cs"/>
              </a:rPr>
              <a:t>Est-ce qu’il y a un trottoir? </a:t>
            </a:r>
          </a:p>
          <a:p>
            <a:pPr marL="171450" indent="-171450">
              <a:buFont typeface="Arial" panose="020B0604020202020204" pitchFamily="34" charset="0"/>
              <a:buChar char="•"/>
            </a:pPr>
            <a:r>
              <a:rPr lang="fr-FR" sz="1200" i="1" kern="1200" dirty="0" smtClean="0">
                <a:solidFill>
                  <a:schemeClr val="tx1"/>
                </a:solidFill>
                <a:latin typeface="+mn-lt"/>
                <a:ea typeface="+mn-ea"/>
                <a:cs typeface="+mn-cs"/>
              </a:rPr>
              <a:t>Ai-je le temps de traverser en toute sécurité?</a:t>
            </a:r>
          </a:p>
          <a:p>
            <a:endParaRPr lang="fr-FR" sz="1200" i="1"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Dans les soins de santé, vous devez utiliser les questions d’évaluation du risque de la même manière pour vous aider à guider vos gestes lorsque vous travaillez.</a:t>
            </a:r>
            <a:endParaRPr lang="en-CA" sz="1200" i="1" kern="1200" dirty="0" smtClean="0">
              <a:solidFill>
                <a:schemeClr val="tx1"/>
              </a:solidFill>
              <a:latin typeface="+mn-lt"/>
              <a:ea typeface="+mn-ea"/>
              <a:cs typeface="+mn-cs"/>
            </a:endParaRPr>
          </a:p>
          <a:p>
            <a:endParaRPr lang="fr-FR" sz="1200" i="1" strike="noStrike"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A1801DF-F7E1-4566-9355-C2F4EDF88AD6}" type="slidenum">
              <a:rPr lang="en-CA" smtClean="0"/>
              <a:t>26</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10423300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kern="1200" dirty="0" smtClean="0">
                <a:solidFill>
                  <a:schemeClr val="tx1"/>
                </a:solidFill>
                <a:latin typeface="+mn-lt"/>
                <a:ea typeface="+mn-ea"/>
                <a:cs typeface="+mn-cs"/>
              </a:rPr>
              <a:t>L’évaluation du risque est continue pendant toute votre journée de travail. À mesure que vous vous sentez plus à l’aise avec ces questions, elles formeront une « liste de contrôle » automatique que vous utiliserez et réutiliserez dans chaque interaction liée à des soins que vous avez avec le client, le patient, ou le résident et son environnement. </a:t>
            </a:r>
            <a:endParaRPr lang="en-CA" sz="120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A1801DF-F7E1-4566-9355-C2F4EDF88AD6}" type="slidenum">
              <a:rPr lang="en-CA" smtClean="0"/>
              <a:t>27</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1655853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kern="1200" dirty="0" smtClean="0">
                <a:solidFill>
                  <a:schemeClr val="tx1"/>
                </a:solidFill>
                <a:latin typeface="+mn-lt"/>
                <a:ea typeface="+mn-ea"/>
                <a:cs typeface="+mn-cs"/>
              </a:rPr>
              <a:t>Chaque fois que vous effectuez une évaluation du risque individuel, posez-vous des questions sur la tâche, sur l’état du client, du patient ou du résident ainsi que sur les mesures de protection de l’environnement et les mesures administratives qui sont en place. Cela vous aidera à déterminer si vous êtes ou non exposé à du sang, à des liquides, sécrétions et excrétions organiques ou à de la peau non intacte. Ainsi, vous pouvez choisir des mesures ou des interventions qui protègent les clients, les patients ou les résidents ainsi que vous-même.</a:t>
            </a:r>
            <a:endParaRPr kumimoji="0" lang="en-CA" sz="1200" b="0" i="0" u="none" strike="noStrike" kern="1200" cap="none" spc="0" normalizeH="0" baseline="0" noProof="0" dirty="0" smtClean="0">
              <a:ln>
                <a:noFill/>
              </a:ln>
              <a:solidFill>
                <a:prstClr val="black"/>
              </a:solidFill>
              <a:effectLst/>
              <a:uLnTx/>
              <a:uFillTx/>
              <a:latin typeface="+mn-lt"/>
            </a:endParaRPr>
          </a:p>
          <a:p>
            <a:endParaRPr lang="en-US" sz="1200" i="1"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pPr algn="l"/>
            <a:endParaRPr lang="en-CA" sz="1400" b="0" i="0" u="none" strike="noStrike" baseline="0" dirty="0" smtClean="0">
              <a:solidFill>
                <a:srgbClr val="000000"/>
              </a:solidFill>
              <a:latin typeface="+mn-lt"/>
            </a:endParaRPr>
          </a:p>
        </p:txBody>
      </p:sp>
      <p:sp>
        <p:nvSpPr>
          <p:cNvPr id="4" name="Slide Number Placeholder 3"/>
          <p:cNvSpPr>
            <a:spLocks noGrp="1"/>
          </p:cNvSpPr>
          <p:nvPr>
            <p:ph type="sldNum" sz="quarter" idx="10"/>
          </p:nvPr>
        </p:nvSpPr>
        <p:spPr/>
        <p:txBody>
          <a:bodyPr/>
          <a:lstStyle/>
          <a:p>
            <a:fld id="{EA1801DF-F7E1-4566-9355-C2F4EDF88AD6}" type="slidenum">
              <a:rPr lang="en-CA" smtClean="0"/>
              <a:t>28</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17509632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Réfléchissez à la façon </a:t>
            </a:r>
            <a:r>
              <a:rPr lang="fr-FR" dirty="0" err="1" smtClean="0"/>
              <a:t>don't</a:t>
            </a:r>
            <a:r>
              <a:rPr lang="fr-FR" dirty="0" smtClean="0"/>
              <a:t> vous effectuez les évaluations du risque chaque jour au travail dans chaque interaction avec le </a:t>
            </a:r>
            <a:r>
              <a:rPr lang="fr-FR" smtClean="0"/>
              <a:t>patient. </a:t>
            </a:r>
            <a:endParaRPr lang="fr-FR" dirty="0" smtClean="0"/>
          </a:p>
          <a:p>
            <a:endParaRPr lang="en-CA" dirty="0"/>
          </a:p>
        </p:txBody>
      </p:sp>
      <p:sp>
        <p:nvSpPr>
          <p:cNvPr id="4" name="Header Placeholder 3"/>
          <p:cNvSpPr>
            <a:spLocks noGrp="1"/>
          </p:cNvSpPr>
          <p:nvPr>
            <p:ph type="hdr" sz="quarter" idx="10"/>
          </p:nvPr>
        </p:nvSpPr>
        <p:spPr/>
        <p:txBody>
          <a:bodyPr/>
          <a:lstStyle/>
          <a:p>
            <a:r>
              <a:rPr lang="en-US" smtClean="0"/>
              <a:t>IPAC Core Competencies Routine Practices</a:t>
            </a:r>
          </a:p>
          <a:p>
            <a:r>
              <a:rPr lang="en-US" smtClean="0"/>
              <a:t>Chain of Transmission and Risk Assessment</a:t>
            </a:r>
            <a:endParaRPr lang="en-CA" dirty="0"/>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Slide Number Placeholder 5"/>
          <p:cNvSpPr>
            <a:spLocks noGrp="1"/>
          </p:cNvSpPr>
          <p:nvPr>
            <p:ph type="sldNum" sz="quarter" idx="12"/>
          </p:nvPr>
        </p:nvSpPr>
        <p:spPr/>
        <p:txBody>
          <a:bodyPr/>
          <a:lstStyle/>
          <a:p>
            <a:fld id="{EA1801DF-F7E1-4566-9355-C2F4EDF88AD6}" type="slidenum">
              <a:rPr lang="en-CA" smtClean="0"/>
              <a:t>29</a:t>
            </a:fld>
            <a:endParaRPr lang="en-CA"/>
          </a:p>
        </p:txBody>
      </p:sp>
    </p:spTree>
    <p:extLst>
      <p:ext uri="{BB962C8B-B14F-4D97-AF65-F5344CB8AC3E}">
        <p14:creationId xmlns:p14="http://schemas.microsoft.com/office/powerpoint/2010/main" val="1400495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1" dirty="0" smtClean="0"/>
              <a:t>La chaîne de transmission et l’évaluation du risque sont un élément important des pratiques de base. Ce volet de la formation concerne la chaîne de transmission, les façons de briser les maillons de cette chaîne pour prévenir les infections, ainsi que les évaluations du risque organisationnel et individuel. Afin de vous protéger vous et les autres, vous découvrirez aussi les mesures de contrôle des infections et les étapes que vous devez suivre lorsque vous procédez à l’évaluation du risque.</a:t>
            </a:r>
            <a:endParaRPr lang="en-CA" i="1" dirty="0"/>
          </a:p>
        </p:txBody>
      </p:sp>
      <p:sp>
        <p:nvSpPr>
          <p:cNvPr id="4" name="Slide Number Placeholder 3"/>
          <p:cNvSpPr>
            <a:spLocks noGrp="1"/>
          </p:cNvSpPr>
          <p:nvPr>
            <p:ph type="sldNum" sz="quarter" idx="10"/>
          </p:nvPr>
        </p:nvSpPr>
        <p:spPr/>
        <p:txBody>
          <a:bodyPr/>
          <a:lstStyle/>
          <a:p>
            <a:fld id="{EA1801DF-F7E1-4566-9355-C2F4EDF88AD6}" type="slidenum">
              <a:rPr lang="en-CA" smtClean="0"/>
              <a:t>3</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36845660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Réfléchissez à la façon </a:t>
            </a:r>
            <a:r>
              <a:rPr lang="fr-FR" dirty="0" err="1" smtClean="0"/>
              <a:t>don't</a:t>
            </a:r>
            <a:r>
              <a:rPr lang="fr-FR" dirty="0" smtClean="0"/>
              <a:t> vous effectuez les évaluations du risque chaque jour au travail dans chaque interaction avec le résident.</a:t>
            </a:r>
          </a:p>
          <a:p>
            <a:endParaRPr lang="en-CA" dirty="0"/>
          </a:p>
        </p:txBody>
      </p:sp>
      <p:sp>
        <p:nvSpPr>
          <p:cNvPr id="4" name="Header Placeholder 3"/>
          <p:cNvSpPr>
            <a:spLocks noGrp="1"/>
          </p:cNvSpPr>
          <p:nvPr>
            <p:ph type="hdr" sz="quarter" idx="10"/>
          </p:nvPr>
        </p:nvSpPr>
        <p:spPr/>
        <p:txBody>
          <a:bodyPr/>
          <a:lstStyle/>
          <a:p>
            <a:r>
              <a:rPr lang="en-US" smtClean="0"/>
              <a:t>IPAC Core Competencies Routine Practices</a:t>
            </a:r>
          </a:p>
          <a:p>
            <a:r>
              <a:rPr lang="en-US" smtClean="0"/>
              <a:t>Chain of Transmission and Risk Assessment</a:t>
            </a:r>
            <a:endParaRPr lang="en-CA" dirty="0"/>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Slide Number Placeholder 5"/>
          <p:cNvSpPr>
            <a:spLocks noGrp="1"/>
          </p:cNvSpPr>
          <p:nvPr>
            <p:ph type="sldNum" sz="quarter" idx="12"/>
          </p:nvPr>
        </p:nvSpPr>
        <p:spPr/>
        <p:txBody>
          <a:bodyPr/>
          <a:lstStyle/>
          <a:p>
            <a:fld id="{EA1801DF-F7E1-4566-9355-C2F4EDF88AD6}" type="slidenum">
              <a:rPr lang="en-CA" smtClean="0"/>
              <a:t>30</a:t>
            </a:fld>
            <a:endParaRPr lang="en-CA"/>
          </a:p>
        </p:txBody>
      </p:sp>
    </p:spTree>
    <p:extLst>
      <p:ext uri="{BB962C8B-B14F-4D97-AF65-F5344CB8AC3E}">
        <p14:creationId xmlns:p14="http://schemas.microsoft.com/office/powerpoint/2010/main" val="3952068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Réfléchissez à la façon </a:t>
            </a:r>
            <a:r>
              <a:rPr lang="fr-FR" dirty="0" err="1" smtClean="0"/>
              <a:t>don't</a:t>
            </a:r>
            <a:r>
              <a:rPr lang="fr-FR" dirty="0" smtClean="0"/>
              <a:t> vous effectuez les évaluations du risque chaque jour au travail dans chaque interaction avec le client.</a:t>
            </a:r>
          </a:p>
        </p:txBody>
      </p:sp>
      <p:sp>
        <p:nvSpPr>
          <p:cNvPr id="4" name="Slide Number Placeholder 3"/>
          <p:cNvSpPr>
            <a:spLocks noGrp="1"/>
          </p:cNvSpPr>
          <p:nvPr>
            <p:ph type="sldNum" sz="quarter" idx="10"/>
          </p:nvPr>
        </p:nvSpPr>
        <p:spPr/>
        <p:txBody>
          <a:bodyPr/>
          <a:lstStyle/>
          <a:p>
            <a:fld id="{EA1801DF-F7E1-4566-9355-C2F4EDF88AD6}" type="slidenum">
              <a:rPr lang="en-CA" smtClean="0">
                <a:solidFill>
                  <a:prstClr val="black"/>
                </a:solidFill>
              </a:rPr>
              <a:pPr/>
              <a:t>31</a:t>
            </a:fld>
            <a:endParaRPr lang="en-CA">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Public Health Ontario</a:t>
            </a:r>
            <a:endParaRPr lang="en-CA" dirty="0">
              <a:solidFill>
                <a:prstClr val="black"/>
              </a:solidFill>
            </a:endParaRPr>
          </a:p>
        </p:txBody>
      </p:sp>
      <p:sp>
        <p:nvSpPr>
          <p:cNvPr id="6" name="Header Placeholder 5"/>
          <p:cNvSpPr>
            <a:spLocks noGrp="1"/>
          </p:cNvSpPr>
          <p:nvPr>
            <p:ph type="hdr" sz="quarter" idx="12"/>
          </p:nvPr>
        </p:nvSpPr>
        <p:spPr/>
        <p:txBody>
          <a:bodyPr/>
          <a:lstStyle/>
          <a:p>
            <a:r>
              <a:rPr lang="en-US" smtClean="0">
                <a:solidFill>
                  <a:prstClr val="black"/>
                </a:solidFill>
              </a:rPr>
              <a:t>IPAC Core Competencies Routine Practices</a:t>
            </a:r>
          </a:p>
          <a:p>
            <a:r>
              <a:rPr lang="en-US" smtClean="0">
                <a:solidFill>
                  <a:prstClr val="black"/>
                </a:solidFill>
              </a:rPr>
              <a:t>Chain of Transmission and Risk Assessment</a:t>
            </a:r>
            <a:endParaRPr lang="en-CA" dirty="0">
              <a:solidFill>
                <a:prstClr val="black"/>
              </a:solidFill>
            </a:endParaRPr>
          </a:p>
        </p:txBody>
      </p:sp>
    </p:spTree>
    <p:extLst>
      <p:ext uri="{BB962C8B-B14F-4D97-AF65-F5344CB8AC3E}">
        <p14:creationId xmlns:p14="http://schemas.microsoft.com/office/powerpoint/2010/main" val="19178378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1" kern="1200" dirty="0" smtClean="0">
                <a:solidFill>
                  <a:schemeClr val="tx1"/>
                </a:solidFill>
                <a:effectLst/>
                <a:latin typeface="+mn-lt"/>
                <a:ea typeface="+mn-ea"/>
                <a:cs typeface="+mn-cs"/>
              </a:rPr>
              <a:t>Comment procède-t-on à une évaluation du risque individuel? Analysez les tâches que vous êtes sur le point d’effectuer.  </a:t>
            </a:r>
            <a:endParaRPr lang="en-CA" sz="1200" kern="1200" dirty="0" smtClean="0">
              <a:solidFill>
                <a:schemeClr val="tx1"/>
              </a:solidFill>
              <a:effectLst/>
              <a:latin typeface="+mn-lt"/>
              <a:ea typeface="+mn-ea"/>
              <a:cs typeface="+mn-cs"/>
            </a:endParaRPr>
          </a:p>
          <a:p>
            <a:r>
              <a:rPr lang="fr-CA" sz="1200" i="1" kern="1200" dirty="0" smtClean="0">
                <a:solidFill>
                  <a:schemeClr val="tx1"/>
                </a:solidFill>
                <a:effectLst/>
                <a:latin typeface="+mn-lt"/>
                <a:ea typeface="+mn-ea"/>
                <a:cs typeface="+mn-cs"/>
              </a:rPr>
              <a:t>Ai-je l’équipement dont j’ai besoin pour effectuer cette tâche? </a:t>
            </a:r>
            <a:endParaRPr lang="en-US" sz="1200" i="1" kern="1200" dirty="0" smtClean="0">
              <a:solidFill>
                <a:schemeClr val="tx1"/>
              </a:solidFill>
              <a:effectLst/>
              <a:latin typeface="+mn-lt"/>
              <a:ea typeface="+mn-ea"/>
              <a:cs typeface="+mn-cs"/>
              <a:sym typeface="Wingdings"/>
            </a:endParaRPr>
          </a:p>
          <a:p>
            <a:r>
              <a:rPr lang="fr-CA" sz="1200" i="1" kern="1200" dirty="0" smtClean="0">
                <a:solidFill>
                  <a:schemeClr val="tx1"/>
                </a:solidFill>
                <a:effectLst/>
                <a:latin typeface="+mn-lt"/>
                <a:ea typeface="+mn-ea"/>
                <a:cs typeface="+mn-cs"/>
              </a:rPr>
              <a:t>Si la réponse est non - Rassemblez l’équipement et le matériel nécessaires avant d’entreprendre le travail.</a:t>
            </a:r>
            <a:endParaRPr lang="en-CA" sz="1200"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1801DF-F7E1-4566-9355-C2F4EDF88AD6}" type="slidenum">
              <a:rPr lang="en-CA" smtClean="0"/>
              <a:t>32</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16049408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kern="1200" dirty="0" smtClean="0">
                <a:solidFill>
                  <a:schemeClr val="tx1"/>
                </a:solidFill>
                <a:effectLst/>
                <a:latin typeface="+mn-lt"/>
                <a:ea typeface="+mn-ea"/>
                <a:cs typeface="+mn-cs"/>
              </a:rPr>
              <a:t>Est-ce que je toucherai à du sang, à des liquides organiques, à des sécrétions, à des excrétions ou à d’autres matières pouvant être infectieuses?</a:t>
            </a:r>
          </a:p>
          <a:p>
            <a:r>
              <a:rPr lang="fr-FR" sz="1200" i="1" kern="1200" dirty="0" smtClean="0">
                <a:solidFill>
                  <a:schemeClr val="tx1"/>
                </a:solidFill>
                <a:effectLst/>
                <a:latin typeface="+mn-lt"/>
                <a:ea typeface="+mn-ea"/>
                <a:cs typeface="+mn-cs"/>
              </a:rPr>
              <a:t>Si la réponse est oui - Portez des gants si dans le cadre de la tâche vous êtes en contact avec du sang, des liquides organiques, des sécrétions ou des excrétions et lavez-vous les mains.</a:t>
            </a:r>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33</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11255000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kern="1200" dirty="0" smtClean="0">
                <a:solidFill>
                  <a:schemeClr val="tx1"/>
                </a:solidFill>
                <a:effectLst/>
                <a:latin typeface="+mn-lt"/>
                <a:ea typeface="+mn-ea"/>
                <a:cs typeface="+mn-cs"/>
              </a:rPr>
              <a:t>Mon visage risque-t-il d’être exposé à une toux ou d’être aspergé de salive ou de sang? </a:t>
            </a:r>
          </a:p>
          <a:p>
            <a:r>
              <a:rPr lang="fr-FR" sz="1200" i="1" kern="1200" dirty="0" smtClean="0">
                <a:solidFill>
                  <a:schemeClr val="tx1"/>
                </a:solidFill>
                <a:effectLst/>
                <a:latin typeface="+mn-lt"/>
                <a:ea typeface="+mn-ea"/>
                <a:cs typeface="+mn-cs"/>
              </a:rPr>
              <a:t>Portez une protection faciale si la tâche expose votre visage à de la salive, à du sang ou à d’autres liquides organiques.</a:t>
            </a:r>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34</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34488833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1" kern="1200" dirty="0" smtClean="0">
                <a:solidFill>
                  <a:schemeClr val="tx1"/>
                </a:solidFill>
                <a:effectLst/>
                <a:latin typeface="+mn-lt"/>
                <a:ea typeface="+mn-ea"/>
                <a:cs typeface="+mn-cs"/>
              </a:rPr>
              <a:t>Mes vêtements ou ma peau </a:t>
            </a:r>
            <a:r>
              <a:rPr lang="fr-CA" sz="1200" i="1" kern="1200" dirty="0" err="1" smtClean="0">
                <a:solidFill>
                  <a:schemeClr val="tx1"/>
                </a:solidFill>
                <a:effectLst/>
                <a:latin typeface="+mn-lt"/>
                <a:ea typeface="+mn-ea"/>
                <a:cs typeface="+mn-cs"/>
              </a:rPr>
              <a:t>risqueront-ils</a:t>
            </a:r>
            <a:r>
              <a:rPr lang="fr-CA" sz="1200" i="1" kern="1200" dirty="0" smtClean="0">
                <a:solidFill>
                  <a:schemeClr val="tx1"/>
                </a:solidFill>
                <a:effectLst/>
                <a:latin typeface="+mn-lt"/>
                <a:ea typeface="+mn-ea"/>
                <a:cs typeface="+mn-cs"/>
              </a:rPr>
              <a:t> d’être éclaboussés ou aspergés?</a:t>
            </a:r>
          </a:p>
          <a:p>
            <a:r>
              <a:rPr lang="fr-CA" sz="1200" i="1" kern="1200" dirty="0" smtClean="0">
                <a:solidFill>
                  <a:schemeClr val="tx1"/>
                </a:solidFill>
                <a:effectLst/>
                <a:latin typeface="+mn-lt"/>
                <a:ea typeface="+mn-ea"/>
                <a:cs typeface="+mn-cs"/>
              </a:rPr>
              <a:t>Portez une blouse si la tâche expose vos vêtements ou votre peau à du sang ou à des liquides organiques.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1801DF-F7E1-4566-9355-C2F4EDF88AD6}" type="slidenum">
              <a:rPr lang="en-CA" smtClean="0"/>
              <a:t>35</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1421867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1" kern="1200" dirty="0" smtClean="0">
                <a:solidFill>
                  <a:schemeClr val="tx1"/>
                </a:solidFill>
                <a:effectLst/>
                <a:latin typeface="+mn-lt"/>
                <a:ea typeface="+mn-ea"/>
                <a:cs typeface="+mn-cs"/>
              </a:rPr>
              <a:t>Avec quelle habileté puis-je effectuer cette tâche? </a:t>
            </a:r>
          </a:p>
          <a:p>
            <a:r>
              <a:rPr lang="fr-CA" sz="1200" i="1" kern="1200" dirty="0" smtClean="0">
                <a:solidFill>
                  <a:schemeClr val="tx1"/>
                </a:solidFill>
                <a:effectLst/>
                <a:latin typeface="+mn-lt"/>
                <a:ea typeface="+mn-ea"/>
                <a:cs typeface="+mn-cs"/>
              </a:rPr>
              <a:t>Puis-je effectuer cette tâche par moi-même de manière sécuritaire ou ai-je besoin d’aide? </a:t>
            </a:r>
            <a:endParaRPr lang="en-US" sz="1200" i="1" kern="1200" dirty="0" smtClean="0">
              <a:solidFill>
                <a:schemeClr val="tx1"/>
              </a:solidFill>
              <a:effectLst/>
              <a:latin typeface="+mn-lt"/>
              <a:ea typeface="+mn-ea"/>
              <a:cs typeface="+mn-cs"/>
              <a:sym typeface="Wingdings"/>
            </a:endParaRPr>
          </a:p>
          <a:p>
            <a:r>
              <a:rPr lang="fr-CA" sz="1200" i="1" kern="1200" dirty="0" smtClean="0">
                <a:solidFill>
                  <a:schemeClr val="tx1"/>
                </a:solidFill>
                <a:effectLst/>
                <a:latin typeface="+mn-lt"/>
                <a:ea typeface="+mn-ea"/>
                <a:cs typeface="+mn-cs"/>
              </a:rPr>
              <a:t>Au besoin, demandez à quelqu’un de vous aider. </a:t>
            </a:r>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36</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633694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i="1" kern="1200" dirty="0" smtClean="0">
                <a:solidFill>
                  <a:schemeClr val="tx1"/>
                </a:solidFill>
                <a:effectLst/>
                <a:latin typeface="+mn-lt"/>
                <a:ea typeface="+mn-ea"/>
                <a:cs typeface="+mn-cs"/>
              </a:rPr>
              <a:t>La prochaine étape dans votre </a:t>
            </a:r>
            <a:r>
              <a:rPr lang="fr-FR" sz="1200" i="1" kern="1200" dirty="0" err="1" smtClean="0">
                <a:solidFill>
                  <a:schemeClr val="tx1"/>
                </a:solidFill>
                <a:effectLst/>
                <a:latin typeface="+mn-lt"/>
                <a:ea typeface="+mn-ea"/>
                <a:cs typeface="+mn-cs"/>
              </a:rPr>
              <a:t>évaluatin</a:t>
            </a:r>
            <a:r>
              <a:rPr lang="fr-FR" sz="1200" i="1" kern="1200" dirty="0" smtClean="0">
                <a:solidFill>
                  <a:schemeClr val="tx1"/>
                </a:solidFill>
                <a:effectLst/>
                <a:latin typeface="+mn-lt"/>
                <a:ea typeface="+mn-ea"/>
                <a:cs typeface="+mn-cs"/>
              </a:rPr>
              <a:t> du risque individuel consiste à évaluer l’état de votre client, patient ou résident.</a:t>
            </a:r>
            <a:endParaRPr lang="en-US"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effectLst/>
              <a:latin typeface="+mn-lt"/>
              <a:ea typeface="+mn-ea"/>
              <a:cs typeface="+mn-cs"/>
            </a:endParaRPr>
          </a:p>
          <a:p>
            <a:pPr>
              <a:lnSpc>
                <a:spcPct val="115000"/>
              </a:lnSpc>
              <a:spcBef>
                <a:spcPts val="200"/>
              </a:spcBef>
              <a:spcAft>
                <a:spcPts val="200"/>
              </a:spcAft>
            </a:pPr>
            <a:r>
              <a:rPr lang="fr-CA" sz="1200" i="1" dirty="0" smtClean="0">
                <a:effectLst/>
                <a:latin typeface="+mn-lt"/>
                <a:ea typeface="Times New Roman"/>
                <a:cs typeface="Times New Roman"/>
              </a:rPr>
              <a:t>Tout d’abord, évaluez son état cognitif ou mental :</a:t>
            </a:r>
            <a:endParaRPr lang="en-CA" sz="1200" dirty="0" smtClean="0">
              <a:effectLst/>
              <a:latin typeface="+mn-lt"/>
              <a:ea typeface="Times New Roman"/>
              <a:cs typeface="Times New Roman"/>
            </a:endParaRPr>
          </a:p>
          <a:p>
            <a:pPr>
              <a:lnSpc>
                <a:spcPct val="115000"/>
              </a:lnSpc>
              <a:spcBef>
                <a:spcPts val="200"/>
              </a:spcBef>
              <a:spcAft>
                <a:spcPts val="200"/>
              </a:spcAft>
            </a:pPr>
            <a:r>
              <a:rPr lang="fr-CA" sz="1200" i="1" dirty="0" smtClean="0">
                <a:effectLst/>
                <a:latin typeface="+mn-lt"/>
                <a:ea typeface="Times New Roman"/>
                <a:cs typeface="Times New Roman"/>
              </a:rPr>
              <a:t>Sera-t-il capable de suivre des directives? </a:t>
            </a:r>
            <a:endParaRPr lang="en-US" sz="1200" i="1" dirty="0" smtClean="0">
              <a:effectLst/>
              <a:latin typeface="+mn-lt"/>
              <a:ea typeface="Times New Roman"/>
              <a:cs typeface="Times New Roman"/>
              <a:sym typeface="Wingdings"/>
            </a:endParaRPr>
          </a:p>
          <a:p>
            <a:pPr>
              <a:lnSpc>
                <a:spcPct val="115000"/>
              </a:lnSpc>
              <a:spcBef>
                <a:spcPts val="200"/>
              </a:spcBef>
              <a:spcAft>
                <a:spcPts val="200"/>
              </a:spcAft>
            </a:pPr>
            <a:r>
              <a:rPr lang="fr-CA" sz="1200" i="1" dirty="0" smtClean="0">
                <a:effectLst/>
                <a:latin typeface="+mn-lt"/>
                <a:ea typeface="Times New Roman"/>
                <a:cs typeface="Times New Roman"/>
              </a:rPr>
              <a:t>Il vous faudra peut-être changer votre façon de faire pour fournir le soin à ce client, patient ou résident.</a:t>
            </a:r>
            <a:endParaRPr lang="en-CA" sz="1200" dirty="0" smtClean="0">
              <a:effectLst/>
              <a:latin typeface="+mn-lt"/>
              <a:ea typeface="Times New Roman"/>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37</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40852249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Is he/she cooperative? </a:t>
            </a:r>
            <a:r>
              <a:rPr lang="fr-FR" sz="1200" i="1" kern="1200" dirty="0" smtClean="0">
                <a:solidFill>
                  <a:schemeClr val="tx1"/>
                </a:solidFill>
                <a:effectLst/>
                <a:latin typeface="+mn-lt"/>
                <a:ea typeface="+mn-ea"/>
                <a:cs typeface="+mn-cs"/>
              </a:rPr>
              <a:t>Est-il coopératif?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i="1" kern="1200" dirty="0" smtClean="0">
                <a:solidFill>
                  <a:schemeClr val="tx1"/>
                </a:solidFill>
                <a:effectLst/>
                <a:latin typeface="+mn-lt"/>
                <a:ea typeface="+mn-ea"/>
                <a:cs typeface="+mn-cs"/>
              </a:rPr>
              <a:t>Il vous faudra peut-être changer votre façon de faire pour fournir le soin à ce client, patient ou résident. N’oubliez pas de tenir compte des extrêmes d’âge dans votre évaluation du risque parce qu’il ne pourra peut-être pas comprendre ce que vous essayez de faire.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i="1" kern="1200" dirty="0" smtClean="0">
                <a:solidFill>
                  <a:schemeClr val="tx1"/>
                </a:solidFill>
                <a:effectLst/>
                <a:latin typeface="+mn-lt"/>
                <a:ea typeface="+mn-ea"/>
                <a:cs typeface="+mn-cs"/>
              </a:rPr>
              <a:t>Est-il agité ou résiste-t-il?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effectLst/>
              <a:latin typeface="+mn-lt"/>
              <a:ea typeface="+mn-ea"/>
              <a:cs typeface="+mn-cs"/>
              <a:sym typeface="Wingdings"/>
            </a:endParaRPr>
          </a:p>
          <a:p>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38</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2014235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1" kern="1200" dirty="0" smtClean="0">
                <a:solidFill>
                  <a:schemeClr val="tx1"/>
                </a:solidFill>
                <a:effectLst/>
                <a:latin typeface="+mn-lt"/>
                <a:ea typeface="+mn-ea"/>
                <a:cs typeface="+mn-cs"/>
              </a:rPr>
              <a:t>Est-il agité ou résiste-t-il?</a:t>
            </a:r>
            <a:endParaRPr lang="en-CA" sz="1200"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sym typeface="Wingdings"/>
            </a:endParaRPr>
          </a:p>
          <a:p>
            <a:r>
              <a:rPr lang="fr-CA" sz="1200" i="1" kern="1200" dirty="0" smtClean="0">
                <a:solidFill>
                  <a:schemeClr val="tx1"/>
                </a:solidFill>
                <a:effectLst/>
                <a:latin typeface="+mn-lt"/>
                <a:ea typeface="+mn-ea"/>
                <a:cs typeface="+mn-cs"/>
              </a:rPr>
              <a:t>Il vous faudra peut-être changer votre façon de faire pour fournir le soin à ce client, patient ou résident.</a:t>
            </a:r>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39</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3980090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kern="1200" dirty="0" smtClean="0">
                <a:solidFill>
                  <a:schemeClr val="tx1"/>
                </a:solidFill>
                <a:effectLst/>
                <a:latin typeface="+mn-lt"/>
                <a:ea typeface="+mn-ea"/>
                <a:cs typeface="+mn-cs"/>
              </a:rPr>
              <a:t>Les objectifs du volet sont les suivants :</a:t>
            </a:r>
          </a:p>
          <a:p>
            <a:pPr marL="171450" indent="-171450">
              <a:buFont typeface="Arial" panose="020B0604020202020204" pitchFamily="34" charset="0"/>
              <a:buChar char="•"/>
            </a:pPr>
            <a:r>
              <a:rPr lang="fr-FR" sz="1200" i="1" kern="1200" dirty="0" smtClean="0">
                <a:solidFill>
                  <a:schemeClr val="tx1"/>
                </a:solidFill>
                <a:effectLst/>
                <a:latin typeface="+mn-lt"/>
                <a:ea typeface="+mn-ea"/>
                <a:cs typeface="+mn-cs"/>
              </a:rPr>
              <a:t>Décrire les six maillons de la chaîne de transmission et leurs liens avec la propagation des infections·</a:t>
            </a:r>
          </a:p>
          <a:p>
            <a:pPr marL="171450" indent="-171450">
              <a:buFont typeface="Arial" panose="020B0604020202020204" pitchFamily="34" charset="0"/>
              <a:buChar char="•"/>
            </a:pPr>
            <a:r>
              <a:rPr lang="fr-FR" sz="1200" i="1" kern="1200" dirty="0" smtClean="0">
                <a:solidFill>
                  <a:schemeClr val="tx1"/>
                </a:solidFill>
                <a:effectLst/>
                <a:latin typeface="+mn-lt"/>
                <a:ea typeface="+mn-ea"/>
                <a:cs typeface="+mn-cs"/>
              </a:rPr>
              <a:t>Utiliser les stratégies de prévention et de contrôle des infections pour « briser les maillons » de la chaîne de transmission</a:t>
            </a:r>
          </a:p>
          <a:p>
            <a:pPr marL="171450" indent="-171450">
              <a:buFont typeface="Arial" panose="020B0604020202020204" pitchFamily="34" charset="0"/>
              <a:buChar char="•"/>
            </a:pPr>
            <a:r>
              <a:rPr lang="fr-FR" sz="1200" i="1" kern="1200" dirty="0" smtClean="0">
                <a:solidFill>
                  <a:schemeClr val="tx1"/>
                </a:solidFill>
                <a:effectLst/>
                <a:latin typeface="+mn-lt"/>
                <a:ea typeface="+mn-ea"/>
                <a:cs typeface="+mn-cs"/>
              </a:rPr>
              <a:t>Effectuer une évaluation du risque avant chaque tâche pour déterminer le risque potentiel d’infection</a:t>
            </a:r>
          </a:p>
          <a:p>
            <a:pPr marL="171450" indent="-171450">
              <a:buFont typeface="Arial" panose="020B0604020202020204" pitchFamily="34" charset="0"/>
              <a:buChar char="•"/>
            </a:pPr>
            <a:endParaRPr lang="fr-FR" sz="1200" i="1" kern="1200" dirty="0" smtClean="0">
              <a:solidFill>
                <a:schemeClr val="tx1"/>
              </a:solidFill>
              <a:effectLst/>
              <a:latin typeface="+mn-lt"/>
              <a:ea typeface="+mn-ea"/>
              <a:cs typeface="+mn-cs"/>
            </a:endParaRPr>
          </a:p>
          <a:p>
            <a:pPr marL="0" indent="0">
              <a:buFont typeface="Arial" panose="020B0604020202020204" pitchFamily="34" charset="0"/>
              <a:buNone/>
            </a:pPr>
            <a:r>
              <a:rPr lang="fr-FR" sz="1200" i="1" kern="1200" dirty="0" smtClean="0">
                <a:solidFill>
                  <a:schemeClr val="tx1"/>
                </a:solidFill>
                <a:effectLst/>
                <a:latin typeface="+mn-lt"/>
                <a:ea typeface="+mn-ea"/>
                <a:cs typeface="+mn-cs"/>
              </a:rPr>
              <a:t>Dans votre lieu de travail qui est un établissement de soins de santé, on vous considère peut-être comme un « membre du personnel », un « fournisseur de soins de santé » ou un « travailleur de la santé ».  </a:t>
            </a:r>
          </a:p>
          <a:p>
            <a:pPr marL="0" indent="0">
              <a:buFont typeface="Arial" panose="020B0604020202020204" pitchFamily="34" charset="0"/>
              <a:buNone/>
            </a:pPr>
            <a:endParaRPr lang="fr-FR" sz="1200" i="1" kern="1200" dirty="0" smtClean="0">
              <a:solidFill>
                <a:schemeClr val="tx1"/>
              </a:solidFill>
              <a:effectLst/>
              <a:latin typeface="+mn-lt"/>
              <a:ea typeface="+mn-ea"/>
              <a:cs typeface="+mn-cs"/>
            </a:endParaRPr>
          </a:p>
          <a:p>
            <a:pPr marL="0" indent="0">
              <a:buFont typeface="Arial" panose="020B0604020202020204" pitchFamily="34" charset="0"/>
              <a:buNone/>
            </a:pPr>
            <a:r>
              <a:rPr lang="fr-FR" sz="1200" i="1" kern="1200" dirty="0" smtClean="0">
                <a:solidFill>
                  <a:schemeClr val="tx1"/>
                </a:solidFill>
                <a:effectLst/>
                <a:latin typeface="+mn-lt"/>
                <a:ea typeface="+mn-ea"/>
                <a:cs typeface="+mn-cs"/>
              </a:rPr>
              <a:t>Dans ce volet, nous utiliserons le terme « fournisseur de soins de santé ».</a:t>
            </a:r>
          </a:p>
        </p:txBody>
      </p:sp>
      <p:sp>
        <p:nvSpPr>
          <p:cNvPr id="4" name="Slide Number Placeholder 3"/>
          <p:cNvSpPr>
            <a:spLocks noGrp="1"/>
          </p:cNvSpPr>
          <p:nvPr>
            <p:ph type="sldNum" sz="quarter" idx="10"/>
          </p:nvPr>
        </p:nvSpPr>
        <p:spPr/>
        <p:txBody>
          <a:bodyPr/>
          <a:lstStyle/>
          <a:p>
            <a:fld id="{EA1801DF-F7E1-4566-9355-C2F4EDF88AD6}" type="slidenum">
              <a:rPr lang="en-CA" smtClean="0"/>
              <a:t>4</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15912767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1" kern="1200" dirty="0" smtClean="0">
                <a:solidFill>
                  <a:schemeClr val="tx1"/>
                </a:solidFill>
                <a:effectLst/>
                <a:latin typeface="+mn-lt"/>
                <a:ea typeface="+mn-ea"/>
                <a:cs typeface="+mn-cs"/>
              </a:rPr>
              <a:t>Maintenant, évaluez l’état </a:t>
            </a:r>
            <a:r>
              <a:rPr lang="fr-CA" sz="1200" b="1" i="1" kern="1200" dirty="0" smtClean="0">
                <a:solidFill>
                  <a:schemeClr val="tx1"/>
                </a:solidFill>
                <a:effectLst/>
                <a:latin typeface="+mn-lt"/>
                <a:ea typeface="+mn-ea"/>
                <a:cs typeface="+mn-cs"/>
              </a:rPr>
              <a:t>physique</a:t>
            </a:r>
            <a:r>
              <a:rPr lang="fr-CA" sz="1200" i="1" kern="1200" dirty="0" smtClean="0">
                <a:solidFill>
                  <a:schemeClr val="tx1"/>
                </a:solidFill>
                <a:effectLst/>
                <a:latin typeface="+mn-lt"/>
                <a:ea typeface="+mn-ea"/>
                <a:cs typeface="+mn-cs"/>
              </a:rPr>
              <a:t> de votre client, patient ou résident :</a:t>
            </a:r>
            <a:endParaRPr lang="en-CA" sz="1200" kern="1200" dirty="0" smtClean="0">
              <a:solidFill>
                <a:schemeClr val="tx1"/>
              </a:solidFill>
              <a:effectLst/>
              <a:latin typeface="+mn-lt"/>
              <a:ea typeface="+mn-ea"/>
              <a:cs typeface="+mn-cs"/>
            </a:endParaRPr>
          </a:p>
          <a:p>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Est-ce qu’il tousse, éternue, vomit ou a la diarrhée</a:t>
            </a:r>
            <a:r>
              <a:rPr lang="fr-CA" sz="1200" i="1" kern="1200" dirty="0" smtClean="0">
                <a:solidFill>
                  <a:schemeClr val="tx1"/>
                </a:solidFill>
                <a:effectLst/>
                <a:latin typeface="+mn-lt"/>
                <a:ea typeface="+mn-ea"/>
                <a:cs typeface="+mn-cs"/>
              </a:rPr>
              <a:t>?</a:t>
            </a:r>
            <a:endParaRPr lang="fr-CA" sz="1200" i="0" kern="1200" dirty="0" smtClean="0">
              <a:solidFill>
                <a:schemeClr val="tx1"/>
              </a:solidFill>
              <a:effectLst/>
              <a:latin typeface="+mn-lt"/>
              <a:ea typeface="+mn-ea"/>
              <a:cs typeface="+mn-cs"/>
            </a:endParaRPr>
          </a:p>
          <a:p>
            <a:r>
              <a:rPr lang="fr-CA" sz="1200" i="1" kern="1200" dirty="0" smtClean="0">
                <a:solidFill>
                  <a:schemeClr val="tx1"/>
                </a:solidFill>
                <a:effectLst/>
                <a:latin typeface="+mn-lt"/>
                <a:ea typeface="+mn-ea"/>
                <a:cs typeface="+mn-cs"/>
              </a:rPr>
              <a:t>Portez des gants et une blouse s’il se peut que vous touchiez des liquides organiques ou des excrétions comme de la vomissure ou des matières fécales. Portez une blouse s’il se peut que vos vêtements ou vos bras soient souillés par des liquides organiques ou des excrétions. Portez une protection facile s’il se peut que votre visage soit exposé à une toux ou à des éternuements.</a:t>
            </a:r>
            <a:endParaRPr lang="en-CA" sz="1200" kern="1200" dirty="0" smtClean="0">
              <a:solidFill>
                <a:schemeClr val="tx1"/>
              </a:solidFill>
              <a:effectLst/>
              <a:latin typeface="+mn-lt"/>
              <a:ea typeface="+mn-ea"/>
              <a:cs typeface="+mn-cs"/>
            </a:endParaRPr>
          </a:p>
          <a:p>
            <a:endParaRPr lang="fr-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1801DF-F7E1-4566-9355-C2F4EDF88AD6}" type="slidenum">
              <a:rPr lang="en-CA" smtClean="0"/>
              <a:t>40</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39715996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kern="1200" dirty="0" err="1" smtClean="0">
                <a:solidFill>
                  <a:schemeClr val="tx1"/>
                </a:solidFill>
                <a:effectLst/>
                <a:latin typeface="+mn-lt"/>
                <a:ea typeface="+mn-ea"/>
                <a:cs typeface="+mn-cs"/>
              </a:rPr>
              <a:t>A-t-il</a:t>
            </a:r>
            <a:r>
              <a:rPr lang="fr-FR" sz="1200" i="1" kern="1200" dirty="0" smtClean="0">
                <a:solidFill>
                  <a:schemeClr val="tx1"/>
                </a:solidFill>
                <a:effectLst/>
                <a:latin typeface="+mn-lt"/>
                <a:ea typeface="+mn-ea"/>
                <a:cs typeface="+mn-cs"/>
              </a:rPr>
              <a:t> une éruption cutanée ou de la fièvre? </a:t>
            </a:r>
          </a:p>
          <a:p>
            <a:r>
              <a:rPr lang="fr-FR" sz="1200" i="1" kern="1200" dirty="0" smtClean="0">
                <a:solidFill>
                  <a:schemeClr val="tx1"/>
                </a:solidFill>
                <a:effectLst/>
                <a:latin typeface="+mn-lt"/>
                <a:ea typeface="+mn-ea"/>
                <a:cs typeface="+mn-cs"/>
              </a:rPr>
              <a:t>Portez des gants s’il se peut que vous touchiez un client, patient ou résident ayant une éruption cutanée.</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1801DF-F7E1-4566-9355-C2F4EDF88AD6}" type="slidenum">
              <a:rPr lang="en-CA" smtClean="0"/>
              <a:t>41</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10506445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i="1" kern="1200" dirty="0" smtClean="0">
                <a:solidFill>
                  <a:schemeClr val="tx1"/>
                </a:solidFill>
                <a:effectLst/>
                <a:latin typeface="+mn-lt"/>
                <a:ea typeface="+mn-ea"/>
                <a:cs typeface="+mn-cs"/>
              </a:rPr>
              <a:t>Est-il incontinent ou </a:t>
            </a:r>
            <a:r>
              <a:rPr lang="fr-FR" sz="1200" i="1" kern="1200" dirty="0" err="1" smtClean="0">
                <a:solidFill>
                  <a:schemeClr val="tx1"/>
                </a:solidFill>
                <a:effectLst/>
                <a:latin typeface="+mn-lt"/>
                <a:ea typeface="+mn-ea"/>
                <a:cs typeface="+mn-cs"/>
              </a:rPr>
              <a:t>a-t-il</a:t>
            </a:r>
            <a:r>
              <a:rPr lang="fr-FR" sz="1200" i="1" kern="1200" dirty="0" smtClean="0">
                <a:solidFill>
                  <a:schemeClr val="tx1"/>
                </a:solidFill>
                <a:effectLst/>
                <a:latin typeface="+mn-lt"/>
                <a:ea typeface="+mn-ea"/>
                <a:cs typeface="+mn-cs"/>
              </a:rPr>
              <a:t> des écoulements non contrôlés?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i="1" kern="1200" dirty="0" smtClean="0">
                <a:solidFill>
                  <a:schemeClr val="tx1"/>
                </a:solidFill>
                <a:effectLst/>
                <a:latin typeface="+mn-lt"/>
                <a:ea typeface="+mn-ea"/>
                <a:cs typeface="+mn-cs"/>
              </a:rPr>
              <a:t>Portez des gants et une blouse pour nettoyer l’environnement contaminé, puis lavez-vous les mains.</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i="1" kern="1200" dirty="0" smtClean="0">
                <a:solidFill>
                  <a:schemeClr val="tx1"/>
                </a:solidFill>
                <a:effectLst/>
                <a:latin typeface="+mn-lt"/>
                <a:ea typeface="+mn-ea"/>
                <a:cs typeface="+mn-cs"/>
              </a:rPr>
              <a:t>L’interaction avec chaque client, patient ou résident est différente. C’est pourquoi il est tellement important de tenir compte de tous ces facteurs dans votre évaluation du risque.</a:t>
            </a:r>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42</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7025820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1" kern="1200" dirty="0" smtClean="0">
                <a:solidFill>
                  <a:schemeClr val="tx1"/>
                </a:solidFill>
                <a:effectLst/>
                <a:latin typeface="+mn-lt"/>
                <a:ea typeface="+mn-ea"/>
                <a:cs typeface="+mn-cs"/>
              </a:rPr>
              <a:t>Finalement, pensez aux mesures de protection qui ont déjà été mises en place par votre employeur.  </a:t>
            </a:r>
            <a:endParaRPr lang="en-CA" sz="1200" kern="1200" dirty="0" smtClean="0">
              <a:solidFill>
                <a:schemeClr val="tx1"/>
              </a:solidFill>
              <a:effectLst/>
              <a:latin typeface="+mn-lt"/>
              <a:ea typeface="+mn-ea"/>
              <a:cs typeface="+mn-cs"/>
            </a:endParaRPr>
          </a:p>
          <a:p>
            <a:r>
              <a:rPr lang="fr-CA"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fr-CA" sz="1200" i="1" kern="1200" dirty="0" smtClean="0">
                <a:solidFill>
                  <a:schemeClr val="tx1"/>
                </a:solidFill>
                <a:effectLst/>
                <a:latin typeface="+mn-lt"/>
                <a:ea typeface="+mn-ea"/>
                <a:cs typeface="+mn-cs"/>
              </a:rPr>
              <a:t>Posez-vous des questions sur les mesures administratives et les mesures de protection de l’environnement qui sont en place dans votre milieu de soins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fr-CA" sz="1200" i="1" kern="1200" dirty="0" smtClean="0">
                <a:solidFill>
                  <a:schemeClr val="tx1"/>
                </a:solidFill>
                <a:effectLst/>
                <a:latin typeface="+mn-lt"/>
                <a:ea typeface="+mn-ea"/>
                <a:cs typeface="+mn-cs"/>
              </a:rPr>
              <a:t>Y </a:t>
            </a:r>
            <a:r>
              <a:rPr lang="fr-CA" sz="1200" i="1" kern="1200" dirty="0" err="1" smtClean="0">
                <a:solidFill>
                  <a:schemeClr val="tx1"/>
                </a:solidFill>
                <a:effectLst/>
                <a:latin typeface="+mn-lt"/>
                <a:ea typeface="+mn-ea"/>
                <a:cs typeface="+mn-cs"/>
              </a:rPr>
              <a:t>a-t-il</a:t>
            </a:r>
            <a:r>
              <a:rPr lang="fr-CA" sz="1200" i="1" kern="1200" dirty="0" smtClean="0">
                <a:solidFill>
                  <a:schemeClr val="tx1"/>
                </a:solidFill>
                <a:effectLst/>
                <a:latin typeface="+mn-lt"/>
                <a:ea typeface="+mn-ea"/>
                <a:cs typeface="+mn-cs"/>
              </a:rPr>
              <a:t> des installations pour me laver les mains?</a:t>
            </a:r>
            <a:endParaRPr lang="en-CA" sz="1200" i="1" kern="1200" dirty="0" smtClean="0">
              <a:solidFill>
                <a:schemeClr val="tx1"/>
              </a:solidFill>
              <a:effectLst/>
              <a:latin typeface="+mn-lt"/>
              <a:ea typeface="+mn-ea"/>
              <a:cs typeface="+mn-cs"/>
            </a:endParaRPr>
          </a:p>
          <a:p>
            <a:r>
              <a:rPr lang="fr-CA" sz="1200" i="1" kern="1200" dirty="0" smtClean="0">
                <a:solidFill>
                  <a:schemeClr val="tx1"/>
                </a:solidFill>
                <a:effectLst/>
                <a:latin typeface="+mn-lt"/>
                <a:ea typeface="+mn-ea"/>
                <a:cs typeface="+mn-cs"/>
              </a:rPr>
              <a:t>Repérez où sont situés les distributeurs de rince-mains à base d’alcool et les lavabos pour le lavage des mains dans votre établissement</a:t>
            </a:r>
            <a:r>
              <a:rPr lang="fr-CA" sz="1200" kern="1200" dirty="0" smtClean="0">
                <a:solidFill>
                  <a:schemeClr val="tx1"/>
                </a:solidFill>
                <a:effectLst/>
                <a:latin typeface="+mn-lt"/>
                <a:ea typeface="+mn-ea"/>
                <a:cs typeface="+mn-cs"/>
              </a:rPr>
              <a:t>.</a:t>
            </a:r>
            <a:endParaRPr lang="en-CA" sz="1200" kern="1200" dirty="0" smtClean="0">
              <a:solidFill>
                <a:schemeClr val="tx1"/>
              </a:solidFill>
              <a:effectLst/>
              <a:latin typeface="+mn-lt"/>
              <a:ea typeface="+mn-ea"/>
              <a:cs typeface="+mn-cs"/>
            </a:endParaRPr>
          </a:p>
          <a:p>
            <a:endParaRPr lang="en-CA" i="1" dirty="0"/>
          </a:p>
        </p:txBody>
      </p:sp>
      <p:sp>
        <p:nvSpPr>
          <p:cNvPr id="4" name="Slide Number Placeholder 3"/>
          <p:cNvSpPr>
            <a:spLocks noGrp="1"/>
          </p:cNvSpPr>
          <p:nvPr>
            <p:ph type="sldNum" sz="quarter" idx="10"/>
          </p:nvPr>
        </p:nvSpPr>
        <p:spPr/>
        <p:txBody>
          <a:bodyPr/>
          <a:lstStyle/>
          <a:p>
            <a:fld id="{EA1801DF-F7E1-4566-9355-C2F4EDF88AD6}" type="slidenum">
              <a:rPr lang="en-CA" smtClean="0"/>
              <a:t>43</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34167914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1" kern="1200" dirty="0" smtClean="0">
                <a:solidFill>
                  <a:schemeClr val="tx1"/>
                </a:solidFill>
                <a:effectLst/>
                <a:latin typeface="+mn-lt"/>
                <a:ea typeface="+mn-ea"/>
                <a:cs typeface="+mn-cs"/>
              </a:rPr>
              <a:t>Y </a:t>
            </a:r>
            <a:r>
              <a:rPr lang="fr-CA" sz="1200" i="1" kern="1200" dirty="0" err="1" smtClean="0">
                <a:solidFill>
                  <a:schemeClr val="tx1"/>
                </a:solidFill>
                <a:effectLst/>
                <a:latin typeface="+mn-lt"/>
                <a:ea typeface="+mn-ea"/>
                <a:cs typeface="+mn-cs"/>
              </a:rPr>
              <a:t>a-t-il</a:t>
            </a:r>
            <a:r>
              <a:rPr lang="fr-CA" sz="1200" i="1" kern="1200" dirty="0" smtClean="0">
                <a:solidFill>
                  <a:schemeClr val="tx1"/>
                </a:solidFill>
                <a:effectLst/>
                <a:latin typeface="+mn-lt"/>
                <a:ea typeface="+mn-ea"/>
                <a:cs typeface="+mn-cs"/>
              </a:rPr>
              <a:t> des politiques et des procédures que je dois suivre?</a:t>
            </a:r>
          </a:p>
          <a:p>
            <a:r>
              <a:rPr lang="fr-CA" sz="1200" i="1" kern="1200" dirty="0" smtClean="0">
                <a:solidFill>
                  <a:schemeClr val="tx1"/>
                </a:solidFill>
                <a:effectLst/>
                <a:latin typeface="+mn-lt"/>
                <a:ea typeface="+mn-ea"/>
                <a:cs typeface="+mn-cs"/>
              </a:rPr>
              <a:t>Apprenez quelles sont les politiques et les procédures de votre milieu de soins en matière de prévention et de contrôle des infections.</a:t>
            </a:r>
            <a:endParaRPr lang="en-CA" sz="1200" i="1"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44</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16687888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i="1" kern="1200" dirty="0" smtClean="0">
                <a:solidFill>
                  <a:schemeClr val="tx1"/>
                </a:solidFill>
                <a:effectLst/>
                <a:latin typeface="+mn-lt"/>
                <a:ea typeface="+mn-ea"/>
                <a:cs typeface="+mn-cs"/>
              </a:rPr>
              <a:t>Un environnement particulier est-il nécessaire pour ce client/patient/résident afin d’empêcher la transmission?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i="1" kern="1200" dirty="0" smtClean="0">
                <a:solidFill>
                  <a:schemeClr val="tx1"/>
                </a:solidFill>
                <a:effectLst/>
                <a:latin typeface="+mn-lt"/>
                <a:ea typeface="+mn-ea"/>
                <a:cs typeface="+mn-cs"/>
              </a:rPr>
              <a:t>Évaluez le besoin pour le client, patient ou résident d’avoir une chambre individuelle, d’être séparé des autres ou de disposer d’installations sanitaires individuelles et vérifiez si ces conditions peuvent lui être offertes.</a:t>
            </a:r>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45</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6310165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i="1" kern="1200" dirty="0" smtClean="0">
                <a:solidFill>
                  <a:schemeClr val="tx1"/>
                </a:solidFill>
                <a:effectLst/>
                <a:latin typeface="+mn-lt"/>
                <a:ea typeface="+mn-ea"/>
                <a:cs typeface="+mn-cs"/>
              </a:rPr>
              <a:t>Utiliserai-je un objet coupant ou se pourrait-il que je sois exposé à un tel article?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i="1" kern="1200" dirty="0" smtClean="0">
                <a:solidFill>
                  <a:schemeClr val="tx1"/>
                </a:solidFill>
                <a:effectLst/>
                <a:latin typeface="+mn-lt"/>
                <a:ea typeface="+mn-ea"/>
                <a:cs typeface="+mn-cs"/>
              </a:rPr>
              <a:t>Assurez-vous qu’il y a un contenant pour objets pointus et tranchants à proximité. Utilisez des seringues et des objets tranchants à usage médical sécuritaires. Respectez le protocole de votre milieu de soins en matière de gestion de l’exposition au risque.</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sz="1200" i="1" dirty="0" smtClean="0">
                <a:effectLst/>
                <a:latin typeface="+mn-lt"/>
                <a:ea typeface="Times New Roman"/>
                <a:cs typeface="Times New Roman"/>
              </a:rPr>
              <a:t>Ainsi, vous déterminerez ce que vous devez faire pour vous protéger vous et le client, patient ou résident. Toutes ces questions et réponses font partie de votre évaluation du risque individuel.</a:t>
            </a:r>
            <a:endParaRPr lang="en-US" sz="120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1801DF-F7E1-4566-9355-C2F4EDF88AD6}" type="slidenum">
              <a:rPr lang="en-CA" smtClean="0"/>
              <a:t>46</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10389801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dirty="0" smtClean="0">
                <a:latin typeface="Articulate"/>
              </a:rPr>
              <a:t>Considérons une fois de plus les dangers en milieu de travail.</a:t>
            </a:r>
          </a:p>
          <a:p>
            <a:r>
              <a:rPr lang="fr-FR" sz="1200" i="1" dirty="0" smtClean="0">
                <a:latin typeface="Articulate"/>
              </a:rPr>
              <a:t>La hiérarchie des mesures de protection constitue un modèle de santé au travail pour ce concept. Ces mesures de protection vont des plus efficaces aux moins efficaces.</a:t>
            </a:r>
          </a:p>
          <a:p>
            <a:r>
              <a:rPr lang="fr-FR" sz="1200" i="1" dirty="0" smtClean="0">
                <a:latin typeface="Articulate"/>
              </a:rPr>
              <a:t>L’élimination ou la substitution du danger est la mesure de protection la plus efficace.</a:t>
            </a:r>
          </a:p>
          <a:p>
            <a:r>
              <a:rPr lang="fr-FR" sz="1200" i="0" dirty="0" smtClean="0">
                <a:latin typeface="Articulate"/>
              </a:rPr>
              <a:t>Viennent ensuite les mesures de protection de l’environnement et les mesures administratives, parce qu’elles ont déjà été mises en place par votre employeur. Vous n’avez pas à intervenir pour les utiliser.</a:t>
            </a:r>
          </a:p>
          <a:p>
            <a:r>
              <a:rPr lang="fr-FR" sz="1200" i="1" dirty="0" smtClean="0">
                <a:latin typeface="Articulate"/>
              </a:rPr>
              <a:t>Porter un équipement de protection individuelle est le moyen le moins efficace dans la hiérarchie des mesures de prévention parce qu’il dépend de votre jugement et de vos connaissances quant à la manière et au moment de l’utiliser. L’utilisation de l’ÉPI est le dernier moyen de protection contre un danger qui ne peut pas être éliminé ou écarté.</a:t>
            </a:r>
            <a:endParaRPr lang="fr-FR" sz="1200" i="0" dirty="0" smtClean="0">
              <a:latin typeface="Articulate"/>
            </a:endParaRPr>
          </a:p>
          <a:p>
            <a:endParaRPr lang="fr-CA" sz="1200" i="1" dirty="0" smtClean="0">
              <a:latin typeface="Articulate"/>
            </a:endParaRPr>
          </a:p>
          <a:p>
            <a:r>
              <a:rPr lang="fr-FR" sz="1200" i="1" dirty="0" smtClean="0">
                <a:latin typeface="Articulate"/>
              </a:rPr>
              <a:t>Examinons tour à tour chacune de ces différentes mesures de contrôle. Les mesures de protection seront examinées plus en profondeur dans les volets mesures de protection de l’environnement et mesures administratives du module Pratiques de base</a:t>
            </a:r>
            <a:r>
              <a:rPr lang="fr-FR" sz="1200" i="0" dirty="0" smtClean="0">
                <a:latin typeface="Articulate"/>
              </a:rPr>
              <a:t>.</a:t>
            </a:r>
            <a:endParaRPr lang="en-US" sz="1200" i="0" dirty="0" smtClean="0">
              <a:latin typeface="Articulate"/>
            </a:endParaRPr>
          </a:p>
          <a:p>
            <a:endParaRPr lang="en-US" sz="1200" i="0" dirty="0" smtClean="0">
              <a:latin typeface="Articulate"/>
            </a:endParaRPr>
          </a:p>
        </p:txBody>
      </p:sp>
      <p:sp>
        <p:nvSpPr>
          <p:cNvPr id="4" name="Slide Number Placeholder 3"/>
          <p:cNvSpPr>
            <a:spLocks noGrp="1"/>
          </p:cNvSpPr>
          <p:nvPr>
            <p:ph type="sldNum" sz="quarter" idx="10"/>
          </p:nvPr>
        </p:nvSpPr>
        <p:spPr/>
        <p:txBody>
          <a:bodyPr/>
          <a:lstStyle/>
          <a:p>
            <a:fld id="{EA1801DF-F7E1-4566-9355-C2F4EDF88AD6}" type="slidenum">
              <a:rPr lang="en-CA" smtClean="0"/>
              <a:t>47</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6032885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smtClean="0">
                <a:latin typeface="Articulate"/>
              </a:rPr>
              <a:t>Ce serait idéal si un danger pouvait simplement être éliminé ou substitué. Il n’y aurait alors plus de risque.</a:t>
            </a:r>
          </a:p>
          <a:p>
            <a:endParaRPr lang="fr-CA" sz="1200" dirty="0" smtClean="0">
              <a:latin typeface="Articulate"/>
            </a:endParaRPr>
          </a:p>
          <a:p>
            <a:r>
              <a:rPr lang="fr-FR" sz="1200" i="1" dirty="0" smtClean="0">
                <a:latin typeface="Articulate"/>
              </a:rPr>
              <a:t>Un exemple d’élimination d’un danger est lorsque l’équipement médical est stérilisé. Les agents infectieux (le danger) ont été détruits. </a:t>
            </a:r>
          </a:p>
          <a:p>
            <a:endParaRPr lang="fr-CA" sz="1200" i="0" dirty="0" smtClean="0">
              <a:latin typeface="Articulate"/>
            </a:endParaRPr>
          </a:p>
          <a:p>
            <a:r>
              <a:rPr lang="fr-FR" sz="1200" i="1" dirty="0" smtClean="0">
                <a:latin typeface="Articulate"/>
              </a:rPr>
              <a:t>Pour se protéger d’un danger, on pourrait par exemple, opter pour le remplacement en utilisant un appareil d’</a:t>
            </a:r>
            <a:r>
              <a:rPr lang="fr-FR" sz="1200" i="1" dirty="0" err="1" smtClean="0">
                <a:latin typeface="Articulate"/>
              </a:rPr>
              <a:t>intraveinothérapie</a:t>
            </a:r>
            <a:r>
              <a:rPr lang="fr-FR" sz="1200" i="1" dirty="0" smtClean="0">
                <a:latin typeface="Articulate"/>
              </a:rPr>
              <a:t> sans aiguille ou un timbre médical au lieu de faire une injection.    </a:t>
            </a:r>
            <a:endParaRPr lang="en-CA" sz="1200" i="0" dirty="0" smtClean="0">
              <a:latin typeface="Articulate"/>
            </a:endParaRPr>
          </a:p>
        </p:txBody>
      </p:sp>
      <p:sp>
        <p:nvSpPr>
          <p:cNvPr id="4" name="Slide Number Placeholder 3"/>
          <p:cNvSpPr>
            <a:spLocks noGrp="1"/>
          </p:cNvSpPr>
          <p:nvPr>
            <p:ph type="sldNum" sz="quarter" idx="10"/>
          </p:nvPr>
        </p:nvSpPr>
        <p:spPr/>
        <p:txBody>
          <a:bodyPr/>
          <a:lstStyle/>
          <a:p>
            <a:fld id="{EA1801DF-F7E1-4566-9355-C2F4EDF88AD6}" type="slidenum">
              <a:rPr lang="en-CA" smtClean="0"/>
              <a:t>48</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10573122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1" kern="1200" dirty="0" smtClean="0">
                <a:solidFill>
                  <a:schemeClr val="tx1"/>
                </a:solidFill>
                <a:effectLst/>
                <a:latin typeface="+mn-lt"/>
                <a:ea typeface="+mn-ea"/>
                <a:cs typeface="+mn-cs"/>
              </a:rPr>
              <a:t>Résumons certains concepts clés. </a:t>
            </a:r>
            <a:endParaRPr lang="en-US" sz="1200" kern="1200" dirty="0" smtClean="0">
              <a:solidFill>
                <a:schemeClr val="tx1"/>
              </a:solidFill>
              <a:effectLst/>
              <a:latin typeface="+mn-lt"/>
              <a:ea typeface="+mn-ea"/>
              <a:cs typeface="+mn-cs"/>
            </a:endParaRPr>
          </a:p>
          <a:p>
            <a:r>
              <a:rPr lang="fr-CA" sz="1200" i="1" kern="1200" dirty="0" smtClean="0">
                <a:solidFill>
                  <a:schemeClr val="tx1"/>
                </a:solidFill>
                <a:effectLst/>
                <a:latin typeface="+mn-lt"/>
                <a:ea typeface="+mn-ea"/>
                <a:cs typeface="+mn-cs"/>
              </a:rPr>
              <a:t>Tout d’abord, il faut savoir qu’il y a deux aspects importants dans les pratiques de base. </a:t>
            </a:r>
            <a:endParaRPr lang="en-US" sz="1200" kern="1200" dirty="0" smtClean="0">
              <a:solidFill>
                <a:schemeClr val="tx1"/>
              </a:solidFill>
              <a:effectLst/>
              <a:latin typeface="+mn-lt"/>
              <a:ea typeface="+mn-ea"/>
              <a:cs typeface="+mn-cs"/>
            </a:endParaRPr>
          </a:p>
          <a:p>
            <a:r>
              <a:rPr lang="fr-CA"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i="1" kern="1200" dirty="0" smtClean="0">
                <a:solidFill>
                  <a:schemeClr val="tx1"/>
                </a:solidFill>
                <a:effectLst/>
                <a:latin typeface="+mn-lt"/>
                <a:ea typeface="+mn-ea"/>
                <a:cs typeface="+mn-cs"/>
              </a:rPr>
              <a:t>1. Vous devez bien comprendre la chaîne de transmission et comment on peut arrêter la transmission en brisant les maillons de la chaîne.</a:t>
            </a:r>
            <a:endParaRPr lang="en-US" sz="1200" kern="1200" dirty="0" smtClean="0">
              <a:solidFill>
                <a:schemeClr val="tx1"/>
              </a:solidFill>
              <a:effectLst/>
              <a:latin typeface="+mn-lt"/>
              <a:ea typeface="+mn-ea"/>
              <a:cs typeface="+mn-cs"/>
            </a:endParaRPr>
          </a:p>
          <a:p>
            <a:r>
              <a:rPr lang="fr-CA"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i="1" kern="1200" dirty="0" smtClean="0">
                <a:solidFill>
                  <a:schemeClr val="tx1"/>
                </a:solidFill>
                <a:effectLst/>
                <a:latin typeface="+mn-lt"/>
                <a:ea typeface="+mn-ea"/>
                <a:cs typeface="+mn-cs"/>
              </a:rPr>
              <a:t>2. Vous devez savoir comment effectuer une évaluation du risque et l’intégrer à vos activités quotidiennes.</a:t>
            </a:r>
            <a:endParaRPr lang="en-US" sz="1200" kern="1200" dirty="0" smtClean="0">
              <a:solidFill>
                <a:schemeClr val="tx1"/>
              </a:solidFill>
              <a:effectLst/>
              <a:latin typeface="+mn-lt"/>
              <a:ea typeface="+mn-ea"/>
              <a:cs typeface="+mn-cs"/>
            </a:endParaRPr>
          </a:p>
          <a:p>
            <a:r>
              <a:rPr lang="fr-CA"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i="1" kern="1200" dirty="0" smtClean="0">
                <a:solidFill>
                  <a:schemeClr val="tx1"/>
                </a:solidFill>
                <a:effectLst/>
                <a:latin typeface="+mn-lt"/>
                <a:ea typeface="+mn-ea"/>
                <a:cs typeface="+mn-cs"/>
              </a:rPr>
              <a:t>La chaîne de transmission explique comment</a:t>
            </a:r>
            <a:r>
              <a:rPr lang="fr-CA" sz="1200" kern="1200" dirty="0" smtClean="0">
                <a:solidFill>
                  <a:schemeClr val="tx1"/>
                </a:solidFill>
                <a:effectLst/>
                <a:latin typeface="+mn-lt"/>
                <a:ea typeface="+mn-ea"/>
                <a:cs typeface="+mn-cs"/>
              </a:rPr>
              <a:t> </a:t>
            </a:r>
            <a:r>
              <a:rPr lang="fr-CA" sz="1200" i="1"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lvl="0"/>
            <a:r>
              <a:rPr lang="fr-CA" sz="1200" i="1" kern="1200" dirty="0" smtClean="0">
                <a:solidFill>
                  <a:schemeClr val="tx1"/>
                </a:solidFill>
                <a:effectLst/>
                <a:latin typeface="+mn-lt"/>
                <a:ea typeface="+mn-ea"/>
                <a:cs typeface="+mn-cs"/>
              </a:rPr>
              <a:t>les agents infectieux se propagent </a:t>
            </a:r>
            <a:endParaRPr lang="en-US" sz="1200" kern="1200" dirty="0" smtClean="0">
              <a:solidFill>
                <a:schemeClr val="tx1"/>
              </a:solidFill>
              <a:effectLst/>
              <a:latin typeface="+mn-lt"/>
              <a:ea typeface="+mn-ea"/>
              <a:cs typeface="+mn-cs"/>
            </a:endParaRPr>
          </a:p>
          <a:p>
            <a:pPr lvl="0"/>
            <a:r>
              <a:rPr lang="fr-CA" sz="1200" i="1" kern="1200" dirty="0" smtClean="0">
                <a:solidFill>
                  <a:schemeClr val="tx1"/>
                </a:solidFill>
                <a:effectLst/>
                <a:latin typeface="+mn-lt"/>
                <a:ea typeface="+mn-ea"/>
                <a:cs typeface="+mn-cs"/>
              </a:rPr>
              <a:t>prévenir les infections</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i="1" kern="1200" dirty="0" smtClean="0">
                <a:solidFill>
                  <a:schemeClr val="tx1"/>
                </a:solidFill>
                <a:effectLst/>
                <a:latin typeface="+mn-lt"/>
                <a:ea typeface="+mn-ea"/>
                <a:cs typeface="+mn-cs"/>
              </a:rPr>
              <a:t>Les six maillons de la chaîne</a:t>
            </a:r>
            <a:r>
              <a:rPr lang="fr-CA" sz="1200" kern="1200" dirty="0" smtClean="0">
                <a:solidFill>
                  <a:schemeClr val="tx1"/>
                </a:solidFill>
                <a:effectLst/>
                <a:latin typeface="+mn-lt"/>
                <a:ea typeface="+mn-ea"/>
                <a:cs typeface="+mn-cs"/>
              </a:rPr>
              <a:t> </a:t>
            </a:r>
            <a:r>
              <a:rPr lang="fr-CA" sz="1200" i="1"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lvl="0"/>
            <a:r>
              <a:rPr lang="fr-CA" sz="1200" i="1" kern="1200" dirty="0" smtClean="0">
                <a:solidFill>
                  <a:schemeClr val="tx1"/>
                </a:solidFill>
                <a:effectLst/>
                <a:latin typeface="+mn-lt"/>
                <a:ea typeface="+mn-ea"/>
                <a:cs typeface="+mn-cs"/>
              </a:rPr>
              <a:t>Agents infectieux</a:t>
            </a:r>
            <a:endParaRPr lang="en-US" sz="1200" kern="1200" dirty="0" smtClean="0">
              <a:solidFill>
                <a:schemeClr val="tx1"/>
              </a:solidFill>
              <a:effectLst/>
              <a:latin typeface="+mn-lt"/>
              <a:ea typeface="+mn-ea"/>
              <a:cs typeface="+mn-cs"/>
            </a:endParaRPr>
          </a:p>
          <a:p>
            <a:pPr lvl="0"/>
            <a:r>
              <a:rPr lang="fr-CA" sz="1200" i="1" kern="1200" dirty="0" smtClean="0">
                <a:solidFill>
                  <a:schemeClr val="tx1"/>
                </a:solidFill>
                <a:effectLst/>
                <a:latin typeface="+mn-lt"/>
                <a:ea typeface="+mn-ea"/>
                <a:cs typeface="+mn-cs"/>
              </a:rPr>
              <a:t>Réservoir</a:t>
            </a:r>
            <a:endParaRPr lang="en-US" sz="1200" kern="1200" dirty="0" smtClean="0">
              <a:solidFill>
                <a:schemeClr val="tx1"/>
              </a:solidFill>
              <a:effectLst/>
              <a:latin typeface="+mn-lt"/>
              <a:ea typeface="+mn-ea"/>
              <a:cs typeface="+mn-cs"/>
            </a:endParaRPr>
          </a:p>
          <a:p>
            <a:pPr lvl="0"/>
            <a:r>
              <a:rPr lang="fr-CA" sz="1200" i="1" kern="1200" dirty="0" smtClean="0">
                <a:solidFill>
                  <a:schemeClr val="tx1"/>
                </a:solidFill>
                <a:effectLst/>
                <a:latin typeface="+mn-lt"/>
                <a:ea typeface="+mn-ea"/>
                <a:cs typeface="+mn-cs"/>
              </a:rPr>
              <a:t>Porte de sortie</a:t>
            </a:r>
            <a:endParaRPr lang="en-US" sz="1200" kern="1200" dirty="0" smtClean="0">
              <a:solidFill>
                <a:schemeClr val="tx1"/>
              </a:solidFill>
              <a:effectLst/>
              <a:latin typeface="+mn-lt"/>
              <a:ea typeface="+mn-ea"/>
              <a:cs typeface="+mn-cs"/>
            </a:endParaRPr>
          </a:p>
          <a:p>
            <a:pPr lvl="0"/>
            <a:r>
              <a:rPr lang="fr-CA" sz="1200" i="1" kern="1200" dirty="0" smtClean="0">
                <a:solidFill>
                  <a:schemeClr val="tx1"/>
                </a:solidFill>
                <a:effectLst/>
                <a:latin typeface="+mn-lt"/>
                <a:ea typeface="+mn-ea"/>
                <a:cs typeface="+mn-cs"/>
              </a:rPr>
              <a:t>Mode de transmission</a:t>
            </a:r>
            <a:endParaRPr lang="en-US" sz="1200" kern="1200" dirty="0" smtClean="0">
              <a:solidFill>
                <a:schemeClr val="tx1"/>
              </a:solidFill>
              <a:effectLst/>
              <a:latin typeface="+mn-lt"/>
              <a:ea typeface="+mn-ea"/>
              <a:cs typeface="+mn-cs"/>
            </a:endParaRPr>
          </a:p>
          <a:p>
            <a:pPr lvl="0"/>
            <a:r>
              <a:rPr lang="fr-CA" sz="1200" i="1" kern="1200" dirty="0" smtClean="0">
                <a:solidFill>
                  <a:schemeClr val="tx1"/>
                </a:solidFill>
                <a:effectLst/>
                <a:latin typeface="+mn-lt"/>
                <a:ea typeface="+mn-ea"/>
                <a:cs typeface="+mn-cs"/>
              </a:rPr>
              <a:t>Porte d’entrée</a:t>
            </a:r>
            <a:endParaRPr lang="en-US" sz="1200" kern="1200" dirty="0" smtClean="0">
              <a:solidFill>
                <a:schemeClr val="tx1"/>
              </a:solidFill>
              <a:effectLst/>
              <a:latin typeface="+mn-lt"/>
              <a:ea typeface="+mn-ea"/>
              <a:cs typeface="+mn-cs"/>
            </a:endParaRPr>
          </a:p>
          <a:p>
            <a:pPr lvl="0"/>
            <a:r>
              <a:rPr lang="fr-CA" sz="1200" i="1" kern="1200" dirty="0" smtClean="0">
                <a:solidFill>
                  <a:schemeClr val="tx1"/>
                </a:solidFill>
                <a:effectLst/>
                <a:latin typeface="+mn-lt"/>
                <a:ea typeface="+mn-ea"/>
                <a:cs typeface="+mn-cs"/>
              </a:rPr>
              <a:t>Hôte sensible</a:t>
            </a:r>
            <a:endParaRPr lang="en-US" sz="1200" kern="1200" dirty="0" smtClean="0">
              <a:solidFill>
                <a:schemeClr val="tx1"/>
              </a:solidFill>
              <a:effectLst/>
              <a:latin typeface="+mn-lt"/>
              <a:ea typeface="+mn-ea"/>
              <a:cs typeface="+mn-cs"/>
            </a:endParaRPr>
          </a:p>
          <a:p>
            <a:r>
              <a:rPr lang="fr-CA"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i="1" kern="1200" dirty="0" smtClean="0">
                <a:solidFill>
                  <a:schemeClr val="tx1"/>
                </a:solidFill>
                <a:effectLst/>
                <a:latin typeface="+mn-lt"/>
                <a:ea typeface="+mn-ea"/>
                <a:cs typeface="+mn-cs"/>
              </a:rPr>
              <a:t>Lorsque les six maillons de la chaîne sont présents et reliés, des infections surviendront.</a:t>
            </a:r>
            <a:endParaRPr lang="en-US" sz="1200" kern="1200" dirty="0" smtClean="0">
              <a:solidFill>
                <a:schemeClr val="tx1"/>
              </a:solidFill>
              <a:effectLst/>
              <a:latin typeface="+mn-lt"/>
              <a:ea typeface="+mn-ea"/>
              <a:cs typeface="+mn-cs"/>
            </a:endParaRPr>
          </a:p>
          <a:p>
            <a:r>
              <a:rPr lang="fr-CA"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i="1" kern="1200" dirty="0" smtClean="0">
                <a:solidFill>
                  <a:schemeClr val="tx1"/>
                </a:solidFill>
                <a:effectLst/>
                <a:latin typeface="+mn-lt"/>
                <a:ea typeface="+mn-ea"/>
                <a:cs typeface="+mn-cs"/>
              </a:rPr>
              <a:t>Briser les maillons de la chaîne permet de prévenir les infections.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1801DF-F7E1-4566-9355-C2F4EDF88AD6}" type="slidenum">
              <a:rPr lang="en-CA" smtClean="0"/>
              <a:t>49</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699725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dirty="0" smtClean="0">
                <a:latin typeface="+mn-lt"/>
              </a:rPr>
              <a:t>La chaîne de transmission explique comment</a:t>
            </a:r>
          </a:p>
          <a:p>
            <a:r>
              <a:rPr lang="fr-FR" sz="1200" i="1" dirty="0" smtClean="0">
                <a:latin typeface="+mn-lt"/>
              </a:rPr>
              <a:t>• les agents infectieux se propagent</a:t>
            </a:r>
          </a:p>
          <a:p>
            <a:r>
              <a:rPr lang="fr-FR" sz="1200" i="1" dirty="0" smtClean="0">
                <a:latin typeface="+mn-lt"/>
              </a:rPr>
              <a:t>• prévenir les infections</a:t>
            </a:r>
          </a:p>
          <a:p>
            <a:endParaRPr lang="fr-FR" sz="1200" i="1"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i="1" dirty="0" smtClean="0">
                <a:latin typeface="+mn-lt"/>
              </a:rPr>
              <a:t>Pour comprendre comment se propagent les agents infectieux, il vous faut comprendre le modèle de la chaîne de transmission. On l’utilise pour mieux comprendre comment se propagent les infections et comment on peut les prévenir.  </a:t>
            </a:r>
          </a:p>
          <a:p>
            <a:endParaRPr lang="fr-FR" sz="1200" i="1" dirty="0" smtClean="0">
              <a:latin typeface="+mn-lt"/>
            </a:endParaRPr>
          </a:p>
          <a:p>
            <a:r>
              <a:rPr lang="fr-FR" sz="1200" i="1" dirty="0" smtClean="0">
                <a:latin typeface="+mn-lt"/>
              </a:rPr>
              <a:t>Maintenant, nous allons examiner les divers maillons de la chaîne de transmission et voir comment se propagent les agents infectieux</a:t>
            </a:r>
            <a:r>
              <a:rPr lang="fr-FR" sz="1200" i="0" dirty="0" smtClean="0">
                <a:latin typeface="+mn-lt"/>
              </a:rPr>
              <a:t>.</a:t>
            </a:r>
            <a:endParaRPr lang="fr-FR" sz="1200" i="1" dirty="0" smtClean="0">
              <a:latin typeface="+mn-lt"/>
            </a:endParaRPr>
          </a:p>
          <a:p>
            <a:endParaRPr lang="fr-CA" sz="1200" i="1" dirty="0" smtClean="0">
              <a:latin typeface="+mn-lt"/>
            </a:endParaRPr>
          </a:p>
          <a:p>
            <a:r>
              <a:rPr lang="fr-FR" sz="1200" i="1" dirty="0" smtClean="0">
                <a:latin typeface="+mn-lt"/>
              </a:rPr>
              <a:t>Chaque maillon de la chaîne représente une partie du processus pouvant entraîner une infection.  </a:t>
            </a:r>
          </a:p>
          <a:p>
            <a:endParaRPr lang="fr-CA" sz="1200" i="1" strike="sngStrike" dirty="0" smtClean="0">
              <a:latin typeface="+mn-lt"/>
            </a:endParaRPr>
          </a:p>
          <a:p>
            <a:r>
              <a:rPr lang="fr-FR" sz="1200" i="1" strike="noStrike" dirty="0" smtClean="0">
                <a:latin typeface="+mn-lt"/>
              </a:rPr>
              <a:t>Une infection ne peut survenir à moins que tous les six maillons de la chaîne soient présents et reliés. On peut briser les maillons de la chaîne pour aider à prévenir la transmission des  infections. Nous y reviendrons plus tard.</a:t>
            </a:r>
            <a:endParaRPr lang="fr-FR" sz="1200" i="1" strike="sngStrike" dirty="0" smtClean="0">
              <a:latin typeface="+mn-lt"/>
            </a:endParaRPr>
          </a:p>
          <a:p>
            <a:endParaRPr lang="en-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1801DF-F7E1-4566-9355-C2F4EDF88AD6}" type="slidenum">
              <a:rPr lang="en-CA" smtClean="0"/>
              <a:t>5</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15061911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kern="1200" dirty="0" smtClean="0">
                <a:solidFill>
                  <a:schemeClr val="tx1"/>
                </a:solidFill>
                <a:latin typeface="+mn-lt"/>
                <a:ea typeface="+mn-ea"/>
                <a:cs typeface="+mn-cs"/>
              </a:rPr>
              <a:t>Il y a les évaluations du risque organisationnel et les évaluations du risque individuel.</a:t>
            </a:r>
          </a:p>
          <a:p>
            <a:endParaRPr lang="fr-FR" sz="1200" i="1"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Les évaluations du risque organisationnel sont effectuées par l’employeur et les risques qui sont identifiés sont réduits en mettant en place les mesures de protection de l’environnement et les mesures administratives pertinentes. Les employeurs doivent aussi s’assurer que l’équipement de protection individuelle est mis à la disposition des fournisseurs de soins de santé pour contribuer à limiter les risques d’exposition au travail.</a:t>
            </a:r>
          </a:p>
          <a:p>
            <a:endParaRPr lang="fr-FR" sz="1200" i="1"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Chaque fournisseur de soins de santé est aussi tenu d’effectuer une évaluation du risque individuel en milieu de travail. Il faut procéder à ces évaluations afin de connaître les mesures de protection qui sont en place et pour que vous ayez recours à des mesures supplémentaires, si nécessaire (comme porter un équipement de protection individuelle).</a:t>
            </a:r>
          </a:p>
        </p:txBody>
      </p:sp>
      <p:sp>
        <p:nvSpPr>
          <p:cNvPr id="4" name="Slide Number Placeholder 3"/>
          <p:cNvSpPr>
            <a:spLocks noGrp="1"/>
          </p:cNvSpPr>
          <p:nvPr>
            <p:ph type="sldNum" sz="quarter" idx="10"/>
          </p:nvPr>
        </p:nvSpPr>
        <p:spPr/>
        <p:txBody>
          <a:bodyPr/>
          <a:lstStyle/>
          <a:p>
            <a:fld id="{EA1801DF-F7E1-4566-9355-C2F4EDF88AD6}" type="slidenum">
              <a:rPr lang="en-CA" smtClean="0"/>
              <a:t>50</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4475224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r>
              <a:rPr lang="en-US" smtClean="0"/>
              <a:t>IPAC Core Competencies Routine Practices</a:t>
            </a:r>
          </a:p>
          <a:p>
            <a:r>
              <a:rPr lang="en-US" smtClean="0"/>
              <a:t>Chain of Transmission and Risk Assessment</a:t>
            </a:r>
            <a:endParaRPr lang="en-CA" dirty="0"/>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Slide Number Placeholder 5"/>
          <p:cNvSpPr>
            <a:spLocks noGrp="1"/>
          </p:cNvSpPr>
          <p:nvPr>
            <p:ph type="sldNum" sz="quarter" idx="12"/>
          </p:nvPr>
        </p:nvSpPr>
        <p:spPr/>
        <p:txBody>
          <a:bodyPr/>
          <a:lstStyle/>
          <a:p>
            <a:fld id="{EA1801DF-F7E1-4566-9355-C2F4EDF88AD6}" type="slidenum">
              <a:rPr lang="en-CA" smtClean="0"/>
              <a:t>51</a:t>
            </a:fld>
            <a:endParaRPr lang="en-CA"/>
          </a:p>
        </p:txBody>
      </p:sp>
    </p:spTree>
    <p:extLst>
      <p:ext uri="{BB962C8B-B14F-4D97-AF65-F5344CB8AC3E}">
        <p14:creationId xmlns:p14="http://schemas.microsoft.com/office/powerpoint/2010/main" val="1134529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dirty="0" smtClean="0">
                <a:latin typeface="+mn-lt"/>
              </a:rPr>
              <a:t>Examinons le premier maillon de la chaîne de transmission : les agents infectieux.</a:t>
            </a:r>
            <a:endParaRPr lang="en-CA" sz="1200" i="1" dirty="0" smtClean="0">
              <a:latin typeface="+mn-lt"/>
            </a:endParaRPr>
          </a:p>
          <a:p>
            <a:endParaRPr lang="en-CA" sz="1200" i="1" dirty="0" smtClean="0">
              <a:latin typeface="+mn-lt"/>
            </a:endParaRPr>
          </a:p>
          <a:p>
            <a:r>
              <a:rPr lang="fr-FR" sz="1200" i="1" dirty="0" smtClean="0">
                <a:latin typeface="+mn-lt"/>
              </a:rPr>
              <a:t>Il est nécessaire de commencer cette analyse en parlant à nouveau des micro-organismes. Les micro-organismes se retrouvent partout mais beaucoup sont sans danger et nécessaires pour la santé. La plupart n’entraînent pas d’infections. Ils sont très petits et il faut utiliser un microscope pour voir la majorité d’entre eux. Si les micro-organismes étaient visibles à l’œil nu, les gens se laveraient les mains plus souvent et le nettoyage des lieux serait aussi beaucoup plus facile!   </a:t>
            </a:r>
          </a:p>
          <a:p>
            <a:endParaRPr lang="fr-CA" sz="1200" i="0" dirty="0" smtClean="0">
              <a:latin typeface="+mn-lt"/>
            </a:endParaRPr>
          </a:p>
          <a:p>
            <a:r>
              <a:rPr lang="fr-FR" sz="1200" i="1" dirty="0" smtClean="0">
                <a:latin typeface="+mn-lt"/>
              </a:rPr>
              <a:t>Parfois, lorsque les micro-organismes peuvent causer une infection nous leur donnons le nom de « germes ». Le micro-organisme s’appelle alors un « agent infectieux ».  </a:t>
            </a:r>
          </a:p>
          <a:p>
            <a:endParaRPr lang="fr-CA" sz="1200" i="1" dirty="0" smtClean="0">
              <a:latin typeface="+mn-lt"/>
            </a:endParaRPr>
          </a:p>
          <a:p>
            <a:r>
              <a:rPr lang="fr-FR" sz="1200" i="1" dirty="0" smtClean="0">
                <a:latin typeface="+mn-lt"/>
              </a:rPr>
              <a:t>Pour qu’il y ait infection, il faut un agent infectieux. L’agent infectieux est le premier maillon de la chaîne de transmission. </a:t>
            </a:r>
          </a:p>
          <a:p>
            <a:endParaRPr lang="fr-CA" sz="1200" i="1" dirty="0" smtClean="0">
              <a:latin typeface="+mn-lt"/>
            </a:endParaRPr>
          </a:p>
          <a:p>
            <a:r>
              <a:rPr lang="fr-FR" sz="1200" i="1" dirty="0" smtClean="0">
                <a:latin typeface="+mn-lt"/>
              </a:rPr>
              <a:t>Dans les soins de santé, les agents infectieux que nous rencontrons régulièrement sont les bactéries, les virus et les champignons.   </a:t>
            </a:r>
          </a:p>
          <a:p>
            <a:endParaRPr lang="fr-CA" sz="1200" i="1" dirty="0" smtClean="0">
              <a:latin typeface="Articulate"/>
            </a:endParaRPr>
          </a:p>
          <a:p>
            <a:r>
              <a:rPr lang="fr-FR" sz="1200" i="1" dirty="0" smtClean="0">
                <a:latin typeface="Articulate"/>
              </a:rPr>
              <a:t>Les bactéries sont les agents infectieux que nous rencontrons le plus souvent dans le milieu des soins de santé. Par exemple, il y a la bactérie qui peut causer une infection appelée « angine streptococcique ». Cette bactérie porte le nom de « streptocoque ».  </a:t>
            </a:r>
          </a:p>
          <a:p>
            <a:endParaRPr lang="fr-CA" sz="1200" i="0" dirty="0" smtClean="0">
              <a:latin typeface="Articulate"/>
            </a:endParaRPr>
          </a:p>
          <a:p>
            <a:r>
              <a:rPr lang="fr-FR" sz="1200" i="1" dirty="0" smtClean="0">
                <a:latin typeface="Articulate"/>
              </a:rPr>
              <a:t>Avez-vous déjà subi un empoisonnement alimentaire? La salmonelle pourrait en avoir été la cause; il s’agit d’une bactérie qui est souvent à l’origine d’un empoisonnement alimentaire.</a:t>
            </a:r>
          </a:p>
          <a:p>
            <a:endParaRPr lang="fr-CA" sz="1200" i="1" dirty="0" smtClean="0">
              <a:latin typeface="Articulate"/>
            </a:endParaRPr>
          </a:p>
          <a:p>
            <a:r>
              <a:rPr lang="fr-FR" sz="1200" i="1" dirty="0" smtClean="0">
                <a:latin typeface="Articulate"/>
              </a:rPr>
              <a:t>Les virus sont aussi des agents infectieux. Les virus comme l’hépatite et l’influenza (que l’on appelle généralement grippe) peuvent causer de graves maladies et la mort.</a:t>
            </a:r>
          </a:p>
          <a:p>
            <a:endParaRPr lang="fr-CA" sz="1200" i="1" dirty="0" smtClean="0">
              <a:latin typeface="Articulate"/>
            </a:endParaRPr>
          </a:p>
          <a:p>
            <a:r>
              <a:rPr lang="fr-FR" sz="1200" i="1" dirty="0" smtClean="0">
                <a:latin typeface="Articulate"/>
              </a:rPr>
              <a:t>Les champignons sont un autre type d’agent infectieux. La plupart d’entre nous ont déjà entendu parler d’un champignon connu qui cause le « pied d’athlète ». Vous avez peut-être aussi déjà vu du « muguet » dans la bouche d’un bébé.</a:t>
            </a:r>
          </a:p>
          <a:p>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6</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958392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dirty="0" smtClean="0">
                <a:latin typeface="+mn-lt"/>
              </a:rPr>
              <a:t>Le second maillon de la chaîne est le « réservoir ».  </a:t>
            </a:r>
          </a:p>
          <a:p>
            <a:endParaRPr lang="fr-CA" sz="1200" i="1" dirty="0" smtClean="0">
              <a:latin typeface="+mn-lt"/>
            </a:endParaRPr>
          </a:p>
          <a:p>
            <a:r>
              <a:rPr lang="fr-FR" sz="1200" i="1" dirty="0" smtClean="0">
                <a:latin typeface="+mn-lt"/>
              </a:rPr>
              <a:t>C’est là où vivent et se développent les micro-organismes.  </a:t>
            </a:r>
          </a:p>
          <a:p>
            <a:r>
              <a:rPr lang="fr-FR" sz="1200" i="1" dirty="0" smtClean="0">
                <a:latin typeface="+mn-lt"/>
              </a:rPr>
              <a:t>Les gens, les animaux, les insectes, l’eau ou la nourriture sont des exemples de réservoirs. </a:t>
            </a:r>
          </a:p>
          <a:p>
            <a:endParaRPr lang="fr-FR" sz="1200" i="1" dirty="0" smtClean="0">
              <a:latin typeface="+mn-lt"/>
            </a:endParaRPr>
          </a:p>
          <a:p>
            <a:r>
              <a:rPr lang="fr-FR" sz="1200" i="1" dirty="0" smtClean="0">
                <a:latin typeface="+mn-lt"/>
              </a:rPr>
              <a:t>On a tous déjà été atteints d’une infection dans notre vie. Cela signifie que vous avez été le réservoir où un agent infectieux a vécu et s’est développé.</a:t>
            </a:r>
          </a:p>
          <a:p>
            <a:endParaRPr lang="fr-CA" sz="1200" i="1" dirty="0" smtClean="0">
              <a:latin typeface="+mn-lt"/>
            </a:endParaRPr>
          </a:p>
          <a:p>
            <a:r>
              <a:rPr lang="fr-FR" sz="1200" i="1" dirty="0" smtClean="0">
                <a:latin typeface="+mn-lt"/>
              </a:rPr>
              <a:t>Une source d’approvisionnement en eau devient contaminée; il s’agit là d’un exemple de la façon </a:t>
            </a:r>
            <a:r>
              <a:rPr lang="fr-FR" sz="1200" i="1" dirty="0" err="1" smtClean="0">
                <a:latin typeface="+mn-lt"/>
              </a:rPr>
              <a:t>don't</a:t>
            </a:r>
            <a:r>
              <a:rPr lang="fr-FR" sz="1200" i="1" dirty="0" smtClean="0">
                <a:latin typeface="+mn-lt"/>
              </a:rPr>
              <a:t> l’eau peut devenir un réservoir.</a:t>
            </a:r>
          </a:p>
          <a:p>
            <a:endParaRPr lang="fr-CA" sz="1200" i="1" dirty="0" smtClean="0">
              <a:latin typeface="+mn-lt"/>
            </a:endParaRPr>
          </a:p>
          <a:p>
            <a:r>
              <a:rPr lang="fr-FR" sz="1200" i="1" dirty="0" smtClean="0">
                <a:latin typeface="+mn-lt"/>
              </a:rPr>
              <a:t>Quiconque a déjà subi un empoisonnement alimentaire sait d’expérience que la nourriture peut être un réservoir à l’origine d’une infection.</a:t>
            </a:r>
          </a:p>
          <a:p>
            <a:endParaRPr lang="fr-CA" sz="1200" i="1" dirty="0" smtClean="0">
              <a:latin typeface="Articulate"/>
            </a:endParaRPr>
          </a:p>
          <a:p>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7</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1214558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kern="1200" dirty="0" smtClean="0">
                <a:solidFill>
                  <a:schemeClr val="tx1"/>
                </a:solidFill>
                <a:effectLst/>
                <a:latin typeface="+mn-lt"/>
                <a:ea typeface="+mn-ea"/>
                <a:cs typeface="+mn-cs"/>
              </a:rPr>
              <a:t>Le troisième maillon de la chaîne est la façon </a:t>
            </a:r>
            <a:r>
              <a:rPr lang="fr-FR" sz="1200" i="1" kern="1200" dirty="0" err="1" smtClean="0">
                <a:solidFill>
                  <a:schemeClr val="tx1"/>
                </a:solidFill>
                <a:effectLst/>
                <a:latin typeface="+mn-lt"/>
                <a:ea typeface="+mn-ea"/>
                <a:cs typeface="+mn-cs"/>
              </a:rPr>
              <a:t>don't</a:t>
            </a:r>
            <a:r>
              <a:rPr lang="fr-FR" sz="1200" i="1" kern="1200" dirty="0" smtClean="0">
                <a:solidFill>
                  <a:schemeClr val="tx1"/>
                </a:solidFill>
                <a:effectLst/>
                <a:latin typeface="+mn-lt"/>
                <a:ea typeface="+mn-ea"/>
                <a:cs typeface="+mn-cs"/>
              </a:rPr>
              <a:t> les agents infectieux (ou micro-organismes) quittent le réservoir - ou la « porte de sortie ». </a:t>
            </a:r>
          </a:p>
          <a:p>
            <a:endParaRPr lang="fr-FR" sz="1200" i="1" kern="1200" dirty="0" smtClean="0">
              <a:solidFill>
                <a:schemeClr val="tx1"/>
              </a:solidFill>
              <a:effectLst/>
              <a:latin typeface="+mn-lt"/>
              <a:ea typeface="+mn-ea"/>
              <a:cs typeface="+mn-cs"/>
            </a:endParaRPr>
          </a:p>
          <a:p>
            <a:r>
              <a:rPr lang="fr-FR" sz="1200" i="1" kern="1200" dirty="0" smtClean="0">
                <a:solidFill>
                  <a:schemeClr val="tx1"/>
                </a:solidFill>
                <a:latin typeface="+mn-lt"/>
                <a:ea typeface="+mn-ea"/>
                <a:cs typeface="+mn-cs"/>
              </a:rPr>
              <a:t>Le corps humain compte de nombreuses portes de sortie.  </a:t>
            </a:r>
          </a:p>
          <a:p>
            <a:endParaRPr lang="fr-CA" sz="1200" i="1"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Si quelqu’un a une infection du sang, une lésion de la peau peut constituer une porte de sortie.</a:t>
            </a:r>
          </a:p>
          <a:p>
            <a:endParaRPr lang="fr-CA" sz="1200" i="1"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Si une personne a une infection respiratoire, une toux ou un éternuement peut transmettre l’infection.</a:t>
            </a:r>
          </a:p>
          <a:p>
            <a:endParaRPr lang="fr-CA" sz="1200" i="1"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L’exsudat non contenu d’une plaie peut aussi constituer une porte de sortie et transmettre une infection.</a:t>
            </a:r>
          </a:p>
          <a:p>
            <a:endParaRPr lang="fr-CA" sz="1200" i="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On peut également être contaminé par des germes en touchant la peau infectée d’une personne.</a:t>
            </a:r>
          </a:p>
          <a:p>
            <a:endParaRPr lang="fr-FR" sz="1200" i="1" kern="1200" dirty="0" smtClean="0">
              <a:solidFill>
                <a:schemeClr val="tx1"/>
              </a:solidFill>
              <a:effectLst/>
              <a:latin typeface="+mn-lt"/>
              <a:ea typeface="+mn-ea"/>
              <a:cs typeface="+mn-cs"/>
            </a:endParaRPr>
          </a:p>
          <a:p>
            <a:endParaRPr lang="fr-FR" sz="1200" i="1"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8</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131364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dirty="0" smtClean="0">
                <a:latin typeface="+mn-lt"/>
              </a:rPr>
              <a:t>Le quatrième maillon de la chaîne est le « mode de transmission ».</a:t>
            </a:r>
          </a:p>
          <a:p>
            <a:endParaRPr lang="fr-CA" sz="1200" i="1" dirty="0" smtClean="0">
              <a:latin typeface="+mn-lt"/>
            </a:endParaRPr>
          </a:p>
          <a:p>
            <a:r>
              <a:rPr lang="fr-FR" sz="1200" i="1" dirty="0" smtClean="0">
                <a:latin typeface="+mn-lt"/>
              </a:rPr>
              <a:t>La plupart des agents infectieux ne peuvent se propager seuls. Ils ont besoin d’un intermédiaire pour passer d’un endroit à un autre; ce qu’on appelle le « mode de transmission ».  </a:t>
            </a:r>
          </a:p>
          <a:p>
            <a:endParaRPr lang="fr-CA" sz="1200" i="1" dirty="0" smtClean="0">
              <a:latin typeface="+mn-lt"/>
            </a:endParaRPr>
          </a:p>
          <a:p>
            <a:r>
              <a:rPr lang="fr-FR" sz="1200" i="1" dirty="0" smtClean="0">
                <a:latin typeface="+mn-lt"/>
              </a:rPr>
              <a:t>Dans les soins de santé, nous ciblons trois principaux modes de transmission : le contact, les gouttelettes et l’air.</a:t>
            </a:r>
          </a:p>
          <a:p>
            <a:endParaRPr lang="fr-CA" sz="1200" i="1" dirty="0" smtClean="0">
              <a:latin typeface="+mn-lt"/>
            </a:endParaRPr>
          </a:p>
          <a:p>
            <a:r>
              <a:rPr lang="fr-FR" sz="1200" i="1" dirty="0" smtClean="0">
                <a:latin typeface="+mn-lt"/>
              </a:rPr>
              <a:t>Les agents infectieux se transmettent d’une personne à l’autre par contact, gouttelettes ou dans l’air. Le module Précautions additionnelles renferme de l’information sur les modes de transmission.</a:t>
            </a:r>
          </a:p>
          <a:p>
            <a:endParaRPr lang="en-US" sz="120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1801DF-F7E1-4566-9355-C2F4EDF88AD6}" type="slidenum">
              <a:rPr lang="en-CA" smtClean="0"/>
              <a:t>9</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3399662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4FCE39C-86EF-44A0-9390-F8075506A949}" type="datetimeFigureOut">
              <a:rPr lang="en-US" smtClean="0"/>
              <a:t>7/3/2014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729EFC-03C9-41E6-9415-CCB26363A0EB}" type="slidenum">
              <a:rPr lang="en-US" smtClean="0"/>
              <a:t>‹#›</a:t>
            </a:fld>
            <a:endParaRPr lang="en-US"/>
          </a:p>
        </p:txBody>
      </p:sp>
    </p:spTree>
    <p:extLst>
      <p:ext uri="{BB962C8B-B14F-4D97-AF65-F5344CB8AC3E}">
        <p14:creationId xmlns:p14="http://schemas.microsoft.com/office/powerpoint/2010/main" val="56060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FCE39C-86EF-44A0-9390-F8075506A949}" type="datetimeFigureOut">
              <a:rPr lang="en-US" smtClean="0"/>
              <a:t>7/3/2014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729EFC-03C9-41E6-9415-CCB26363A0EB}" type="slidenum">
              <a:rPr lang="en-US" smtClean="0"/>
              <a:t>‹#›</a:t>
            </a:fld>
            <a:endParaRPr lang="en-US"/>
          </a:p>
        </p:txBody>
      </p:sp>
    </p:spTree>
    <p:extLst>
      <p:ext uri="{BB962C8B-B14F-4D97-AF65-F5344CB8AC3E}">
        <p14:creationId xmlns:p14="http://schemas.microsoft.com/office/powerpoint/2010/main" val="2319222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FCE39C-86EF-44A0-9390-F8075506A949}" type="datetimeFigureOut">
              <a:rPr lang="en-US" smtClean="0"/>
              <a:t>7/3/2014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729EFC-03C9-41E6-9415-CCB26363A0EB}" type="slidenum">
              <a:rPr lang="en-US" smtClean="0"/>
              <a:t>‹#›</a:t>
            </a:fld>
            <a:endParaRPr lang="en-US"/>
          </a:p>
        </p:txBody>
      </p:sp>
    </p:spTree>
    <p:extLst>
      <p:ext uri="{BB962C8B-B14F-4D97-AF65-F5344CB8AC3E}">
        <p14:creationId xmlns:p14="http://schemas.microsoft.com/office/powerpoint/2010/main" val="3110354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Top Right">
    <p:spTree>
      <p:nvGrpSpPr>
        <p:cNvPr id="1" name=""/>
        <p:cNvGrpSpPr/>
        <p:nvPr/>
      </p:nvGrpSpPr>
      <p:grpSpPr>
        <a:xfrm>
          <a:off x="0" y="0"/>
          <a:ext cx="0" cy="0"/>
          <a:chOff x="0" y="0"/>
          <a:chExt cx="0" cy="0"/>
        </a:xfrm>
      </p:grpSpPr>
      <p:sp>
        <p:nvSpPr>
          <p:cNvPr id="2" name="Title 1"/>
          <p:cNvSpPr>
            <a:spLocks noGrp="1"/>
          </p:cNvSpPr>
          <p:nvPr>
            <p:ph type="title"/>
          </p:nvPr>
        </p:nvSpPr>
        <p:spPr>
          <a:xfrm>
            <a:off x="3352800" y="152400"/>
            <a:ext cx="5334000" cy="838200"/>
          </a:xfrm>
        </p:spPr>
        <p:txBody>
          <a:bodyPr>
            <a:normAutofit/>
          </a:bodyPr>
          <a:lstStyle>
            <a:lvl1pPr algn="r">
              <a:defRPr sz="3000"/>
            </a:lvl1p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D3B5FCC5-C63F-401A-BD9D-B669F3A82322}" type="datetime1">
              <a:rPr lang="en-US">
                <a:solidFill>
                  <a:prstClr val="black"/>
                </a:solidFill>
              </a:rPr>
              <a:pPr>
                <a:defRPr/>
              </a:pPr>
              <a:t>7/3/2014</a:t>
            </a:fld>
            <a:endParaRPr lang="en-US">
              <a:solidFill>
                <a:prstClr val="black"/>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5" name="Slide Number Placeholder 5"/>
          <p:cNvSpPr>
            <a:spLocks noGrp="1"/>
          </p:cNvSpPr>
          <p:nvPr>
            <p:ph type="sldNum" sz="quarter" idx="12"/>
          </p:nvPr>
        </p:nvSpPr>
        <p:spPr/>
        <p:txBody>
          <a:bodyPr/>
          <a:lstStyle>
            <a:lvl1pPr>
              <a:defRPr/>
            </a:lvl1pPr>
          </a:lstStyle>
          <a:p>
            <a:pPr>
              <a:defRPr/>
            </a:pPr>
            <a:fld id="{836A125E-DC6A-4D0B-A2B9-C176AF270FC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429250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with Ch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1143000"/>
            <a:ext cx="70104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1676400" y="1752600"/>
            <a:ext cx="7010400" cy="1143000"/>
          </a:xfrm>
        </p:spPr>
        <p:txBody>
          <a:bodyPr>
            <a:normAutofit/>
          </a:bodyPr>
          <a:lstStyle>
            <a:lvl1pPr>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Chart Placeholder 7"/>
          <p:cNvSpPr>
            <a:spLocks noGrp="1"/>
          </p:cNvSpPr>
          <p:nvPr>
            <p:ph type="chart" sz="quarter" idx="13"/>
          </p:nvPr>
        </p:nvSpPr>
        <p:spPr>
          <a:xfrm>
            <a:off x="1676400" y="2971800"/>
            <a:ext cx="7010400" cy="3352800"/>
          </a:xfrm>
        </p:spPr>
        <p:txBody>
          <a:bodyPr rtlCol="0">
            <a:normAutofit/>
          </a:bodyPr>
          <a:lstStyle/>
          <a:p>
            <a:pPr lvl="0"/>
            <a:endParaRPr lang="en-US" noProof="0" dirty="0"/>
          </a:p>
        </p:txBody>
      </p:sp>
      <p:sp>
        <p:nvSpPr>
          <p:cNvPr id="10" name="Text Placeholder 9"/>
          <p:cNvSpPr>
            <a:spLocks noGrp="1"/>
          </p:cNvSpPr>
          <p:nvPr>
            <p:ph type="body" sz="quarter" idx="14"/>
          </p:nvPr>
        </p:nvSpPr>
        <p:spPr>
          <a:xfrm>
            <a:off x="228600" y="1143000"/>
            <a:ext cx="1338944" cy="533400"/>
          </a:xfrm>
        </p:spPr>
        <p:txBody>
          <a:bodyPr lIns="0" tIns="0" rIns="0" bIns="0" anchor="ctr">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6" name="Date Placeholder 3"/>
          <p:cNvSpPr>
            <a:spLocks noGrp="1"/>
          </p:cNvSpPr>
          <p:nvPr>
            <p:ph type="dt" sz="half" idx="15"/>
          </p:nvPr>
        </p:nvSpPr>
        <p:spPr/>
        <p:txBody>
          <a:bodyPr/>
          <a:lstStyle>
            <a:lvl1pPr>
              <a:defRPr/>
            </a:lvl1pPr>
          </a:lstStyle>
          <a:p>
            <a:pPr>
              <a:defRPr/>
            </a:pPr>
            <a:fld id="{7C255E17-6C73-416A-AAA7-4CDAA9B80ED6}" type="datetime1">
              <a:rPr lang="en-US">
                <a:solidFill>
                  <a:prstClr val="black"/>
                </a:solidFill>
              </a:rPr>
              <a:pPr>
                <a:defRPr/>
              </a:pPr>
              <a:t>7/3/2014</a:t>
            </a:fld>
            <a:endParaRPr lang="en-US">
              <a:solidFill>
                <a:prstClr val="black"/>
              </a:solidFill>
            </a:endParaRPr>
          </a:p>
        </p:txBody>
      </p:sp>
      <p:sp>
        <p:nvSpPr>
          <p:cNvPr id="7" name="Footer Placeholder 4"/>
          <p:cNvSpPr>
            <a:spLocks noGrp="1"/>
          </p:cNvSpPr>
          <p:nvPr>
            <p:ph type="ftr" sz="quarter" idx="16"/>
          </p:nvPr>
        </p:nvSpPr>
        <p:spPr/>
        <p:txBody>
          <a:bodyPr/>
          <a:lstStyle>
            <a:lvl1pPr>
              <a:defRPr/>
            </a:lvl1pPr>
          </a:lstStyle>
          <a:p>
            <a:pPr>
              <a:defRPr/>
            </a:pPr>
            <a:endParaRPr lang="en-US">
              <a:solidFill>
                <a:prstClr val="black"/>
              </a:solidFill>
            </a:endParaRPr>
          </a:p>
        </p:txBody>
      </p:sp>
      <p:sp>
        <p:nvSpPr>
          <p:cNvPr id="9" name="Slide Number Placeholder 5"/>
          <p:cNvSpPr>
            <a:spLocks noGrp="1"/>
          </p:cNvSpPr>
          <p:nvPr>
            <p:ph type="sldNum" sz="quarter" idx="17"/>
          </p:nvPr>
        </p:nvSpPr>
        <p:spPr/>
        <p:txBody>
          <a:bodyPr/>
          <a:lstStyle>
            <a:lvl1pPr>
              <a:defRPr/>
            </a:lvl1pPr>
          </a:lstStyle>
          <a:p>
            <a:pPr>
              <a:defRPr/>
            </a:pPr>
            <a:fld id="{65EFC78A-7E0F-4A9D-A5A1-DD7CBDA8470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591214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with Chart_Al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67818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52600"/>
            <a:ext cx="2514600" cy="4572000"/>
          </a:xfrm>
        </p:spPr>
        <p:txBody>
          <a:bodyPr>
            <a:normAutofit/>
          </a:bodyPr>
          <a:lstStyle>
            <a:lvl1pPr marL="228600" indent="-228600">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Text Placeholder 9"/>
          <p:cNvSpPr>
            <a:spLocks noGrp="1"/>
          </p:cNvSpPr>
          <p:nvPr>
            <p:ph type="body" sz="quarter" idx="14"/>
          </p:nvPr>
        </p:nvSpPr>
        <p:spPr>
          <a:xfrm>
            <a:off x="7315200" y="1143000"/>
            <a:ext cx="1371600" cy="533400"/>
          </a:xfrm>
        </p:spPr>
        <p:txBody>
          <a:bodyPr lIns="0" tIns="0" rIns="0" bIns="0" anchor="b">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8" name="Chart Placeholder 7"/>
          <p:cNvSpPr>
            <a:spLocks noGrp="1"/>
          </p:cNvSpPr>
          <p:nvPr>
            <p:ph type="chart" sz="quarter" idx="16"/>
          </p:nvPr>
        </p:nvSpPr>
        <p:spPr>
          <a:xfrm>
            <a:off x="3048000" y="1752600"/>
            <a:ext cx="5638800" cy="4572000"/>
          </a:xfrm>
        </p:spPr>
        <p:txBody>
          <a:bodyPr rtlCol="0">
            <a:normAutofit/>
          </a:bodyPr>
          <a:lstStyle/>
          <a:p>
            <a:pPr lvl="0"/>
            <a:endParaRPr lang="en-US" noProof="0"/>
          </a:p>
        </p:txBody>
      </p:sp>
      <p:sp>
        <p:nvSpPr>
          <p:cNvPr id="6" name="Date Placeholder 3"/>
          <p:cNvSpPr>
            <a:spLocks noGrp="1"/>
          </p:cNvSpPr>
          <p:nvPr>
            <p:ph type="dt" sz="half" idx="17"/>
          </p:nvPr>
        </p:nvSpPr>
        <p:spPr/>
        <p:txBody>
          <a:bodyPr/>
          <a:lstStyle>
            <a:lvl1pPr>
              <a:defRPr/>
            </a:lvl1pPr>
          </a:lstStyle>
          <a:p>
            <a:pPr>
              <a:defRPr/>
            </a:pPr>
            <a:fld id="{5E858BF2-EE98-43C2-88D6-AC89113486ED}" type="datetime1">
              <a:rPr lang="en-US">
                <a:solidFill>
                  <a:prstClr val="black"/>
                </a:solidFill>
              </a:rPr>
              <a:pPr>
                <a:defRPr/>
              </a:pPr>
              <a:t>7/3/2014</a:t>
            </a:fld>
            <a:endParaRPr lang="en-US">
              <a:solidFill>
                <a:prstClr val="black"/>
              </a:solidFill>
            </a:endParaRPr>
          </a:p>
        </p:txBody>
      </p:sp>
      <p:sp>
        <p:nvSpPr>
          <p:cNvPr id="7" name="Footer Placeholder 4"/>
          <p:cNvSpPr>
            <a:spLocks noGrp="1"/>
          </p:cNvSpPr>
          <p:nvPr>
            <p:ph type="ftr" sz="quarter" idx="18"/>
          </p:nvPr>
        </p:nvSpPr>
        <p:spPr/>
        <p:txBody>
          <a:bodyPr/>
          <a:lstStyle>
            <a:lvl1pPr>
              <a:defRPr/>
            </a:lvl1pPr>
          </a:lstStyle>
          <a:p>
            <a:pPr>
              <a:defRPr/>
            </a:pPr>
            <a:endParaRPr lang="en-US">
              <a:solidFill>
                <a:prstClr val="black"/>
              </a:solidFill>
            </a:endParaRPr>
          </a:p>
        </p:txBody>
      </p:sp>
      <p:sp>
        <p:nvSpPr>
          <p:cNvPr id="9" name="Slide Number Placeholder 5"/>
          <p:cNvSpPr>
            <a:spLocks noGrp="1"/>
          </p:cNvSpPr>
          <p:nvPr>
            <p:ph type="sldNum" sz="quarter" idx="19"/>
          </p:nvPr>
        </p:nvSpPr>
        <p:spPr/>
        <p:txBody>
          <a:bodyPr/>
          <a:lstStyle>
            <a:lvl1pPr>
              <a:defRPr/>
            </a:lvl1pPr>
          </a:lstStyle>
          <a:p>
            <a:pPr>
              <a:defRPr/>
            </a:pPr>
            <a:fld id="{DC051997-E69C-4D5E-8478-425EBCD5781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004702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with Table">
    <p:spTree>
      <p:nvGrpSpPr>
        <p:cNvPr id="1" name=""/>
        <p:cNvGrpSpPr/>
        <p:nvPr/>
      </p:nvGrpSpPr>
      <p:grpSpPr>
        <a:xfrm>
          <a:off x="0" y="0"/>
          <a:ext cx="0" cy="0"/>
          <a:chOff x="0" y="0"/>
          <a:chExt cx="0" cy="0"/>
        </a:xfrm>
      </p:grpSpPr>
      <p:sp>
        <p:nvSpPr>
          <p:cNvPr id="9" name="Table Placeholder 8"/>
          <p:cNvSpPr>
            <a:spLocks noGrp="1"/>
          </p:cNvSpPr>
          <p:nvPr>
            <p:ph type="tbl" sz="quarter" idx="15"/>
          </p:nvPr>
        </p:nvSpPr>
        <p:spPr>
          <a:xfrm>
            <a:off x="1752600" y="2971800"/>
            <a:ext cx="6934200" cy="3352800"/>
          </a:xfrm>
        </p:spPr>
        <p:txBody>
          <a:bodyPr rtlCol="0">
            <a:normAutofit/>
          </a:bodyPr>
          <a:lstStyle/>
          <a:p>
            <a:pPr lvl="0"/>
            <a:endParaRPr lang="en-US" noProof="0" dirty="0"/>
          </a:p>
        </p:txBody>
      </p:sp>
      <p:sp>
        <p:nvSpPr>
          <p:cNvPr id="2" name="Title 1"/>
          <p:cNvSpPr>
            <a:spLocks noGrp="1"/>
          </p:cNvSpPr>
          <p:nvPr>
            <p:ph type="title"/>
          </p:nvPr>
        </p:nvSpPr>
        <p:spPr>
          <a:xfrm>
            <a:off x="457200" y="1143000"/>
            <a:ext cx="82296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52600"/>
            <a:ext cx="8229600" cy="1143000"/>
          </a:xfrm>
        </p:spPr>
        <p:txBody>
          <a:bodyPr>
            <a:normAutofit/>
          </a:bodyPr>
          <a:lstStyle>
            <a:lvl1pPr>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Text Placeholder 9"/>
          <p:cNvSpPr>
            <a:spLocks noGrp="1"/>
          </p:cNvSpPr>
          <p:nvPr>
            <p:ph type="body" sz="quarter" idx="14"/>
          </p:nvPr>
        </p:nvSpPr>
        <p:spPr>
          <a:xfrm>
            <a:off x="457200" y="2971800"/>
            <a:ext cx="1219200" cy="533400"/>
          </a:xfrm>
        </p:spPr>
        <p:txBody>
          <a:bodyPr lIns="0" tIns="0" rIns="0" bIns="0">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6" name="Date Placeholder 3"/>
          <p:cNvSpPr>
            <a:spLocks noGrp="1"/>
          </p:cNvSpPr>
          <p:nvPr>
            <p:ph type="dt" sz="half" idx="16"/>
          </p:nvPr>
        </p:nvSpPr>
        <p:spPr/>
        <p:txBody>
          <a:bodyPr/>
          <a:lstStyle>
            <a:lvl1pPr>
              <a:defRPr/>
            </a:lvl1pPr>
          </a:lstStyle>
          <a:p>
            <a:pPr>
              <a:defRPr/>
            </a:pPr>
            <a:fld id="{F50ED0D0-5734-46DB-9F89-9D424544FA55}" type="datetime1">
              <a:rPr lang="en-US">
                <a:solidFill>
                  <a:prstClr val="black"/>
                </a:solidFill>
              </a:rPr>
              <a:pPr>
                <a:defRPr/>
              </a:pPr>
              <a:t>7/3/2014</a:t>
            </a:fld>
            <a:endParaRPr lang="en-US">
              <a:solidFill>
                <a:prstClr val="black"/>
              </a:solidFill>
            </a:endParaRPr>
          </a:p>
        </p:txBody>
      </p:sp>
      <p:sp>
        <p:nvSpPr>
          <p:cNvPr id="7" name="Footer Placeholder 4"/>
          <p:cNvSpPr>
            <a:spLocks noGrp="1"/>
          </p:cNvSpPr>
          <p:nvPr>
            <p:ph type="ftr" sz="quarter" idx="17"/>
          </p:nvPr>
        </p:nvSpPr>
        <p:spPr/>
        <p:txBody>
          <a:bodyPr/>
          <a:lstStyle>
            <a:lvl1pPr>
              <a:defRPr/>
            </a:lvl1pPr>
          </a:lstStyle>
          <a:p>
            <a:pPr>
              <a:defRPr/>
            </a:pPr>
            <a:endParaRPr lang="en-US">
              <a:solidFill>
                <a:prstClr val="black"/>
              </a:solidFill>
            </a:endParaRPr>
          </a:p>
        </p:txBody>
      </p:sp>
      <p:sp>
        <p:nvSpPr>
          <p:cNvPr id="8" name="Slide Number Placeholder 5"/>
          <p:cNvSpPr>
            <a:spLocks noGrp="1"/>
          </p:cNvSpPr>
          <p:nvPr>
            <p:ph type="sldNum" sz="quarter" idx="18"/>
          </p:nvPr>
        </p:nvSpPr>
        <p:spPr/>
        <p:txBody>
          <a:bodyPr/>
          <a:lstStyle>
            <a:lvl1pPr>
              <a:defRPr/>
            </a:lvl1pPr>
          </a:lstStyle>
          <a:p>
            <a:pPr>
              <a:defRPr/>
            </a:pPr>
            <a:fld id="{DC0129B2-7041-4B8B-BD6F-19FA7A82528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590913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with Table_Alt">
    <p:spTree>
      <p:nvGrpSpPr>
        <p:cNvPr id="1" name=""/>
        <p:cNvGrpSpPr/>
        <p:nvPr/>
      </p:nvGrpSpPr>
      <p:grpSpPr>
        <a:xfrm>
          <a:off x="0" y="0"/>
          <a:ext cx="0" cy="0"/>
          <a:chOff x="0" y="0"/>
          <a:chExt cx="0" cy="0"/>
        </a:xfrm>
      </p:grpSpPr>
      <p:sp>
        <p:nvSpPr>
          <p:cNvPr id="9" name="Table Placeholder 8"/>
          <p:cNvSpPr>
            <a:spLocks noGrp="1"/>
          </p:cNvSpPr>
          <p:nvPr>
            <p:ph type="tbl" sz="quarter" idx="15"/>
          </p:nvPr>
        </p:nvSpPr>
        <p:spPr>
          <a:xfrm>
            <a:off x="3048000" y="1752600"/>
            <a:ext cx="5638800" cy="4572000"/>
          </a:xfrm>
        </p:spPr>
        <p:txBody>
          <a:bodyPr rtlCol="0">
            <a:normAutofit/>
          </a:bodyPr>
          <a:lstStyle/>
          <a:p>
            <a:pPr lvl="0"/>
            <a:endParaRPr lang="en-US" noProof="0" dirty="0"/>
          </a:p>
        </p:txBody>
      </p:sp>
      <p:sp>
        <p:nvSpPr>
          <p:cNvPr id="2" name="Title 1"/>
          <p:cNvSpPr>
            <a:spLocks noGrp="1"/>
          </p:cNvSpPr>
          <p:nvPr>
            <p:ph type="title"/>
          </p:nvPr>
        </p:nvSpPr>
        <p:spPr>
          <a:xfrm>
            <a:off x="457200" y="1143000"/>
            <a:ext cx="67818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52600"/>
            <a:ext cx="2514600" cy="4572000"/>
          </a:xfrm>
        </p:spPr>
        <p:txBody>
          <a:bodyPr>
            <a:normAutofit/>
          </a:bodyPr>
          <a:lstStyle>
            <a:lvl1pPr marL="228600" indent="-228600">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Text Placeholder 9"/>
          <p:cNvSpPr>
            <a:spLocks noGrp="1"/>
          </p:cNvSpPr>
          <p:nvPr>
            <p:ph type="body" sz="quarter" idx="14"/>
          </p:nvPr>
        </p:nvSpPr>
        <p:spPr>
          <a:xfrm>
            <a:off x="7315200" y="1143000"/>
            <a:ext cx="1371600" cy="533400"/>
          </a:xfrm>
        </p:spPr>
        <p:txBody>
          <a:bodyPr lIns="0" tIns="0" rIns="0" bIns="0" anchor="b">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6" name="Date Placeholder 3"/>
          <p:cNvSpPr>
            <a:spLocks noGrp="1"/>
          </p:cNvSpPr>
          <p:nvPr>
            <p:ph type="dt" sz="half" idx="16"/>
          </p:nvPr>
        </p:nvSpPr>
        <p:spPr/>
        <p:txBody>
          <a:bodyPr/>
          <a:lstStyle>
            <a:lvl1pPr>
              <a:defRPr/>
            </a:lvl1pPr>
          </a:lstStyle>
          <a:p>
            <a:pPr>
              <a:defRPr/>
            </a:pPr>
            <a:fld id="{9913DAEC-5A71-43CC-8443-531928FD547D}" type="datetime1">
              <a:rPr lang="en-US">
                <a:solidFill>
                  <a:prstClr val="black"/>
                </a:solidFill>
              </a:rPr>
              <a:pPr>
                <a:defRPr/>
              </a:pPr>
              <a:t>7/3/2014</a:t>
            </a:fld>
            <a:endParaRPr lang="en-US">
              <a:solidFill>
                <a:prstClr val="black"/>
              </a:solidFill>
            </a:endParaRPr>
          </a:p>
        </p:txBody>
      </p:sp>
      <p:sp>
        <p:nvSpPr>
          <p:cNvPr id="7" name="Footer Placeholder 4"/>
          <p:cNvSpPr>
            <a:spLocks noGrp="1"/>
          </p:cNvSpPr>
          <p:nvPr>
            <p:ph type="ftr" sz="quarter" idx="17"/>
          </p:nvPr>
        </p:nvSpPr>
        <p:spPr/>
        <p:txBody>
          <a:bodyPr/>
          <a:lstStyle>
            <a:lvl1pPr>
              <a:defRPr/>
            </a:lvl1pPr>
          </a:lstStyle>
          <a:p>
            <a:pPr>
              <a:defRPr/>
            </a:pPr>
            <a:endParaRPr lang="en-US">
              <a:solidFill>
                <a:prstClr val="black"/>
              </a:solidFill>
            </a:endParaRPr>
          </a:p>
        </p:txBody>
      </p:sp>
      <p:sp>
        <p:nvSpPr>
          <p:cNvPr id="8" name="Slide Number Placeholder 5"/>
          <p:cNvSpPr>
            <a:spLocks noGrp="1"/>
          </p:cNvSpPr>
          <p:nvPr>
            <p:ph type="sldNum" sz="quarter" idx="18"/>
          </p:nvPr>
        </p:nvSpPr>
        <p:spPr/>
        <p:txBody>
          <a:bodyPr/>
          <a:lstStyle>
            <a:lvl1pPr>
              <a:defRPr/>
            </a:lvl1pPr>
          </a:lstStyle>
          <a:p>
            <a:pPr>
              <a:defRPr/>
            </a:pPr>
            <a:fld id="{0DBB3296-763B-40EC-83A6-F7C84454021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900896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Top Right">
    <p:spTree>
      <p:nvGrpSpPr>
        <p:cNvPr id="1" name=""/>
        <p:cNvGrpSpPr/>
        <p:nvPr/>
      </p:nvGrpSpPr>
      <p:grpSpPr>
        <a:xfrm>
          <a:off x="0" y="0"/>
          <a:ext cx="0" cy="0"/>
          <a:chOff x="0" y="0"/>
          <a:chExt cx="0" cy="0"/>
        </a:xfrm>
      </p:grpSpPr>
      <p:sp>
        <p:nvSpPr>
          <p:cNvPr id="2" name="Title 1"/>
          <p:cNvSpPr>
            <a:spLocks noGrp="1"/>
          </p:cNvSpPr>
          <p:nvPr>
            <p:ph type="title"/>
          </p:nvPr>
        </p:nvSpPr>
        <p:spPr>
          <a:xfrm>
            <a:off x="3352800" y="152400"/>
            <a:ext cx="5334000" cy="838200"/>
          </a:xfrm>
        </p:spPr>
        <p:txBody>
          <a:bodyPr>
            <a:normAutofit/>
          </a:bodyPr>
          <a:lstStyle>
            <a:lvl1pPr algn="r">
              <a:defRPr sz="3000"/>
            </a:lvl1p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D3B5FCC5-C63F-401A-BD9D-B669F3A82322}" type="datetime1">
              <a:rPr lang="en-US">
                <a:solidFill>
                  <a:prstClr val="black"/>
                </a:solidFill>
              </a:rPr>
              <a:pPr>
                <a:defRPr/>
              </a:pPr>
              <a:t>7/3/2014</a:t>
            </a:fld>
            <a:endParaRPr lang="en-US">
              <a:solidFill>
                <a:prstClr val="black"/>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5" name="Slide Number Placeholder 5"/>
          <p:cNvSpPr>
            <a:spLocks noGrp="1"/>
          </p:cNvSpPr>
          <p:nvPr>
            <p:ph type="sldNum" sz="quarter" idx="12"/>
          </p:nvPr>
        </p:nvSpPr>
        <p:spPr/>
        <p:txBody>
          <a:bodyPr/>
          <a:lstStyle>
            <a:lvl1pPr>
              <a:defRPr/>
            </a:lvl1pPr>
          </a:lstStyle>
          <a:p>
            <a:pPr>
              <a:defRPr/>
            </a:pPr>
            <a:fld id="{836A125E-DC6A-4D0B-A2B9-C176AF270FC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004489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with Ch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1143000"/>
            <a:ext cx="70104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1676400" y="1752600"/>
            <a:ext cx="7010400" cy="1143000"/>
          </a:xfrm>
        </p:spPr>
        <p:txBody>
          <a:bodyPr>
            <a:normAutofit/>
          </a:bodyPr>
          <a:lstStyle>
            <a:lvl1pPr>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Chart Placeholder 7"/>
          <p:cNvSpPr>
            <a:spLocks noGrp="1"/>
          </p:cNvSpPr>
          <p:nvPr>
            <p:ph type="chart" sz="quarter" idx="13"/>
          </p:nvPr>
        </p:nvSpPr>
        <p:spPr>
          <a:xfrm>
            <a:off x="1676400" y="2971800"/>
            <a:ext cx="7010400" cy="3352800"/>
          </a:xfrm>
        </p:spPr>
        <p:txBody>
          <a:bodyPr rtlCol="0">
            <a:normAutofit/>
          </a:bodyPr>
          <a:lstStyle/>
          <a:p>
            <a:pPr lvl="0"/>
            <a:endParaRPr lang="en-US" noProof="0" dirty="0"/>
          </a:p>
        </p:txBody>
      </p:sp>
      <p:sp>
        <p:nvSpPr>
          <p:cNvPr id="10" name="Text Placeholder 9"/>
          <p:cNvSpPr>
            <a:spLocks noGrp="1"/>
          </p:cNvSpPr>
          <p:nvPr>
            <p:ph type="body" sz="quarter" idx="14"/>
          </p:nvPr>
        </p:nvSpPr>
        <p:spPr>
          <a:xfrm>
            <a:off x="228600" y="1143000"/>
            <a:ext cx="1338944" cy="533400"/>
          </a:xfrm>
        </p:spPr>
        <p:txBody>
          <a:bodyPr lIns="0" tIns="0" rIns="0" bIns="0" anchor="ctr">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6" name="Date Placeholder 3"/>
          <p:cNvSpPr>
            <a:spLocks noGrp="1"/>
          </p:cNvSpPr>
          <p:nvPr>
            <p:ph type="dt" sz="half" idx="15"/>
          </p:nvPr>
        </p:nvSpPr>
        <p:spPr/>
        <p:txBody>
          <a:bodyPr/>
          <a:lstStyle>
            <a:lvl1pPr>
              <a:defRPr/>
            </a:lvl1pPr>
          </a:lstStyle>
          <a:p>
            <a:pPr>
              <a:defRPr/>
            </a:pPr>
            <a:fld id="{7C255E17-6C73-416A-AAA7-4CDAA9B80ED6}" type="datetime1">
              <a:rPr lang="en-US">
                <a:solidFill>
                  <a:prstClr val="black"/>
                </a:solidFill>
              </a:rPr>
              <a:pPr>
                <a:defRPr/>
              </a:pPr>
              <a:t>7/3/2014</a:t>
            </a:fld>
            <a:endParaRPr lang="en-US">
              <a:solidFill>
                <a:prstClr val="black"/>
              </a:solidFill>
            </a:endParaRPr>
          </a:p>
        </p:txBody>
      </p:sp>
      <p:sp>
        <p:nvSpPr>
          <p:cNvPr id="7" name="Footer Placeholder 4"/>
          <p:cNvSpPr>
            <a:spLocks noGrp="1"/>
          </p:cNvSpPr>
          <p:nvPr>
            <p:ph type="ftr" sz="quarter" idx="16"/>
          </p:nvPr>
        </p:nvSpPr>
        <p:spPr/>
        <p:txBody>
          <a:bodyPr/>
          <a:lstStyle>
            <a:lvl1pPr>
              <a:defRPr/>
            </a:lvl1pPr>
          </a:lstStyle>
          <a:p>
            <a:pPr>
              <a:defRPr/>
            </a:pPr>
            <a:endParaRPr lang="en-US">
              <a:solidFill>
                <a:prstClr val="black"/>
              </a:solidFill>
            </a:endParaRPr>
          </a:p>
        </p:txBody>
      </p:sp>
      <p:sp>
        <p:nvSpPr>
          <p:cNvPr id="9" name="Slide Number Placeholder 5"/>
          <p:cNvSpPr>
            <a:spLocks noGrp="1"/>
          </p:cNvSpPr>
          <p:nvPr>
            <p:ph type="sldNum" sz="quarter" idx="17"/>
          </p:nvPr>
        </p:nvSpPr>
        <p:spPr/>
        <p:txBody>
          <a:bodyPr/>
          <a:lstStyle>
            <a:lvl1pPr>
              <a:defRPr/>
            </a:lvl1pPr>
          </a:lstStyle>
          <a:p>
            <a:pPr>
              <a:defRPr/>
            </a:pPr>
            <a:fld id="{65EFC78A-7E0F-4A9D-A5A1-DD7CBDA8470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59896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with Chart_Al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67818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52600"/>
            <a:ext cx="2514600" cy="4572000"/>
          </a:xfrm>
        </p:spPr>
        <p:txBody>
          <a:bodyPr>
            <a:normAutofit/>
          </a:bodyPr>
          <a:lstStyle>
            <a:lvl1pPr marL="228600" indent="-228600">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Text Placeholder 9"/>
          <p:cNvSpPr>
            <a:spLocks noGrp="1"/>
          </p:cNvSpPr>
          <p:nvPr>
            <p:ph type="body" sz="quarter" idx="14"/>
          </p:nvPr>
        </p:nvSpPr>
        <p:spPr>
          <a:xfrm>
            <a:off x="7315200" y="1143000"/>
            <a:ext cx="1371600" cy="533400"/>
          </a:xfrm>
        </p:spPr>
        <p:txBody>
          <a:bodyPr lIns="0" tIns="0" rIns="0" bIns="0" anchor="b">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8" name="Chart Placeholder 7"/>
          <p:cNvSpPr>
            <a:spLocks noGrp="1"/>
          </p:cNvSpPr>
          <p:nvPr>
            <p:ph type="chart" sz="quarter" idx="16"/>
          </p:nvPr>
        </p:nvSpPr>
        <p:spPr>
          <a:xfrm>
            <a:off x="3048000" y="1752600"/>
            <a:ext cx="5638800" cy="4572000"/>
          </a:xfrm>
        </p:spPr>
        <p:txBody>
          <a:bodyPr rtlCol="0">
            <a:normAutofit/>
          </a:bodyPr>
          <a:lstStyle/>
          <a:p>
            <a:pPr lvl="0"/>
            <a:endParaRPr lang="en-US" noProof="0"/>
          </a:p>
        </p:txBody>
      </p:sp>
      <p:sp>
        <p:nvSpPr>
          <p:cNvPr id="6" name="Date Placeholder 3"/>
          <p:cNvSpPr>
            <a:spLocks noGrp="1"/>
          </p:cNvSpPr>
          <p:nvPr>
            <p:ph type="dt" sz="half" idx="17"/>
          </p:nvPr>
        </p:nvSpPr>
        <p:spPr/>
        <p:txBody>
          <a:bodyPr/>
          <a:lstStyle>
            <a:lvl1pPr>
              <a:defRPr/>
            </a:lvl1pPr>
          </a:lstStyle>
          <a:p>
            <a:pPr>
              <a:defRPr/>
            </a:pPr>
            <a:fld id="{5E858BF2-EE98-43C2-88D6-AC89113486ED}" type="datetime1">
              <a:rPr lang="en-US">
                <a:solidFill>
                  <a:prstClr val="black"/>
                </a:solidFill>
              </a:rPr>
              <a:pPr>
                <a:defRPr/>
              </a:pPr>
              <a:t>7/3/2014</a:t>
            </a:fld>
            <a:endParaRPr lang="en-US">
              <a:solidFill>
                <a:prstClr val="black"/>
              </a:solidFill>
            </a:endParaRPr>
          </a:p>
        </p:txBody>
      </p:sp>
      <p:sp>
        <p:nvSpPr>
          <p:cNvPr id="7" name="Footer Placeholder 4"/>
          <p:cNvSpPr>
            <a:spLocks noGrp="1"/>
          </p:cNvSpPr>
          <p:nvPr>
            <p:ph type="ftr" sz="quarter" idx="18"/>
          </p:nvPr>
        </p:nvSpPr>
        <p:spPr/>
        <p:txBody>
          <a:bodyPr/>
          <a:lstStyle>
            <a:lvl1pPr>
              <a:defRPr/>
            </a:lvl1pPr>
          </a:lstStyle>
          <a:p>
            <a:pPr>
              <a:defRPr/>
            </a:pPr>
            <a:endParaRPr lang="en-US">
              <a:solidFill>
                <a:prstClr val="black"/>
              </a:solidFill>
            </a:endParaRPr>
          </a:p>
        </p:txBody>
      </p:sp>
      <p:sp>
        <p:nvSpPr>
          <p:cNvPr id="9" name="Slide Number Placeholder 5"/>
          <p:cNvSpPr>
            <a:spLocks noGrp="1"/>
          </p:cNvSpPr>
          <p:nvPr>
            <p:ph type="sldNum" sz="quarter" idx="19"/>
          </p:nvPr>
        </p:nvSpPr>
        <p:spPr/>
        <p:txBody>
          <a:bodyPr/>
          <a:lstStyle>
            <a:lvl1pPr>
              <a:defRPr/>
            </a:lvl1pPr>
          </a:lstStyle>
          <a:p>
            <a:pPr>
              <a:defRPr/>
            </a:pPr>
            <a:fld id="{DC051997-E69C-4D5E-8478-425EBCD5781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54331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FCE39C-86EF-44A0-9390-F8075506A949}" type="datetimeFigureOut">
              <a:rPr lang="en-US" smtClean="0"/>
              <a:t>7/3/2014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729EFC-03C9-41E6-9415-CCB26363A0EB}" type="slidenum">
              <a:rPr lang="en-US" smtClean="0"/>
              <a:t>‹#›</a:t>
            </a:fld>
            <a:endParaRPr lang="en-US"/>
          </a:p>
        </p:txBody>
      </p:sp>
    </p:spTree>
    <p:extLst>
      <p:ext uri="{BB962C8B-B14F-4D97-AF65-F5344CB8AC3E}">
        <p14:creationId xmlns:p14="http://schemas.microsoft.com/office/powerpoint/2010/main" val="2630193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with Table">
    <p:spTree>
      <p:nvGrpSpPr>
        <p:cNvPr id="1" name=""/>
        <p:cNvGrpSpPr/>
        <p:nvPr/>
      </p:nvGrpSpPr>
      <p:grpSpPr>
        <a:xfrm>
          <a:off x="0" y="0"/>
          <a:ext cx="0" cy="0"/>
          <a:chOff x="0" y="0"/>
          <a:chExt cx="0" cy="0"/>
        </a:xfrm>
      </p:grpSpPr>
      <p:sp>
        <p:nvSpPr>
          <p:cNvPr id="9" name="Table Placeholder 8"/>
          <p:cNvSpPr>
            <a:spLocks noGrp="1"/>
          </p:cNvSpPr>
          <p:nvPr>
            <p:ph type="tbl" sz="quarter" idx="15"/>
          </p:nvPr>
        </p:nvSpPr>
        <p:spPr>
          <a:xfrm>
            <a:off x="1752600" y="2971800"/>
            <a:ext cx="6934200" cy="3352800"/>
          </a:xfrm>
        </p:spPr>
        <p:txBody>
          <a:bodyPr rtlCol="0">
            <a:normAutofit/>
          </a:bodyPr>
          <a:lstStyle/>
          <a:p>
            <a:pPr lvl="0"/>
            <a:endParaRPr lang="en-US" noProof="0" dirty="0"/>
          </a:p>
        </p:txBody>
      </p:sp>
      <p:sp>
        <p:nvSpPr>
          <p:cNvPr id="2" name="Title 1"/>
          <p:cNvSpPr>
            <a:spLocks noGrp="1"/>
          </p:cNvSpPr>
          <p:nvPr>
            <p:ph type="title"/>
          </p:nvPr>
        </p:nvSpPr>
        <p:spPr>
          <a:xfrm>
            <a:off x="457200" y="1143000"/>
            <a:ext cx="82296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52600"/>
            <a:ext cx="8229600" cy="1143000"/>
          </a:xfrm>
        </p:spPr>
        <p:txBody>
          <a:bodyPr>
            <a:normAutofit/>
          </a:bodyPr>
          <a:lstStyle>
            <a:lvl1pPr>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Text Placeholder 9"/>
          <p:cNvSpPr>
            <a:spLocks noGrp="1"/>
          </p:cNvSpPr>
          <p:nvPr>
            <p:ph type="body" sz="quarter" idx="14"/>
          </p:nvPr>
        </p:nvSpPr>
        <p:spPr>
          <a:xfrm>
            <a:off x="457200" y="2971800"/>
            <a:ext cx="1219200" cy="533400"/>
          </a:xfrm>
        </p:spPr>
        <p:txBody>
          <a:bodyPr lIns="0" tIns="0" rIns="0" bIns="0">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6" name="Date Placeholder 3"/>
          <p:cNvSpPr>
            <a:spLocks noGrp="1"/>
          </p:cNvSpPr>
          <p:nvPr>
            <p:ph type="dt" sz="half" idx="16"/>
          </p:nvPr>
        </p:nvSpPr>
        <p:spPr/>
        <p:txBody>
          <a:bodyPr/>
          <a:lstStyle>
            <a:lvl1pPr>
              <a:defRPr/>
            </a:lvl1pPr>
          </a:lstStyle>
          <a:p>
            <a:pPr>
              <a:defRPr/>
            </a:pPr>
            <a:fld id="{F50ED0D0-5734-46DB-9F89-9D424544FA55}" type="datetime1">
              <a:rPr lang="en-US">
                <a:solidFill>
                  <a:prstClr val="black"/>
                </a:solidFill>
              </a:rPr>
              <a:pPr>
                <a:defRPr/>
              </a:pPr>
              <a:t>7/3/2014</a:t>
            </a:fld>
            <a:endParaRPr lang="en-US">
              <a:solidFill>
                <a:prstClr val="black"/>
              </a:solidFill>
            </a:endParaRPr>
          </a:p>
        </p:txBody>
      </p:sp>
      <p:sp>
        <p:nvSpPr>
          <p:cNvPr id="7" name="Footer Placeholder 4"/>
          <p:cNvSpPr>
            <a:spLocks noGrp="1"/>
          </p:cNvSpPr>
          <p:nvPr>
            <p:ph type="ftr" sz="quarter" idx="17"/>
          </p:nvPr>
        </p:nvSpPr>
        <p:spPr/>
        <p:txBody>
          <a:bodyPr/>
          <a:lstStyle>
            <a:lvl1pPr>
              <a:defRPr/>
            </a:lvl1pPr>
          </a:lstStyle>
          <a:p>
            <a:pPr>
              <a:defRPr/>
            </a:pPr>
            <a:endParaRPr lang="en-US">
              <a:solidFill>
                <a:prstClr val="black"/>
              </a:solidFill>
            </a:endParaRPr>
          </a:p>
        </p:txBody>
      </p:sp>
      <p:sp>
        <p:nvSpPr>
          <p:cNvPr id="8" name="Slide Number Placeholder 5"/>
          <p:cNvSpPr>
            <a:spLocks noGrp="1"/>
          </p:cNvSpPr>
          <p:nvPr>
            <p:ph type="sldNum" sz="quarter" idx="18"/>
          </p:nvPr>
        </p:nvSpPr>
        <p:spPr/>
        <p:txBody>
          <a:bodyPr/>
          <a:lstStyle>
            <a:lvl1pPr>
              <a:defRPr/>
            </a:lvl1pPr>
          </a:lstStyle>
          <a:p>
            <a:pPr>
              <a:defRPr/>
            </a:pPr>
            <a:fld id="{DC0129B2-7041-4B8B-BD6F-19FA7A82528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039245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with Table_Alt">
    <p:spTree>
      <p:nvGrpSpPr>
        <p:cNvPr id="1" name=""/>
        <p:cNvGrpSpPr/>
        <p:nvPr/>
      </p:nvGrpSpPr>
      <p:grpSpPr>
        <a:xfrm>
          <a:off x="0" y="0"/>
          <a:ext cx="0" cy="0"/>
          <a:chOff x="0" y="0"/>
          <a:chExt cx="0" cy="0"/>
        </a:xfrm>
      </p:grpSpPr>
      <p:sp>
        <p:nvSpPr>
          <p:cNvPr id="9" name="Table Placeholder 8"/>
          <p:cNvSpPr>
            <a:spLocks noGrp="1"/>
          </p:cNvSpPr>
          <p:nvPr>
            <p:ph type="tbl" sz="quarter" idx="15"/>
          </p:nvPr>
        </p:nvSpPr>
        <p:spPr>
          <a:xfrm>
            <a:off x="3048000" y="1752600"/>
            <a:ext cx="5638800" cy="4572000"/>
          </a:xfrm>
        </p:spPr>
        <p:txBody>
          <a:bodyPr rtlCol="0">
            <a:normAutofit/>
          </a:bodyPr>
          <a:lstStyle/>
          <a:p>
            <a:pPr lvl="0"/>
            <a:endParaRPr lang="en-US" noProof="0" dirty="0"/>
          </a:p>
        </p:txBody>
      </p:sp>
      <p:sp>
        <p:nvSpPr>
          <p:cNvPr id="2" name="Title 1"/>
          <p:cNvSpPr>
            <a:spLocks noGrp="1"/>
          </p:cNvSpPr>
          <p:nvPr>
            <p:ph type="title"/>
          </p:nvPr>
        </p:nvSpPr>
        <p:spPr>
          <a:xfrm>
            <a:off x="457200" y="1143000"/>
            <a:ext cx="67818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52600"/>
            <a:ext cx="2514600" cy="4572000"/>
          </a:xfrm>
        </p:spPr>
        <p:txBody>
          <a:bodyPr>
            <a:normAutofit/>
          </a:bodyPr>
          <a:lstStyle>
            <a:lvl1pPr marL="228600" indent="-228600">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Text Placeholder 9"/>
          <p:cNvSpPr>
            <a:spLocks noGrp="1"/>
          </p:cNvSpPr>
          <p:nvPr>
            <p:ph type="body" sz="quarter" idx="14"/>
          </p:nvPr>
        </p:nvSpPr>
        <p:spPr>
          <a:xfrm>
            <a:off x="7315200" y="1143000"/>
            <a:ext cx="1371600" cy="533400"/>
          </a:xfrm>
        </p:spPr>
        <p:txBody>
          <a:bodyPr lIns="0" tIns="0" rIns="0" bIns="0" anchor="b">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6" name="Date Placeholder 3"/>
          <p:cNvSpPr>
            <a:spLocks noGrp="1"/>
          </p:cNvSpPr>
          <p:nvPr>
            <p:ph type="dt" sz="half" idx="16"/>
          </p:nvPr>
        </p:nvSpPr>
        <p:spPr/>
        <p:txBody>
          <a:bodyPr/>
          <a:lstStyle>
            <a:lvl1pPr>
              <a:defRPr/>
            </a:lvl1pPr>
          </a:lstStyle>
          <a:p>
            <a:pPr>
              <a:defRPr/>
            </a:pPr>
            <a:fld id="{9913DAEC-5A71-43CC-8443-531928FD547D}" type="datetime1">
              <a:rPr lang="en-US">
                <a:solidFill>
                  <a:prstClr val="black"/>
                </a:solidFill>
              </a:rPr>
              <a:pPr>
                <a:defRPr/>
              </a:pPr>
              <a:t>7/3/2014</a:t>
            </a:fld>
            <a:endParaRPr lang="en-US">
              <a:solidFill>
                <a:prstClr val="black"/>
              </a:solidFill>
            </a:endParaRPr>
          </a:p>
        </p:txBody>
      </p:sp>
      <p:sp>
        <p:nvSpPr>
          <p:cNvPr id="7" name="Footer Placeholder 4"/>
          <p:cNvSpPr>
            <a:spLocks noGrp="1"/>
          </p:cNvSpPr>
          <p:nvPr>
            <p:ph type="ftr" sz="quarter" idx="17"/>
          </p:nvPr>
        </p:nvSpPr>
        <p:spPr/>
        <p:txBody>
          <a:bodyPr/>
          <a:lstStyle>
            <a:lvl1pPr>
              <a:defRPr/>
            </a:lvl1pPr>
          </a:lstStyle>
          <a:p>
            <a:pPr>
              <a:defRPr/>
            </a:pPr>
            <a:endParaRPr lang="en-US">
              <a:solidFill>
                <a:prstClr val="black"/>
              </a:solidFill>
            </a:endParaRPr>
          </a:p>
        </p:txBody>
      </p:sp>
      <p:sp>
        <p:nvSpPr>
          <p:cNvPr id="8" name="Slide Number Placeholder 5"/>
          <p:cNvSpPr>
            <a:spLocks noGrp="1"/>
          </p:cNvSpPr>
          <p:nvPr>
            <p:ph type="sldNum" sz="quarter" idx="18"/>
          </p:nvPr>
        </p:nvSpPr>
        <p:spPr/>
        <p:txBody>
          <a:bodyPr/>
          <a:lstStyle>
            <a:lvl1pPr>
              <a:defRPr/>
            </a:lvl1pPr>
          </a:lstStyle>
          <a:p>
            <a:pPr>
              <a:defRPr/>
            </a:pPr>
            <a:fld id="{0DBB3296-763B-40EC-83A6-F7C84454021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616489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Only Top Right">
    <p:spTree>
      <p:nvGrpSpPr>
        <p:cNvPr id="1" name=""/>
        <p:cNvGrpSpPr/>
        <p:nvPr/>
      </p:nvGrpSpPr>
      <p:grpSpPr>
        <a:xfrm>
          <a:off x="0" y="0"/>
          <a:ext cx="0" cy="0"/>
          <a:chOff x="0" y="0"/>
          <a:chExt cx="0" cy="0"/>
        </a:xfrm>
      </p:grpSpPr>
      <p:sp>
        <p:nvSpPr>
          <p:cNvPr id="2" name="Title 1"/>
          <p:cNvSpPr>
            <a:spLocks noGrp="1"/>
          </p:cNvSpPr>
          <p:nvPr>
            <p:ph type="title"/>
          </p:nvPr>
        </p:nvSpPr>
        <p:spPr>
          <a:xfrm>
            <a:off x="3352800" y="152400"/>
            <a:ext cx="5334000" cy="838200"/>
          </a:xfrm>
        </p:spPr>
        <p:txBody>
          <a:bodyPr>
            <a:normAutofit/>
          </a:bodyPr>
          <a:lstStyle>
            <a:lvl1pPr algn="r">
              <a:defRPr sz="3000"/>
            </a:lvl1p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D3B5FCC5-C63F-401A-BD9D-B669F3A82322}" type="datetime1">
              <a:rPr lang="en-US">
                <a:solidFill>
                  <a:prstClr val="black"/>
                </a:solidFill>
              </a:rPr>
              <a:pPr>
                <a:defRPr/>
              </a:pPr>
              <a:t>7/3/2014</a:t>
            </a:fld>
            <a:endParaRPr lang="en-US">
              <a:solidFill>
                <a:prstClr val="black"/>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5" name="Slide Number Placeholder 5"/>
          <p:cNvSpPr>
            <a:spLocks noGrp="1"/>
          </p:cNvSpPr>
          <p:nvPr>
            <p:ph type="sldNum" sz="quarter" idx="12"/>
          </p:nvPr>
        </p:nvSpPr>
        <p:spPr/>
        <p:txBody>
          <a:bodyPr/>
          <a:lstStyle>
            <a:lvl1pPr>
              <a:defRPr/>
            </a:lvl1pPr>
          </a:lstStyle>
          <a:p>
            <a:pPr>
              <a:defRPr/>
            </a:pPr>
            <a:fld id="{836A125E-DC6A-4D0B-A2B9-C176AF270FC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596449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with Ch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1143000"/>
            <a:ext cx="70104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1676400" y="1752600"/>
            <a:ext cx="7010400" cy="1143000"/>
          </a:xfrm>
        </p:spPr>
        <p:txBody>
          <a:bodyPr>
            <a:normAutofit/>
          </a:bodyPr>
          <a:lstStyle>
            <a:lvl1pPr>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Chart Placeholder 7"/>
          <p:cNvSpPr>
            <a:spLocks noGrp="1"/>
          </p:cNvSpPr>
          <p:nvPr>
            <p:ph type="chart" sz="quarter" idx="13"/>
          </p:nvPr>
        </p:nvSpPr>
        <p:spPr>
          <a:xfrm>
            <a:off x="1676400" y="2971800"/>
            <a:ext cx="7010400" cy="3352800"/>
          </a:xfrm>
        </p:spPr>
        <p:txBody>
          <a:bodyPr rtlCol="0">
            <a:normAutofit/>
          </a:bodyPr>
          <a:lstStyle/>
          <a:p>
            <a:pPr lvl="0"/>
            <a:endParaRPr lang="en-US" noProof="0" dirty="0"/>
          </a:p>
        </p:txBody>
      </p:sp>
      <p:sp>
        <p:nvSpPr>
          <p:cNvPr id="10" name="Text Placeholder 9"/>
          <p:cNvSpPr>
            <a:spLocks noGrp="1"/>
          </p:cNvSpPr>
          <p:nvPr>
            <p:ph type="body" sz="quarter" idx="14"/>
          </p:nvPr>
        </p:nvSpPr>
        <p:spPr>
          <a:xfrm>
            <a:off x="228600" y="1143000"/>
            <a:ext cx="1338944" cy="533400"/>
          </a:xfrm>
        </p:spPr>
        <p:txBody>
          <a:bodyPr lIns="0" tIns="0" rIns="0" bIns="0" anchor="ctr">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6" name="Date Placeholder 3"/>
          <p:cNvSpPr>
            <a:spLocks noGrp="1"/>
          </p:cNvSpPr>
          <p:nvPr>
            <p:ph type="dt" sz="half" idx="15"/>
          </p:nvPr>
        </p:nvSpPr>
        <p:spPr/>
        <p:txBody>
          <a:bodyPr/>
          <a:lstStyle>
            <a:lvl1pPr>
              <a:defRPr/>
            </a:lvl1pPr>
          </a:lstStyle>
          <a:p>
            <a:pPr>
              <a:defRPr/>
            </a:pPr>
            <a:fld id="{7C255E17-6C73-416A-AAA7-4CDAA9B80ED6}" type="datetime1">
              <a:rPr lang="en-US">
                <a:solidFill>
                  <a:prstClr val="black"/>
                </a:solidFill>
              </a:rPr>
              <a:pPr>
                <a:defRPr/>
              </a:pPr>
              <a:t>7/3/2014</a:t>
            </a:fld>
            <a:endParaRPr lang="en-US">
              <a:solidFill>
                <a:prstClr val="black"/>
              </a:solidFill>
            </a:endParaRPr>
          </a:p>
        </p:txBody>
      </p:sp>
      <p:sp>
        <p:nvSpPr>
          <p:cNvPr id="7" name="Footer Placeholder 4"/>
          <p:cNvSpPr>
            <a:spLocks noGrp="1"/>
          </p:cNvSpPr>
          <p:nvPr>
            <p:ph type="ftr" sz="quarter" idx="16"/>
          </p:nvPr>
        </p:nvSpPr>
        <p:spPr/>
        <p:txBody>
          <a:bodyPr/>
          <a:lstStyle>
            <a:lvl1pPr>
              <a:defRPr/>
            </a:lvl1pPr>
          </a:lstStyle>
          <a:p>
            <a:pPr>
              <a:defRPr/>
            </a:pPr>
            <a:endParaRPr lang="en-US">
              <a:solidFill>
                <a:prstClr val="black"/>
              </a:solidFill>
            </a:endParaRPr>
          </a:p>
        </p:txBody>
      </p:sp>
      <p:sp>
        <p:nvSpPr>
          <p:cNvPr id="9" name="Slide Number Placeholder 5"/>
          <p:cNvSpPr>
            <a:spLocks noGrp="1"/>
          </p:cNvSpPr>
          <p:nvPr>
            <p:ph type="sldNum" sz="quarter" idx="17"/>
          </p:nvPr>
        </p:nvSpPr>
        <p:spPr/>
        <p:txBody>
          <a:bodyPr/>
          <a:lstStyle>
            <a:lvl1pPr>
              <a:defRPr/>
            </a:lvl1pPr>
          </a:lstStyle>
          <a:p>
            <a:pPr>
              <a:defRPr/>
            </a:pPr>
            <a:fld id="{65EFC78A-7E0F-4A9D-A5A1-DD7CBDA8470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202680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and Content with Chart_Al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67818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52600"/>
            <a:ext cx="2514600" cy="4572000"/>
          </a:xfrm>
        </p:spPr>
        <p:txBody>
          <a:bodyPr>
            <a:normAutofit/>
          </a:bodyPr>
          <a:lstStyle>
            <a:lvl1pPr marL="228600" indent="-228600">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Text Placeholder 9"/>
          <p:cNvSpPr>
            <a:spLocks noGrp="1"/>
          </p:cNvSpPr>
          <p:nvPr>
            <p:ph type="body" sz="quarter" idx="14"/>
          </p:nvPr>
        </p:nvSpPr>
        <p:spPr>
          <a:xfrm>
            <a:off x="7315200" y="1143000"/>
            <a:ext cx="1371600" cy="533400"/>
          </a:xfrm>
        </p:spPr>
        <p:txBody>
          <a:bodyPr lIns="0" tIns="0" rIns="0" bIns="0" anchor="b">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8" name="Chart Placeholder 7"/>
          <p:cNvSpPr>
            <a:spLocks noGrp="1"/>
          </p:cNvSpPr>
          <p:nvPr>
            <p:ph type="chart" sz="quarter" idx="16"/>
          </p:nvPr>
        </p:nvSpPr>
        <p:spPr>
          <a:xfrm>
            <a:off x="3048000" y="1752600"/>
            <a:ext cx="5638800" cy="4572000"/>
          </a:xfrm>
        </p:spPr>
        <p:txBody>
          <a:bodyPr rtlCol="0">
            <a:normAutofit/>
          </a:bodyPr>
          <a:lstStyle/>
          <a:p>
            <a:pPr lvl="0"/>
            <a:endParaRPr lang="en-US" noProof="0"/>
          </a:p>
        </p:txBody>
      </p:sp>
      <p:sp>
        <p:nvSpPr>
          <p:cNvPr id="6" name="Date Placeholder 3"/>
          <p:cNvSpPr>
            <a:spLocks noGrp="1"/>
          </p:cNvSpPr>
          <p:nvPr>
            <p:ph type="dt" sz="half" idx="17"/>
          </p:nvPr>
        </p:nvSpPr>
        <p:spPr/>
        <p:txBody>
          <a:bodyPr/>
          <a:lstStyle>
            <a:lvl1pPr>
              <a:defRPr/>
            </a:lvl1pPr>
          </a:lstStyle>
          <a:p>
            <a:pPr>
              <a:defRPr/>
            </a:pPr>
            <a:fld id="{5E858BF2-EE98-43C2-88D6-AC89113486ED}" type="datetime1">
              <a:rPr lang="en-US">
                <a:solidFill>
                  <a:prstClr val="black"/>
                </a:solidFill>
              </a:rPr>
              <a:pPr>
                <a:defRPr/>
              </a:pPr>
              <a:t>7/3/2014</a:t>
            </a:fld>
            <a:endParaRPr lang="en-US">
              <a:solidFill>
                <a:prstClr val="black"/>
              </a:solidFill>
            </a:endParaRPr>
          </a:p>
        </p:txBody>
      </p:sp>
      <p:sp>
        <p:nvSpPr>
          <p:cNvPr id="7" name="Footer Placeholder 4"/>
          <p:cNvSpPr>
            <a:spLocks noGrp="1"/>
          </p:cNvSpPr>
          <p:nvPr>
            <p:ph type="ftr" sz="quarter" idx="18"/>
          </p:nvPr>
        </p:nvSpPr>
        <p:spPr/>
        <p:txBody>
          <a:bodyPr/>
          <a:lstStyle>
            <a:lvl1pPr>
              <a:defRPr/>
            </a:lvl1pPr>
          </a:lstStyle>
          <a:p>
            <a:pPr>
              <a:defRPr/>
            </a:pPr>
            <a:endParaRPr lang="en-US">
              <a:solidFill>
                <a:prstClr val="black"/>
              </a:solidFill>
            </a:endParaRPr>
          </a:p>
        </p:txBody>
      </p:sp>
      <p:sp>
        <p:nvSpPr>
          <p:cNvPr id="9" name="Slide Number Placeholder 5"/>
          <p:cNvSpPr>
            <a:spLocks noGrp="1"/>
          </p:cNvSpPr>
          <p:nvPr>
            <p:ph type="sldNum" sz="quarter" idx="19"/>
          </p:nvPr>
        </p:nvSpPr>
        <p:spPr/>
        <p:txBody>
          <a:bodyPr/>
          <a:lstStyle>
            <a:lvl1pPr>
              <a:defRPr/>
            </a:lvl1pPr>
          </a:lstStyle>
          <a:p>
            <a:pPr>
              <a:defRPr/>
            </a:pPr>
            <a:fld id="{DC051997-E69C-4D5E-8478-425EBCD5781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973401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and Content with Table">
    <p:spTree>
      <p:nvGrpSpPr>
        <p:cNvPr id="1" name=""/>
        <p:cNvGrpSpPr/>
        <p:nvPr/>
      </p:nvGrpSpPr>
      <p:grpSpPr>
        <a:xfrm>
          <a:off x="0" y="0"/>
          <a:ext cx="0" cy="0"/>
          <a:chOff x="0" y="0"/>
          <a:chExt cx="0" cy="0"/>
        </a:xfrm>
      </p:grpSpPr>
      <p:sp>
        <p:nvSpPr>
          <p:cNvPr id="9" name="Table Placeholder 8"/>
          <p:cNvSpPr>
            <a:spLocks noGrp="1"/>
          </p:cNvSpPr>
          <p:nvPr>
            <p:ph type="tbl" sz="quarter" idx="15"/>
          </p:nvPr>
        </p:nvSpPr>
        <p:spPr>
          <a:xfrm>
            <a:off x="1752600" y="2971800"/>
            <a:ext cx="6934200" cy="3352800"/>
          </a:xfrm>
        </p:spPr>
        <p:txBody>
          <a:bodyPr rtlCol="0">
            <a:normAutofit/>
          </a:bodyPr>
          <a:lstStyle/>
          <a:p>
            <a:pPr lvl="0"/>
            <a:endParaRPr lang="en-US" noProof="0" dirty="0"/>
          </a:p>
        </p:txBody>
      </p:sp>
      <p:sp>
        <p:nvSpPr>
          <p:cNvPr id="2" name="Title 1"/>
          <p:cNvSpPr>
            <a:spLocks noGrp="1"/>
          </p:cNvSpPr>
          <p:nvPr>
            <p:ph type="title"/>
          </p:nvPr>
        </p:nvSpPr>
        <p:spPr>
          <a:xfrm>
            <a:off x="457200" y="1143000"/>
            <a:ext cx="82296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52600"/>
            <a:ext cx="8229600" cy="1143000"/>
          </a:xfrm>
        </p:spPr>
        <p:txBody>
          <a:bodyPr>
            <a:normAutofit/>
          </a:bodyPr>
          <a:lstStyle>
            <a:lvl1pPr>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Text Placeholder 9"/>
          <p:cNvSpPr>
            <a:spLocks noGrp="1"/>
          </p:cNvSpPr>
          <p:nvPr>
            <p:ph type="body" sz="quarter" idx="14"/>
          </p:nvPr>
        </p:nvSpPr>
        <p:spPr>
          <a:xfrm>
            <a:off x="457200" y="2971800"/>
            <a:ext cx="1219200" cy="533400"/>
          </a:xfrm>
        </p:spPr>
        <p:txBody>
          <a:bodyPr lIns="0" tIns="0" rIns="0" bIns="0">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6" name="Date Placeholder 3"/>
          <p:cNvSpPr>
            <a:spLocks noGrp="1"/>
          </p:cNvSpPr>
          <p:nvPr>
            <p:ph type="dt" sz="half" idx="16"/>
          </p:nvPr>
        </p:nvSpPr>
        <p:spPr/>
        <p:txBody>
          <a:bodyPr/>
          <a:lstStyle>
            <a:lvl1pPr>
              <a:defRPr/>
            </a:lvl1pPr>
          </a:lstStyle>
          <a:p>
            <a:pPr>
              <a:defRPr/>
            </a:pPr>
            <a:fld id="{F50ED0D0-5734-46DB-9F89-9D424544FA55}" type="datetime1">
              <a:rPr lang="en-US">
                <a:solidFill>
                  <a:prstClr val="black"/>
                </a:solidFill>
              </a:rPr>
              <a:pPr>
                <a:defRPr/>
              </a:pPr>
              <a:t>7/3/2014</a:t>
            </a:fld>
            <a:endParaRPr lang="en-US">
              <a:solidFill>
                <a:prstClr val="black"/>
              </a:solidFill>
            </a:endParaRPr>
          </a:p>
        </p:txBody>
      </p:sp>
      <p:sp>
        <p:nvSpPr>
          <p:cNvPr id="7" name="Footer Placeholder 4"/>
          <p:cNvSpPr>
            <a:spLocks noGrp="1"/>
          </p:cNvSpPr>
          <p:nvPr>
            <p:ph type="ftr" sz="quarter" idx="17"/>
          </p:nvPr>
        </p:nvSpPr>
        <p:spPr/>
        <p:txBody>
          <a:bodyPr/>
          <a:lstStyle>
            <a:lvl1pPr>
              <a:defRPr/>
            </a:lvl1pPr>
          </a:lstStyle>
          <a:p>
            <a:pPr>
              <a:defRPr/>
            </a:pPr>
            <a:endParaRPr lang="en-US">
              <a:solidFill>
                <a:prstClr val="black"/>
              </a:solidFill>
            </a:endParaRPr>
          </a:p>
        </p:txBody>
      </p:sp>
      <p:sp>
        <p:nvSpPr>
          <p:cNvPr id="8" name="Slide Number Placeholder 5"/>
          <p:cNvSpPr>
            <a:spLocks noGrp="1"/>
          </p:cNvSpPr>
          <p:nvPr>
            <p:ph type="sldNum" sz="quarter" idx="18"/>
          </p:nvPr>
        </p:nvSpPr>
        <p:spPr/>
        <p:txBody>
          <a:bodyPr/>
          <a:lstStyle>
            <a:lvl1pPr>
              <a:defRPr/>
            </a:lvl1pPr>
          </a:lstStyle>
          <a:p>
            <a:pPr>
              <a:defRPr/>
            </a:pPr>
            <a:fld id="{DC0129B2-7041-4B8B-BD6F-19FA7A82528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627194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with Table_Alt">
    <p:spTree>
      <p:nvGrpSpPr>
        <p:cNvPr id="1" name=""/>
        <p:cNvGrpSpPr/>
        <p:nvPr/>
      </p:nvGrpSpPr>
      <p:grpSpPr>
        <a:xfrm>
          <a:off x="0" y="0"/>
          <a:ext cx="0" cy="0"/>
          <a:chOff x="0" y="0"/>
          <a:chExt cx="0" cy="0"/>
        </a:xfrm>
      </p:grpSpPr>
      <p:sp>
        <p:nvSpPr>
          <p:cNvPr id="9" name="Table Placeholder 8"/>
          <p:cNvSpPr>
            <a:spLocks noGrp="1"/>
          </p:cNvSpPr>
          <p:nvPr>
            <p:ph type="tbl" sz="quarter" idx="15"/>
          </p:nvPr>
        </p:nvSpPr>
        <p:spPr>
          <a:xfrm>
            <a:off x="3048000" y="1752600"/>
            <a:ext cx="5638800" cy="4572000"/>
          </a:xfrm>
        </p:spPr>
        <p:txBody>
          <a:bodyPr rtlCol="0">
            <a:normAutofit/>
          </a:bodyPr>
          <a:lstStyle/>
          <a:p>
            <a:pPr lvl="0"/>
            <a:endParaRPr lang="en-US" noProof="0" dirty="0"/>
          </a:p>
        </p:txBody>
      </p:sp>
      <p:sp>
        <p:nvSpPr>
          <p:cNvPr id="2" name="Title 1"/>
          <p:cNvSpPr>
            <a:spLocks noGrp="1"/>
          </p:cNvSpPr>
          <p:nvPr>
            <p:ph type="title"/>
          </p:nvPr>
        </p:nvSpPr>
        <p:spPr>
          <a:xfrm>
            <a:off x="457200" y="1143000"/>
            <a:ext cx="67818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52600"/>
            <a:ext cx="2514600" cy="4572000"/>
          </a:xfrm>
        </p:spPr>
        <p:txBody>
          <a:bodyPr>
            <a:normAutofit/>
          </a:bodyPr>
          <a:lstStyle>
            <a:lvl1pPr marL="228600" indent="-228600">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Text Placeholder 9"/>
          <p:cNvSpPr>
            <a:spLocks noGrp="1"/>
          </p:cNvSpPr>
          <p:nvPr>
            <p:ph type="body" sz="quarter" idx="14"/>
          </p:nvPr>
        </p:nvSpPr>
        <p:spPr>
          <a:xfrm>
            <a:off x="7315200" y="1143000"/>
            <a:ext cx="1371600" cy="533400"/>
          </a:xfrm>
        </p:spPr>
        <p:txBody>
          <a:bodyPr lIns="0" tIns="0" rIns="0" bIns="0" anchor="b">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6" name="Date Placeholder 3"/>
          <p:cNvSpPr>
            <a:spLocks noGrp="1"/>
          </p:cNvSpPr>
          <p:nvPr>
            <p:ph type="dt" sz="half" idx="16"/>
          </p:nvPr>
        </p:nvSpPr>
        <p:spPr/>
        <p:txBody>
          <a:bodyPr/>
          <a:lstStyle>
            <a:lvl1pPr>
              <a:defRPr/>
            </a:lvl1pPr>
          </a:lstStyle>
          <a:p>
            <a:pPr>
              <a:defRPr/>
            </a:pPr>
            <a:fld id="{9913DAEC-5A71-43CC-8443-531928FD547D}" type="datetime1">
              <a:rPr lang="en-US">
                <a:solidFill>
                  <a:prstClr val="black"/>
                </a:solidFill>
              </a:rPr>
              <a:pPr>
                <a:defRPr/>
              </a:pPr>
              <a:t>7/3/2014</a:t>
            </a:fld>
            <a:endParaRPr lang="en-US">
              <a:solidFill>
                <a:prstClr val="black"/>
              </a:solidFill>
            </a:endParaRPr>
          </a:p>
        </p:txBody>
      </p:sp>
      <p:sp>
        <p:nvSpPr>
          <p:cNvPr id="7" name="Footer Placeholder 4"/>
          <p:cNvSpPr>
            <a:spLocks noGrp="1"/>
          </p:cNvSpPr>
          <p:nvPr>
            <p:ph type="ftr" sz="quarter" idx="17"/>
          </p:nvPr>
        </p:nvSpPr>
        <p:spPr/>
        <p:txBody>
          <a:bodyPr/>
          <a:lstStyle>
            <a:lvl1pPr>
              <a:defRPr/>
            </a:lvl1pPr>
          </a:lstStyle>
          <a:p>
            <a:pPr>
              <a:defRPr/>
            </a:pPr>
            <a:endParaRPr lang="en-US">
              <a:solidFill>
                <a:prstClr val="black"/>
              </a:solidFill>
            </a:endParaRPr>
          </a:p>
        </p:txBody>
      </p:sp>
      <p:sp>
        <p:nvSpPr>
          <p:cNvPr id="8" name="Slide Number Placeholder 5"/>
          <p:cNvSpPr>
            <a:spLocks noGrp="1"/>
          </p:cNvSpPr>
          <p:nvPr>
            <p:ph type="sldNum" sz="quarter" idx="18"/>
          </p:nvPr>
        </p:nvSpPr>
        <p:spPr/>
        <p:txBody>
          <a:bodyPr/>
          <a:lstStyle>
            <a:lvl1pPr>
              <a:defRPr/>
            </a:lvl1pPr>
          </a:lstStyle>
          <a:p>
            <a:pPr>
              <a:defRPr/>
            </a:pPr>
            <a:fld id="{0DBB3296-763B-40EC-83A6-F7C84454021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645744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Only Top Right">
    <p:spTree>
      <p:nvGrpSpPr>
        <p:cNvPr id="1" name=""/>
        <p:cNvGrpSpPr/>
        <p:nvPr/>
      </p:nvGrpSpPr>
      <p:grpSpPr>
        <a:xfrm>
          <a:off x="0" y="0"/>
          <a:ext cx="0" cy="0"/>
          <a:chOff x="0" y="0"/>
          <a:chExt cx="0" cy="0"/>
        </a:xfrm>
      </p:grpSpPr>
      <p:sp>
        <p:nvSpPr>
          <p:cNvPr id="2" name="Title 1"/>
          <p:cNvSpPr>
            <a:spLocks noGrp="1"/>
          </p:cNvSpPr>
          <p:nvPr>
            <p:ph type="title"/>
          </p:nvPr>
        </p:nvSpPr>
        <p:spPr>
          <a:xfrm>
            <a:off x="3352800" y="152400"/>
            <a:ext cx="5334000" cy="838200"/>
          </a:xfrm>
        </p:spPr>
        <p:txBody>
          <a:bodyPr>
            <a:normAutofit/>
          </a:bodyPr>
          <a:lstStyle>
            <a:lvl1pPr algn="r">
              <a:defRPr sz="3000"/>
            </a:lvl1p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D3B5FCC5-C63F-401A-BD9D-B669F3A82322}" type="datetime1">
              <a:rPr lang="en-US">
                <a:solidFill>
                  <a:prstClr val="black"/>
                </a:solidFill>
              </a:rPr>
              <a:pPr>
                <a:defRPr/>
              </a:pPr>
              <a:t>7/3/2014</a:t>
            </a:fld>
            <a:endParaRPr lang="en-US">
              <a:solidFill>
                <a:prstClr val="black"/>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5" name="Slide Number Placeholder 5"/>
          <p:cNvSpPr>
            <a:spLocks noGrp="1"/>
          </p:cNvSpPr>
          <p:nvPr>
            <p:ph type="sldNum" sz="quarter" idx="12"/>
          </p:nvPr>
        </p:nvSpPr>
        <p:spPr/>
        <p:txBody>
          <a:bodyPr/>
          <a:lstStyle>
            <a:lvl1pPr>
              <a:defRPr/>
            </a:lvl1pPr>
          </a:lstStyle>
          <a:p>
            <a:pPr>
              <a:defRPr/>
            </a:pPr>
            <a:fld id="{836A125E-DC6A-4D0B-A2B9-C176AF270FC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187187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and Content with Ch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1143000"/>
            <a:ext cx="70104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1676400" y="1752600"/>
            <a:ext cx="7010400" cy="1143000"/>
          </a:xfrm>
        </p:spPr>
        <p:txBody>
          <a:bodyPr>
            <a:normAutofit/>
          </a:bodyPr>
          <a:lstStyle>
            <a:lvl1pPr>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Chart Placeholder 7"/>
          <p:cNvSpPr>
            <a:spLocks noGrp="1"/>
          </p:cNvSpPr>
          <p:nvPr>
            <p:ph type="chart" sz="quarter" idx="13"/>
          </p:nvPr>
        </p:nvSpPr>
        <p:spPr>
          <a:xfrm>
            <a:off x="1676400" y="2971800"/>
            <a:ext cx="7010400" cy="3352800"/>
          </a:xfrm>
        </p:spPr>
        <p:txBody>
          <a:bodyPr rtlCol="0">
            <a:normAutofit/>
          </a:bodyPr>
          <a:lstStyle/>
          <a:p>
            <a:pPr lvl="0"/>
            <a:endParaRPr lang="en-US" noProof="0" dirty="0"/>
          </a:p>
        </p:txBody>
      </p:sp>
      <p:sp>
        <p:nvSpPr>
          <p:cNvPr id="10" name="Text Placeholder 9"/>
          <p:cNvSpPr>
            <a:spLocks noGrp="1"/>
          </p:cNvSpPr>
          <p:nvPr>
            <p:ph type="body" sz="quarter" idx="14"/>
          </p:nvPr>
        </p:nvSpPr>
        <p:spPr>
          <a:xfrm>
            <a:off x="228600" y="1143000"/>
            <a:ext cx="1338944" cy="533400"/>
          </a:xfrm>
        </p:spPr>
        <p:txBody>
          <a:bodyPr lIns="0" tIns="0" rIns="0" bIns="0" anchor="ctr">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6" name="Date Placeholder 3"/>
          <p:cNvSpPr>
            <a:spLocks noGrp="1"/>
          </p:cNvSpPr>
          <p:nvPr>
            <p:ph type="dt" sz="half" idx="15"/>
          </p:nvPr>
        </p:nvSpPr>
        <p:spPr/>
        <p:txBody>
          <a:bodyPr/>
          <a:lstStyle>
            <a:lvl1pPr>
              <a:defRPr/>
            </a:lvl1pPr>
          </a:lstStyle>
          <a:p>
            <a:pPr>
              <a:defRPr/>
            </a:pPr>
            <a:fld id="{7C255E17-6C73-416A-AAA7-4CDAA9B80ED6}" type="datetime1">
              <a:rPr lang="en-US">
                <a:solidFill>
                  <a:prstClr val="black"/>
                </a:solidFill>
              </a:rPr>
              <a:pPr>
                <a:defRPr/>
              </a:pPr>
              <a:t>7/3/2014</a:t>
            </a:fld>
            <a:endParaRPr lang="en-US">
              <a:solidFill>
                <a:prstClr val="black"/>
              </a:solidFill>
            </a:endParaRPr>
          </a:p>
        </p:txBody>
      </p:sp>
      <p:sp>
        <p:nvSpPr>
          <p:cNvPr id="7" name="Footer Placeholder 4"/>
          <p:cNvSpPr>
            <a:spLocks noGrp="1"/>
          </p:cNvSpPr>
          <p:nvPr>
            <p:ph type="ftr" sz="quarter" idx="16"/>
          </p:nvPr>
        </p:nvSpPr>
        <p:spPr/>
        <p:txBody>
          <a:bodyPr/>
          <a:lstStyle>
            <a:lvl1pPr>
              <a:defRPr/>
            </a:lvl1pPr>
          </a:lstStyle>
          <a:p>
            <a:pPr>
              <a:defRPr/>
            </a:pPr>
            <a:endParaRPr lang="en-US">
              <a:solidFill>
                <a:prstClr val="black"/>
              </a:solidFill>
            </a:endParaRPr>
          </a:p>
        </p:txBody>
      </p:sp>
      <p:sp>
        <p:nvSpPr>
          <p:cNvPr id="9" name="Slide Number Placeholder 5"/>
          <p:cNvSpPr>
            <a:spLocks noGrp="1"/>
          </p:cNvSpPr>
          <p:nvPr>
            <p:ph type="sldNum" sz="quarter" idx="17"/>
          </p:nvPr>
        </p:nvSpPr>
        <p:spPr/>
        <p:txBody>
          <a:bodyPr/>
          <a:lstStyle>
            <a:lvl1pPr>
              <a:defRPr/>
            </a:lvl1pPr>
          </a:lstStyle>
          <a:p>
            <a:pPr>
              <a:defRPr/>
            </a:pPr>
            <a:fld id="{65EFC78A-7E0F-4A9D-A5A1-DD7CBDA8470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968246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and Content with Chart_Al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67818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52600"/>
            <a:ext cx="2514600" cy="4572000"/>
          </a:xfrm>
        </p:spPr>
        <p:txBody>
          <a:bodyPr>
            <a:normAutofit/>
          </a:bodyPr>
          <a:lstStyle>
            <a:lvl1pPr marL="228600" indent="-228600">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Text Placeholder 9"/>
          <p:cNvSpPr>
            <a:spLocks noGrp="1"/>
          </p:cNvSpPr>
          <p:nvPr>
            <p:ph type="body" sz="quarter" idx="14"/>
          </p:nvPr>
        </p:nvSpPr>
        <p:spPr>
          <a:xfrm>
            <a:off x="7315200" y="1143000"/>
            <a:ext cx="1371600" cy="533400"/>
          </a:xfrm>
        </p:spPr>
        <p:txBody>
          <a:bodyPr lIns="0" tIns="0" rIns="0" bIns="0" anchor="b">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8" name="Chart Placeholder 7"/>
          <p:cNvSpPr>
            <a:spLocks noGrp="1"/>
          </p:cNvSpPr>
          <p:nvPr>
            <p:ph type="chart" sz="quarter" idx="16"/>
          </p:nvPr>
        </p:nvSpPr>
        <p:spPr>
          <a:xfrm>
            <a:off x="3048000" y="1752600"/>
            <a:ext cx="5638800" cy="4572000"/>
          </a:xfrm>
        </p:spPr>
        <p:txBody>
          <a:bodyPr rtlCol="0">
            <a:normAutofit/>
          </a:bodyPr>
          <a:lstStyle/>
          <a:p>
            <a:pPr lvl="0"/>
            <a:endParaRPr lang="en-US" noProof="0"/>
          </a:p>
        </p:txBody>
      </p:sp>
      <p:sp>
        <p:nvSpPr>
          <p:cNvPr id="6" name="Date Placeholder 3"/>
          <p:cNvSpPr>
            <a:spLocks noGrp="1"/>
          </p:cNvSpPr>
          <p:nvPr>
            <p:ph type="dt" sz="half" idx="17"/>
          </p:nvPr>
        </p:nvSpPr>
        <p:spPr/>
        <p:txBody>
          <a:bodyPr/>
          <a:lstStyle>
            <a:lvl1pPr>
              <a:defRPr/>
            </a:lvl1pPr>
          </a:lstStyle>
          <a:p>
            <a:pPr>
              <a:defRPr/>
            </a:pPr>
            <a:fld id="{5E858BF2-EE98-43C2-88D6-AC89113486ED}" type="datetime1">
              <a:rPr lang="en-US">
                <a:solidFill>
                  <a:prstClr val="black"/>
                </a:solidFill>
              </a:rPr>
              <a:pPr>
                <a:defRPr/>
              </a:pPr>
              <a:t>7/3/2014</a:t>
            </a:fld>
            <a:endParaRPr lang="en-US">
              <a:solidFill>
                <a:prstClr val="black"/>
              </a:solidFill>
            </a:endParaRPr>
          </a:p>
        </p:txBody>
      </p:sp>
      <p:sp>
        <p:nvSpPr>
          <p:cNvPr id="7" name="Footer Placeholder 4"/>
          <p:cNvSpPr>
            <a:spLocks noGrp="1"/>
          </p:cNvSpPr>
          <p:nvPr>
            <p:ph type="ftr" sz="quarter" idx="18"/>
          </p:nvPr>
        </p:nvSpPr>
        <p:spPr/>
        <p:txBody>
          <a:bodyPr/>
          <a:lstStyle>
            <a:lvl1pPr>
              <a:defRPr/>
            </a:lvl1pPr>
          </a:lstStyle>
          <a:p>
            <a:pPr>
              <a:defRPr/>
            </a:pPr>
            <a:endParaRPr lang="en-US">
              <a:solidFill>
                <a:prstClr val="black"/>
              </a:solidFill>
            </a:endParaRPr>
          </a:p>
        </p:txBody>
      </p:sp>
      <p:sp>
        <p:nvSpPr>
          <p:cNvPr id="9" name="Slide Number Placeholder 5"/>
          <p:cNvSpPr>
            <a:spLocks noGrp="1"/>
          </p:cNvSpPr>
          <p:nvPr>
            <p:ph type="sldNum" sz="quarter" idx="19"/>
          </p:nvPr>
        </p:nvSpPr>
        <p:spPr/>
        <p:txBody>
          <a:bodyPr/>
          <a:lstStyle>
            <a:lvl1pPr>
              <a:defRPr/>
            </a:lvl1pPr>
          </a:lstStyle>
          <a:p>
            <a:pPr>
              <a:defRPr/>
            </a:pPr>
            <a:fld id="{DC051997-E69C-4D5E-8478-425EBCD5781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735247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FCE39C-86EF-44A0-9390-F8075506A949}" type="datetimeFigureOut">
              <a:rPr lang="en-US" smtClean="0"/>
              <a:t>7/3/2014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729EFC-03C9-41E6-9415-CCB26363A0EB}" type="slidenum">
              <a:rPr lang="en-US" smtClean="0"/>
              <a:t>‹#›</a:t>
            </a:fld>
            <a:endParaRPr lang="en-US"/>
          </a:p>
        </p:txBody>
      </p:sp>
    </p:spTree>
    <p:extLst>
      <p:ext uri="{BB962C8B-B14F-4D97-AF65-F5344CB8AC3E}">
        <p14:creationId xmlns:p14="http://schemas.microsoft.com/office/powerpoint/2010/main" val="8798995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and Content with Table">
    <p:spTree>
      <p:nvGrpSpPr>
        <p:cNvPr id="1" name=""/>
        <p:cNvGrpSpPr/>
        <p:nvPr/>
      </p:nvGrpSpPr>
      <p:grpSpPr>
        <a:xfrm>
          <a:off x="0" y="0"/>
          <a:ext cx="0" cy="0"/>
          <a:chOff x="0" y="0"/>
          <a:chExt cx="0" cy="0"/>
        </a:xfrm>
      </p:grpSpPr>
      <p:sp>
        <p:nvSpPr>
          <p:cNvPr id="9" name="Table Placeholder 8"/>
          <p:cNvSpPr>
            <a:spLocks noGrp="1"/>
          </p:cNvSpPr>
          <p:nvPr>
            <p:ph type="tbl" sz="quarter" idx="15"/>
          </p:nvPr>
        </p:nvSpPr>
        <p:spPr>
          <a:xfrm>
            <a:off x="1752600" y="2971800"/>
            <a:ext cx="6934200" cy="3352800"/>
          </a:xfrm>
        </p:spPr>
        <p:txBody>
          <a:bodyPr rtlCol="0">
            <a:normAutofit/>
          </a:bodyPr>
          <a:lstStyle/>
          <a:p>
            <a:pPr lvl="0"/>
            <a:endParaRPr lang="en-US" noProof="0" dirty="0"/>
          </a:p>
        </p:txBody>
      </p:sp>
      <p:sp>
        <p:nvSpPr>
          <p:cNvPr id="2" name="Title 1"/>
          <p:cNvSpPr>
            <a:spLocks noGrp="1"/>
          </p:cNvSpPr>
          <p:nvPr>
            <p:ph type="title"/>
          </p:nvPr>
        </p:nvSpPr>
        <p:spPr>
          <a:xfrm>
            <a:off x="457200" y="1143000"/>
            <a:ext cx="82296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52600"/>
            <a:ext cx="8229600" cy="1143000"/>
          </a:xfrm>
        </p:spPr>
        <p:txBody>
          <a:bodyPr>
            <a:normAutofit/>
          </a:bodyPr>
          <a:lstStyle>
            <a:lvl1pPr>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Text Placeholder 9"/>
          <p:cNvSpPr>
            <a:spLocks noGrp="1"/>
          </p:cNvSpPr>
          <p:nvPr>
            <p:ph type="body" sz="quarter" idx="14"/>
          </p:nvPr>
        </p:nvSpPr>
        <p:spPr>
          <a:xfrm>
            <a:off x="457200" y="2971800"/>
            <a:ext cx="1219200" cy="533400"/>
          </a:xfrm>
        </p:spPr>
        <p:txBody>
          <a:bodyPr lIns="0" tIns="0" rIns="0" bIns="0">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6" name="Date Placeholder 3"/>
          <p:cNvSpPr>
            <a:spLocks noGrp="1"/>
          </p:cNvSpPr>
          <p:nvPr>
            <p:ph type="dt" sz="half" idx="16"/>
          </p:nvPr>
        </p:nvSpPr>
        <p:spPr/>
        <p:txBody>
          <a:bodyPr/>
          <a:lstStyle>
            <a:lvl1pPr>
              <a:defRPr/>
            </a:lvl1pPr>
          </a:lstStyle>
          <a:p>
            <a:pPr>
              <a:defRPr/>
            </a:pPr>
            <a:fld id="{F50ED0D0-5734-46DB-9F89-9D424544FA55}" type="datetime1">
              <a:rPr lang="en-US">
                <a:solidFill>
                  <a:prstClr val="black"/>
                </a:solidFill>
              </a:rPr>
              <a:pPr>
                <a:defRPr/>
              </a:pPr>
              <a:t>7/3/2014</a:t>
            </a:fld>
            <a:endParaRPr lang="en-US">
              <a:solidFill>
                <a:prstClr val="black"/>
              </a:solidFill>
            </a:endParaRPr>
          </a:p>
        </p:txBody>
      </p:sp>
      <p:sp>
        <p:nvSpPr>
          <p:cNvPr id="7" name="Footer Placeholder 4"/>
          <p:cNvSpPr>
            <a:spLocks noGrp="1"/>
          </p:cNvSpPr>
          <p:nvPr>
            <p:ph type="ftr" sz="quarter" idx="17"/>
          </p:nvPr>
        </p:nvSpPr>
        <p:spPr/>
        <p:txBody>
          <a:bodyPr/>
          <a:lstStyle>
            <a:lvl1pPr>
              <a:defRPr/>
            </a:lvl1pPr>
          </a:lstStyle>
          <a:p>
            <a:pPr>
              <a:defRPr/>
            </a:pPr>
            <a:endParaRPr lang="en-US">
              <a:solidFill>
                <a:prstClr val="black"/>
              </a:solidFill>
            </a:endParaRPr>
          </a:p>
        </p:txBody>
      </p:sp>
      <p:sp>
        <p:nvSpPr>
          <p:cNvPr id="8" name="Slide Number Placeholder 5"/>
          <p:cNvSpPr>
            <a:spLocks noGrp="1"/>
          </p:cNvSpPr>
          <p:nvPr>
            <p:ph type="sldNum" sz="quarter" idx="18"/>
          </p:nvPr>
        </p:nvSpPr>
        <p:spPr/>
        <p:txBody>
          <a:bodyPr/>
          <a:lstStyle>
            <a:lvl1pPr>
              <a:defRPr/>
            </a:lvl1pPr>
          </a:lstStyle>
          <a:p>
            <a:pPr>
              <a:defRPr/>
            </a:pPr>
            <a:fld id="{DC0129B2-7041-4B8B-BD6F-19FA7A82528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564661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and Content with Table_Alt">
    <p:spTree>
      <p:nvGrpSpPr>
        <p:cNvPr id="1" name=""/>
        <p:cNvGrpSpPr/>
        <p:nvPr/>
      </p:nvGrpSpPr>
      <p:grpSpPr>
        <a:xfrm>
          <a:off x="0" y="0"/>
          <a:ext cx="0" cy="0"/>
          <a:chOff x="0" y="0"/>
          <a:chExt cx="0" cy="0"/>
        </a:xfrm>
      </p:grpSpPr>
      <p:sp>
        <p:nvSpPr>
          <p:cNvPr id="9" name="Table Placeholder 8"/>
          <p:cNvSpPr>
            <a:spLocks noGrp="1"/>
          </p:cNvSpPr>
          <p:nvPr>
            <p:ph type="tbl" sz="quarter" idx="15"/>
          </p:nvPr>
        </p:nvSpPr>
        <p:spPr>
          <a:xfrm>
            <a:off x="3048000" y="1752600"/>
            <a:ext cx="5638800" cy="4572000"/>
          </a:xfrm>
        </p:spPr>
        <p:txBody>
          <a:bodyPr rtlCol="0">
            <a:normAutofit/>
          </a:bodyPr>
          <a:lstStyle/>
          <a:p>
            <a:pPr lvl="0"/>
            <a:endParaRPr lang="en-US" noProof="0" dirty="0"/>
          </a:p>
        </p:txBody>
      </p:sp>
      <p:sp>
        <p:nvSpPr>
          <p:cNvPr id="2" name="Title 1"/>
          <p:cNvSpPr>
            <a:spLocks noGrp="1"/>
          </p:cNvSpPr>
          <p:nvPr>
            <p:ph type="title"/>
          </p:nvPr>
        </p:nvSpPr>
        <p:spPr>
          <a:xfrm>
            <a:off x="457200" y="1143000"/>
            <a:ext cx="67818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52600"/>
            <a:ext cx="2514600" cy="4572000"/>
          </a:xfrm>
        </p:spPr>
        <p:txBody>
          <a:bodyPr>
            <a:normAutofit/>
          </a:bodyPr>
          <a:lstStyle>
            <a:lvl1pPr marL="228600" indent="-228600">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Text Placeholder 9"/>
          <p:cNvSpPr>
            <a:spLocks noGrp="1"/>
          </p:cNvSpPr>
          <p:nvPr>
            <p:ph type="body" sz="quarter" idx="14"/>
          </p:nvPr>
        </p:nvSpPr>
        <p:spPr>
          <a:xfrm>
            <a:off x="7315200" y="1143000"/>
            <a:ext cx="1371600" cy="533400"/>
          </a:xfrm>
        </p:spPr>
        <p:txBody>
          <a:bodyPr lIns="0" tIns="0" rIns="0" bIns="0" anchor="b">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6" name="Date Placeholder 3"/>
          <p:cNvSpPr>
            <a:spLocks noGrp="1"/>
          </p:cNvSpPr>
          <p:nvPr>
            <p:ph type="dt" sz="half" idx="16"/>
          </p:nvPr>
        </p:nvSpPr>
        <p:spPr/>
        <p:txBody>
          <a:bodyPr/>
          <a:lstStyle>
            <a:lvl1pPr>
              <a:defRPr/>
            </a:lvl1pPr>
          </a:lstStyle>
          <a:p>
            <a:pPr>
              <a:defRPr/>
            </a:pPr>
            <a:fld id="{9913DAEC-5A71-43CC-8443-531928FD547D}" type="datetime1">
              <a:rPr lang="en-US">
                <a:solidFill>
                  <a:prstClr val="black"/>
                </a:solidFill>
              </a:rPr>
              <a:pPr>
                <a:defRPr/>
              </a:pPr>
              <a:t>7/3/2014</a:t>
            </a:fld>
            <a:endParaRPr lang="en-US">
              <a:solidFill>
                <a:prstClr val="black"/>
              </a:solidFill>
            </a:endParaRPr>
          </a:p>
        </p:txBody>
      </p:sp>
      <p:sp>
        <p:nvSpPr>
          <p:cNvPr id="7" name="Footer Placeholder 4"/>
          <p:cNvSpPr>
            <a:spLocks noGrp="1"/>
          </p:cNvSpPr>
          <p:nvPr>
            <p:ph type="ftr" sz="quarter" idx="17"/>
          </p:nvPr>
        </p:nvSpPr>
        <p:spPr/>
        <p:txBody>
          <a:bodyPr/>
          <a:lstStyle>
            <a:lvl1pPr>
              <a:defRPr/>
            </a:lvl1pPr>
          </a:lstStyle>
          <a:p>
            <a:pPr>
              <a:defRPr/>
            </a:pPr>
            <a:endParaRPr lang="en-US">
              <a:solidFill>
                <a:prstClr val="black"/>
              </a:solidFill>
            </a:endParaRPr>
          </a:p>
        </p:txBody>
      </p:sp>
      <p:sp>
        <p:nvSpPr>
          <p:cNvPr id="8" name="Slide Number Placeholder 5"/>
          <p:cNvSpPr>
            <a:spLocks noGrp="1"/>
          </p:cNvSpPr>
          <p:nvPr>
            <p:ph type="sldNum" sz="quarter" idx="18"/>
          </p:nvPr>
        </p:nvSpPr>
        <p:spPr/>
        <p:txBody>
          <a:bodyPr/>
          <a:lstStyle>
            <a:lvl1pPr>
              <a:defRPr/>
            </a:lvl1pPr>
          </a:lstStyle>
          <a:p>
            <a:pPr>
              <a:defRPr/>
            </a:pPr>
            <a:fld id="{0DBB3296-763B-40EC-83A6-F7C84454021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636759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4FCE39C-86EF-44A0-9390-F8075506A949}" type="datetimeFigureOut">
              <a:rPr lang="en-US" smtClean="0"/>
              <a:t>7/3/2014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729EFC-03C9-41E6-9415-CCB26363A0EB}" type="slidenum">
              <a:rPr lang="en-US" smtClean="0"/>
              <a:t>‹#›</a:t>
            </a:fld>
            <a:endParaRPr lang="en-US"/>
          </a:p>
        </p:txBody>
      </p:sp>
    </p:spTree>
    <p:extLst>
      <p:ext uri="{BB962C8B-B14F-4D97-AF65-F5344CB8AC3E}">
        <p14:creationId xmlns:p14="http://schemas.microsoft.com/office/powerpoint/2010/main" val="2207728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4FCE39C-86EF-44A0-9390-F8075506A949}" type="datetimeFigureOut">
              <a:rPr lang="en-US" smtClean="0"/>
              <a:t>7/3/2014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729EFC-03C9-41E6-9415-CCB26363A0EB}" type="slidenum">
              <a:rPr lang="en-US" smtClean="0"/>
              <a:t>‹#›</a:t>
            </a:fld>
            <a:endParaRPr lang="en-US"/>
          </a:p>
        </p:txBody>
      </p:sp>
    </p:spTree>
    <p:extLst>
      <p:ext uri="{BB962C8B-B14F-4D97-AF65-F5344CB8AC3E}">
        <p14:creationId xmlns:p14="http://schemas.microsoft.com/office/powerpoint/2010/main" val="2592524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FCE39C-86EF-44A0-9390-F8075506A949}" type="datetimeFigureOut">
              <a:rPr lang="en-US" smtClean="0"/>
              <a:t>7/3/2014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729EFC-03C9-41E6-9415-CCB26363A0EB}" type="slidenum">
              <a:rPr lang="en-US" smtClean="0"/>
              <a:t>‹#›</a:t>
            </a:fld>
            <a:endParaRPr lang="en-US"/>
          </a:p>
        </p:txBody>
      </p:sp>
    </p:spTree>
    <p:extLst>
      <p:ext uri="{BB962C8B-B14F-4D97-AF65-F5344CB8AC3E}">
        <p14:creationId xmlns:p14="http://schemas.microsoft.com/office/powerpoint/2010/main" val="2414152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FCE39C-86EF-44A0-9390-F8075506A949}" type="datetimeFigureOut">
              <a:rPr lang="en-US" smtClean="0"/>
              <a:t>7/3/2014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729EFC-03C9-41E6-9415-CCB26363A0EB}" type="slidenum">
              <a:rPr lang="en-US" smtClean="0"/>
              <a:t>‹#›</a:t>
            </a:fld>
            <a:endParaRPr lang="en-US"/>
          </a:p>
        </p:txBody>
      </p:sp>
    </p:spTree>
    <p:extLst>
      <p:ext uri="{BB962C8B-B14F-4D97-AF65-F5344CB8AC3E}">
        <p14:creationId xmlns:p14="http://schemas.microsoft.com/office/powerpoint/2010/main" val="706161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FCE39C-86EF-44A0-9390-F8075506A949}" type="datetimeFigureOut">
              <a:rPr lang="en-US" smtClean="0"/>
              <a:t>7/3/2014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729EFC-03C9-41E6-9415-CCB26363A0EB}" type="slidenum">
              <a:rPr lang="en-US" smtClean="0"/>
              <a:t>‹#›</a:t>
            </a:fld>
            <a:endParaRPr lang="en-US"/>
          </a:p>
        </p:txBody>
      </p:sp>
    </p:spTree>
    <p:extLst>
      <p:ext uri="{BB962C8B-B14F-4D97-AF65-F5344CB8AC3E}">
        <p14:creationId xmlns:p14="http://schemas.microsoft.com/office/powerpoint/2010/main" val="836111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FCE39C-86EF-44A0-9390-F8075506A949}" type="datetimeFigureOut">
              <a:rPr lang="en-US" smtClean="0"/>
              <a:t>7/3/2014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729EFC-03C9-41E6-9415-CCB26363A0EB}" type="slidenum">
              <a:rPr lang="en-US" smtClean="0"/>
              <a:t>‹#›</a:t>
            </a:fld>
            <a:endParaRPr lang="en-US"/>
          </a:p>
        </p:txBody>
      </p:sp>
    </p:spTree>
    <p:extLst>
      <p:ext uri="{BB962C8B-B14F-4D97-AF65-F5344CB8AC3E}">
        <p14:creationId xmlns:p14="http://schemas.microsoft.com/office/powerpoint/2010/main" val="1897175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FCE39C-86EF-44A0-9390-F8075506A949}" type="datetimeFigureOut">
              <a:rPr lang="en-US" smtClean="0"/>
              <a:t>7/3/2014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729EFC-03C9-41E6-9415-CCB26363A0EB}" type="slidenum">
              <a:rPr lang="en-US" smtClean="0"/>
              <a:t>‹#›</a:t>
            </a:fld>
            <a:endParaRPr lang="en-US"/>
          </a:p>
        </p:txBody>
      </p:sp>
    </p:spTree>
    <p:extLst>
      <p:ext uri="{BB962C8B-B14F-4D97-AF65-F5344CB8AC3E}">
        <p14:creationId xmlns:p14="http://schemas.microsoft.com/office/powerpoint/2010/main" val="554798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8" r:id="rId12"/>
    <p:sldLayoutId id="2147483670" r:id="rId13"/>
    <p:sldLayoutId id="2147483671" r:id="rId14"/>
    <p:sldLayoutId id="2147483672" r:id="rId15"/>
    <p:sldLayoutId id="2147483673" r:id="rId16"/>
    <p:sldLayoutId id="2147483716" r:id="rId17"/>
    <p:sldLayoutId id="2147483718" r:id="rId18"/>
    <p:sldLayoutId id="2147483719" r:id="rId19"/>
    <p:sldLayoutId id="2147483720" r:id="rId20"/>
    <p:sldLayoutId id="2147483721" r:id="rId21"/>
    <p:sldLayoutId id="2147483700" r:id="rId22"/>
    <p:sldLayoutId id="2147483702" r:id="rId23"/>
    <p:sldLayoutId id="2147483703" r:id="rId24"/>
    <p:sldLayoutId id="2147483704" r:id="rId25"/>
    <p:sldLayoutId id="2147483705" r:id="rId26"/>
    <p:sldLayoutId id="2147483684" r:id="rId27"/>
    <p:sldLayoutId id="2147483686" r:id="rId28"/>
    <p:sldLayoutId id="2147483687" r:id="rId29"/>
    <p:sldLayoutId id="2147483688" r:id="rId30"/>
    <p:sldLayoutId id="2147483689" r:id="rId3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4.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png"/><Relationship Id="rId5" Type="http://schemas.openxmlformats.org/officeDocument/2006/relationships/tags" Target="../tags/tag5.xml"/><Relationship Id="rId10" Type="http://schemas.openxmlformats.org/officeDocument/2006/relationships/image" Target="../media/image1.jpeg"/><Relationship Id="rId4" Type="http://schemas.openxmlformats.org/officeDocument/2006/relationships/tags" Target="../tags/tag4.xml"/><Relationship Id="rId9"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tags" Target="../tags/tag123.xml"/><Relationship Id="rId13" Type="http://schemas.openxmlformats.org/officeDocument/2006/relationships/tags" Target="../tags/tag128.xml"/><Relationship Id="rId18" Type="http://schemas.openxmlformats.org/officeDocument/2006/relationships/slideLayout" Target="../slideLayouts/slideLayout1.xml"/><Relationship Id="rId26" Type="http://schemas.openxmlformats.org/officeDocument/2006/relationships/image" Target="../media/image2.png"/><Relationship Id="rId3" Type="http://schemas.openxmlformats.org/officeDocument/2006/relationships/tags" Target="../tags/tag118.xml"/><Relationship Id="rId21" Type="http://schemas.openxmlformats.org/officeDocument/2006/relationships/image" Target="../media/image6.png"/><Relationship Id="rId7" Type="http://schemas.openxmlformats.org/officeDocument/2006/relationships/tags" Target="../tags/tag122.xml"/><Relationship Id="rId12" Type="http://schemas.openxmlformats.org/officeDocument/2006/relationships/tags" Target="../tags/tag127.xml"/><Relationship Id="rId17" Type="http://schemas.openxmlformats.org/officeDocument/2006/relationships/tags" Target="../tags/tag132.xml"/><Relationship Id="rId25" Type="http://schemas.openxmlformats.org/officeDocument/2006/relationships/image" Target="../media/image18.png"/><Relationship Id="rId2" Type="http://schemas.openxmlformats.org/officeDocument/2006/relationships/tags" Target="../tags/tag117.xml"/><Relationship Id="rId16" Type="http://schemas.openxmlformats.org/officeDocument/2006/relationships/tags" Target="../tags/tag131.xml"/><Relationship Id="rId20" Type="http://schemas.openxmlformats.org/officeDocument/2006/relationships/image" Target="../media/image11.png"/><Relationship Id="rId1" Type="http://schemas.openxmlformats.org/officeDocument/2006/relationships/tags" Target="../tags/tag116.xml"/><Relationship Id="rId6" Type="http://schemas.openxmlformats.org/officeDocument/2006/relationships/tags" Target="../tags/tag121.xml"/><Relationship Id="rId11" Type="http://schemas.openxmlformats.org/officeDocument/2006/relationships/tags" Target="../tags/tag126.xml"/><Relationship Id="rId24" Type="http://schemas.openxmlformats.org/officeDocument/2006/relationships/image" Target="../media/image26.png"/><Relationship Id="rId5" Type="http://schemas.openxmlformats.org/officeDocument/2006/relationships/tags" Target="../tags/tag120.xml"/><Relationship Id="rId15" Type="http://schemas.openxmlformats.org/officeDocument/2006/relationships/tags" Target="../tags/tag130.xml"/><Relationship Id="rId23" Type="http://schemas.openxmlformats.org/officeDocument/2006/relationships/image" Target="../media/image25.png"/><Relationship Id="rId10" Type="http://schemas.openxmlformats.org/officeDocument/2006/relationships/tags" Target="../tags/tag125.xml"/><Relationship Id="rId19" Type="http://schemas.openxmlformats.org/officeDocument/2006/relationships/notesSlide" Target="../notesSlides/notesSlide10.xml"/><Relationship Id="rId4" Type="http://schemas.openxmlformats.org/officeDocument/2006/relationships/tags" Target="../tags/tag119.xml"/><Relationship Id="rId9" Type="http://schemas.openxmlformats.org/officeDocument/2006/relationships/tags" Target="../tags/tag124.xml"/><Relationship Id="rId14" Type="http://schemas.openxmlformats.org/officeDocument/2006/relationships/tags" Target="../tags/tag129.xml"/><Relationship Id="rId22"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tags" Target="../tags/tag140.xml"/><Relationship Id="rId13" Type="http://schemas.openxmlformats.org/officeDocument/2006/relationships/tags" Target="../tags/tag145.xml"/><Relationship Id="rId18" Type="http://schemas.openxmlformats.org/officeDocument/2006/relationships/slideLayout" Target="../slideLayouts/slideLayout1.xml"/><Relationship Id="rId26" Type="http://schemas.openxmlformats.org/officeDocument/2006/relationships/image" Target="../media/image21.png"/><Relationship Id="rId3" Type="http://schemas.openxmlformats.org/officeDocument/2006/relationships/tags" Target="../tags/tag135.xml"/><Relationship Id="rId21" Type="http://schemas.openxmlformats.org/officeDocument/2006/relationships/image" Target="../media/image6.png"/><Relationship Id="rId7" Type="http://schemas.openxmlformats.org/officeDocument/2006/relationships/tags" Target="../tags/tag139.xml"/><Relationship Id="rId12" Type="http://schemas.openxmlformats.org/officeDocument/2006/relationships/tags" Target="../tags/tag144.xml"/><Relationship Id="rId17" Type="http://schemas.openxmlformats.org/officeDocument/2006/relationships/tags" Target="../tags/tag149.xml"/><Relationship Id="rId25" Type="http://schemas.openxmlformats.org/officeDocument/2006/relationships/image" Target="../media/image29.png"/><Relationship Id="rId2" Type="http://schemas.openxmlformats.org/officeDocument/2006/relationships/tags" Target="../tags/tag134.xml"/><Relationship Id="rId16" Type="http://schemas.openxmlformats.org/officeDocument/2006/relationships/tags" Target="../tags/tag148.xml"/><Relationship Id="rId20" Type="http://schemas.openxmlformats.org/officeDocument/2006/relationships/image" Target="../media/image11.png"/><Relationship Id="rId1" Type="http://schemas.openxmlformats.org/officeDocument/2006/relationships/tags" Target="../tags/tag133.xml"/><Relationship Id="rId6" Type="http://schemas.openxmlformats.org/officeDocument/2006/relationships/tags" Target="../tags/tag138.xml"/><Relationship Id="rId11" Type="http://schemas.openxmlformats.org/officeDocument/2006/relationships/tags" Target="../tags/tag143.xml"/><Relationship Id="rId24" Type="http://schemas.openxmlformats.org/officeDocument/2006/relationships/image" Target="../media/image28.png"/><Relationship Id="rId5" Type="http://schemas.openxmlformats.org/officeDocument/2006/relationships/tags" Target="../tags/tag137.xml"/><Relationship Id="rId15" Type="http://schemas.openxmlformats.org/officeDocument/2006/relationships/tags" Target="../tags/tag147.xml"/><Relationship Id="rId23" Type="http://schemas.openxmlformats.org/officeDocument/2006/relationships/image" Target="../media/image27.png"/><Relationship Id="rId28" Type="http://schemas.openxmlformats.org/officeDocument/2006/relationships/image" Target="../media/image2.png"/><Relationship Id="rId10" Type="http://schemas.openxmlformats.org/officeDocument/2006/relationships/tags" Target="../tags/tag142.xml"/><Relationship Id="rId19" Type="http://schemas.openxmlformats.org/officeDocument/2006/relationships/notesSlide" Target="../notesSlides/notesSlide11.xml"/><Relationship Id="rId4" Type="http://schemas.openxmlformats.org/officeDocument/2006/relationships/tags" Target="../tags/tag136.xml"/><Relationship Id="rId9" Type="http://schemas.openxmlformats.org/officeDocument/2006/relationships/tags" Target="../tags/tag141.xml"/><Relationship Id="rId14" Type="http://schemas.openxmlformats.org/officeDocument/2006/relationships/tags" Target="../tags/tag146.xml"/><Relationship Id="rId22" Type="http://schemas.openxmlformats.org/officeDocument/2006/relationships/image" Target="../media/image7.png"/><Relationship Id="rId27"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tags" Target="../tags/tag152.xml"/><Relationship Id="rId7" Type="http://schemas.openxmlformats.org/officeDocument/2006/relationships/image" Target="../media/image2.png"/><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tags" Target="../tags/tag153.xml"/></Relationships>
</file>

<file path=ppt/slides/_rels/slide13.xml.rels><?xml version="1.0" encoding="UTF-8" standalone="yes"?>
<Relationships xmlns="http://schemas.openxmlformats.org/package/2006/relationships"><Relationship Id="rId8" Type="http://schemas.openxmlformats.org/officeDocument/2006/relationships/tags" Target="../tags/tag161.xml"/><Relationship Id="rId13" Type="http://schemas.openxmlformats.org/officeDocument/2006/relationships/notesSlide" Target="../notesSlides/notesSlide13.xml"/><Relationship Id="rId3" Type="http://schemas.openxmlformats.org/officeDocument/2006/relationships/tags" Target="../tags/tag156.xml"/><Relationship Id="rId7" Type="http://schemas.openxmlformats.org/officeDocument/2006/relationships/tags" Target="../tags/tag160.xml"/><Relationship Id="rId12" Type="http://schemas.openxmlformats.org/officeDocument/2006/relationships/slideLayout" Target="../slideLayouts/slideLayout1.xml"/><Relationship Id="rId17" Type="http://schemas.openxmlformats.org/officeDocument/2006/relationships/image" Target="../media/image2.png"/><Relationship Id="rId2" Type="http://schemas.openxmlformats.org/officeDocument/2006/relationships/tags" Target="../tags/tag155.xml"/><Relationship Id="rId16" Type="http://schemas.openxmlformats.org/officeDocument/2006/relationships/image" Target="../media/image7.png"/><Relationship Id="rId1" Type="http://schemas.openxmlformats.org/officeDocument/2006/relationships/tags" Target="../tags/tag154.xml"/><Relationship Id="rId6" Type="http://schemas.openxmlformats.org/officeDocument/2006/relationships/tags" Target="../tags/tag159.xml"/><Relationship Id="rId11" Type="http://schemas.openxmlformats.org/officeDocument/2006/relationships/tags" Target="../tags/tag164.xml"/><Relationship Id="rId5" Type="http://schemas.openxmlformats.org/officeDocument/2006/relationships/tags" Target="../tags/tag158.xml"/><Relationship Id="rId15" Type="http://schemas.openxmlformats.org/officeDocument/2006/relationships/image" Target="../media/image6.png"/><Relationship Id="rId10" Type="http://schemas.openxmlformats.org/officeDocument/2006/relationships/tags" Target="../tags/tag163.xml"/><Relationship Id="rId4" Type="http://schemas.openxmlformats.org/officeDocument/2006/relationships/tags" Target="../tags/tag157.xml"/><Relationship Id="rId9" Type="http://schemas.openxmlformats.org/officeDocument/2006/relationships/tags" Target="../tags/tag162.xml"/><Relationship Id="rId1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tags" Target="../tags/tag172.xml"/><Relationship Id="rId13" Type="http://schemas.openxmlformats.org/officeDocument/2006/relationships/tags" Target="../tags/tag177.xml"/><Relationship Id="rId18" Type="http://schemas.openxmlformats.org/officeDocument/2006/relationships/tags" Target="../tags/tag182.xml"/><Relationship Id="rId26" Type="http://schemas.openxmlformats.org/officeDocument/2006/relationships/image" Target="../media/image34.png"/><Relationship Id="rId3" Type="http://schemas.openxmlformats.org/officeDocument/2006/relationships/tags" Target="../tags/tag167.xml"/><Relationship Id="rId21" Type="http://schemas.openxmlformats.org/officeDocument/2006/relationships/image" Target="../media/image11.png"/><Relationship Id="rId7" Type="http://schemas.openxmlformats.org/officeDocument/2006/relationships/tags" Target="../tags/tag171.xml"/><Relationship Id="rId12" Type="http://schemas.openxmlformats.org/officeDocument/2006/relationships/tags" Target="../tags/tag176.xml"/><Relationship Id="rId17" Type="http://schemas.openxmlformats.org/officeDocument/2006/relationships/tags" Target="../tags/tag181.xml"/><Relationship Id="rId25" Type="http://schemas.openxmlformats.org/officeDocument/2006/relationships/image" Target="../media/image33.png"/><Relationship Id="rId2" Type="http://schemas.openxmlformats.org/officeDocument/2006/relationships/tags" Target="../tags/tag166.xml"/><Relationship Id="rId16" Type="http://schemas.openxmlformats.org/officeDocument/2006/relationships/tags" Target="../tags/tag180.xml"/><Relationship Id="rId20" Type="http://schemas.openxmlformats.org/officeDocument/2006/relationships/notesSlide" Target="../notesSlides/notesSlide14.xml"/><Relationship Id="rId1" Type="http://schemas.openxmlformats.org/officeDocument/2006/relationships/tags" Target="../tags/tag165.xml"/><Relationship Id="rId6" Type="http://schemas.openxmlformats.org/officeDocument/2006/relationships/tags" Target="../tags/tag170.xml"/><Relationship Id="rId11" Type="http://schemas.openxmlformats.org/officeDocument/2006/relationships/tags" Target="../tags/tag175.xml"/><Relationship Id="rId24" Type="http://schemas.openxmlformats.org/officeDocument/2006/relationships/image" Target="../media/image32.png"/><Relationship Id="rId5" Type="http://schemas.openxmlformats.org/officeDocument/2006/relationships/tags" Target="../tags/tag169.xml"/><Relationship Id="rId15" Type="http://schemas.openxmlformats.org/officeDocument/2006/relationships/tags" Target="../tags/tag179.xml"/><Relationship Id="rId23" Type="http://schemas.openxmlformats.org/officeDocument/2006/relationships/image" Target="../media/image31.png"/><Relationship Id="rId10" Type="http://schemas.openxmlformats.org/officeDocument/2006/relationships/tags" Target="../tags/tag174.xml"/><Relationship Id="rId19" Type="http://schemas.openxmlformats.org/officeDocument/2006/relationships/slideLayout" Target="../slideLayouts/slideLayout1.xml"/><Relationship Id="rId4" Type="http://schemas.openxmlformats.org/officeDocument/2006/relationships/tags" Target="../tags/tag168.xml"/><Relationship Id="rId9" Type="http://schemas.openxmlformats.org/officeDocument/2006/relationships/tags" Target="../tags/tag173.xml"/><Relationship Id="rId14" Type="http://schemas.openxmlformats.org/officeDocument/2006/relationships/tags" Target="../tags/tag178.xml"/><Relationship Id="rId22" Type="http://schemas.openxmlformats.org/officeDocument/2006/relationships/image" Target="../media/image6.png"/><Relationship Id="rId27"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tags" Target="../tags/tag195.xml"/><Relationship Id="rId18" Type="http://schemas.openxmlformats.org/officeDocument/2006/relationships/tags" Target="../tags/tag200.xml"/><Relationship Id="rId26" Type="http://schemas.openxmlformats.org/officeDocument/2006/relationships/image" Target="../media/image37.png"/><Relationship Id="rId3" Type="http://schemas.openxmlformats.org/officeDocument/2006/relationships/tags" Target="../tags/tag185.xml"/><Relationship Id="rId21" Type="http://schemas.openxmlformats.org/officeDocument/2006/relationships/notesSlide" Target="../notesSlides/notesSlide15.xml"/><Relationship Id="rId7" Type="http://schemas.openxmlformats.org/officeDocument/2006/relationships/tags" Target="../tags/tag189.xml"/><Relationship Id="rId12" Type="http://schemas.openxmlformats.org/officeDocument/2006/relationships/tags" Target="../tags/tag194.xml"/><Relationship Id="rId17" Type="http://schemas.openxmlformats.org/officeDocument/2006/relationships/tags" Target="../tags/tag199.xml"/><Relationship Id="rId25" Type="http://schemas.openxmlformats.org/officeDocument/2006/relationships/image" Target="../media/image36.png"/><Relationship Id="rId2" Type="http://schemas.openxmlformats.org/officeDocument/2006/relationships/tags" Target="../tags/tag184.xml"/><Relationship Id="rId16" Type="http://schemas.openxmlformats.org/officeDocument/2006/relationships/tags" Target="../tags/tag198.xml"/><Relationship Id="rId20" Type="http://schemas.openxmlformats.org/officeDocument/2006/relationships/slideLayout" Target="../slideLayouts/slideLayout1.xml"/><Relationship Id="rId29" Type="http://schemas.openxmlformats.org/officeDocument/2006/relationships/image" Target="../media/image2.png"/><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tags" Target="../tags/tag193.xml"/><Relationship Id="rId24" Type="http://schemas.openxmlformats.org/officeDocument/2006/relationships/image" Target="../media/image35.png"/><Relationship Id="rId5" Type="http://schemas.openxmlformats.org/officeDocument/2006/relationships/tags" Target="../tags/tag187.xml"/><Relationship Id="rId15" Type="http://schemas.openxmlformats.org/officeDocument/2006/relationships/tags" Target="../tags/tag197.xml"/><Relationship Id="rId23" Type="http://schemas.openxmlformats.org/officeDocument/2006/relationships/image" Target="../media/image6.png"/><Relationship Id="rId28" Type="http://schemas.openxmlformats.org/officeDocument/2006/relationships/image" Target="../media/image39.png"/><Relationship Id="rId10" Type="http://schemas.openxmlformats.org/officeDocument/2006/relationships/tags" Target="../tags/tag192.xml"/><Relationship Id="rId19" Type="http://schemas.openxmlformats.org/officeDocument/2006/relationships/tags" Target="../tags/tag201.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tags" Target="../tags/tag196.xml"/><Relationship Id="rId22" Type="http://schemas.openxmlformats.org/officeDocument/2006/relationships/image" Target="../media/image11.png"/><Relationship Id="rId27"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tags" Target="../tags/tag209.xml"/><Relationship Id="rId13" Type="http://schemas.openxmlformats.org/officeDocument/2006/relationships/tags" Target="../tags/tag214.xml"/><Relationship Id="rId18" Type="http://schemas.openxmlformats.org/officeDocument/2006/relationships/tags" Target="../tags/tag219.xml"/><Relationship Id="rId26" Type="http://schemas.openxmlformats.org/officeDocument/2006/relationships/image" Target="../media/image43.png"/><Relationship Id="rId3" Type="http://schemas.openxmlformats.org/officeDocument/2006/relationships/tags" Target="../tags/tag204.xml"/><Relationship Id="rId21" Type="http://schemas.openxmlformats.org/officeDocument/2006/relationships/image" Target="../media/image11.png"/><Relationship Id="rId7" Type="http://schemas.openxmlformats.org/officeDocument/2006/relationships/tags" Target="../tags/tag208.xml"/><Relationship Id="rId12" Type="http://schemas.openxmlformats.org/officeDocument/2006/relationships/tags" Target="../tags/tag213.xml"/><Relationship Id="rId17" Type="http://schemas.openxmlformats.org/officeDocument/2006/relationships/tags" Target="../tags/tag218.xml"/><Relationship Id="rId25" Type="http://schemas.openxmlformats.org/officeDocument/2006/relationships/image" Target="../media/image42.png"/><Relationship Id="rId2" Type="http://schemas.openxmlformats.org/officeDocument/2006/relationships/tags" Target="../tags/tag203.xml"/><Relationship Id="rId16" Type="http://schemas.openxmlformats.org/officeDocument/2006/relationships/tags" Target="../tags/tag217.xml"/><Relationship Id="rId20" Type="http://schemas.openxmlformats.org/officeDocument/2006/relationships/notesSlide" Target="../notesSlides/notesSlide16.xml"/><Relationship Id="rId1" Type="http://schemas.openxmlformats.org/officeDocument/2006/relationships/tags" Target="../tags/tag202.xml"/><Relationship Id="rId6" Type="http://schemas.openxmlformats.org/officeDocument/2006/relationships/tags" Target="../tags/tag207.xml"/><Relationship Id="rId11" Type="http://schemas.openxmlformats.org/officeDocument/2006/relationships/tags" Target="../tags/tag212.xml"/><Relationship Id="rId24" Type="http://schemas.openxmlformats.org/officeDocument/2006/relationships/image" Target="../media/image41.png"/><Relationship Id="rId5" Type="http://schemas.openxmlformats.org/officeDocument/2006/relationships/tags" Target="../tags/tag206.xml"/><Relationship Id="rId15" Type="http://schemas.openxmlformats.org/officeDocument/2006/relationships/tags" Target="../tags/tag216.xml"/><Relationship Id="rId23" Type="http://schemas.openxmlformats.org/officeDocument/2006/relationships/image" Target="../media/image40.png"/><Relationship Id="rId10" Type="http://schemas.openxmlformats.org/officeDocument/2006/relationships/tags" Target="../tags/tag211.xml"/><Relationship Id="rId19" Type="http://schemas.openxmlformats.org/officeDocument/2006/relationships/slideLayout" Target="../slideLayouts/slideLayout1.xml"/><Relationship Id="rId4" Type="http://schemas.openxmlformats.org/officeDocument/2006/relationships/tags" Target="../tags/tag205.xml"/><Relationship Id="rId9" Type="http://schemas.openxmlformats.org/officeDocument/2006/relationships/tags" Target="../tags/tag210.xml"/><Relationship Id="rId14" Type="http://schemas.openxmlformats.org/officeDocument/2006/relationships/tags" Target="../tags/tag215.xml"/><Relationship Id="rId22" Type="http://schemas.openxmlformats.org/officeDocument/2006/relationships/image" Target="../media/image6.png"/><Relationship Id="rId27"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tags" Target="../tags/tag227.xml"/><Relationship Id="rId13" Type="http://schemas.openxmlformats.org/officeDocument/2006/relationships/tags" Target="../tags/tag232.xml"/><Relationship Id="rId18" Type="http://schemas.openxmlformats.org/officeDocument/2006/relationships/tags" Target="../tags/tag237.xml"/><Relationship Id="rId26" Type="http://schemas.openxmlformats.org/officeDocument/2006/relationships/image" Target="../media/image44.png"/><Relationship Id="rId3" Type="http://schemas.openxmlformats.org/officeDocument/2006/relationships/tags" Target="../tags/tag222.xml"/><Relationship Id="rId21" Type="http://schemas.openxmlformats.org/officeDocument/2006/relationships/tags" Target="../tags/tag240.xml"/><Relationship Id="rId7" Type="http://schemas.openxmlformats.org/officeDocument/2006/relationships/tags" Target="../tags/tag226.xml"/><Relationship Id="rId12" Type="http://schemas.openxmlformats.org/officeDocument/2006/relationships/tags" Target="../tags/tag231.xml"/><Relationship Id="rId17" Type="http://schemas.openxmlformats.org/officeDocument/2006/relationships/tags" Target="../tags/tag236.xml"/><Relationship Id="rId25" Type="http://schemas.openxmlformats.org/officeDocument/2006/relationships/image" Target="../media/image6.png"/><Relationship Id="rId33" Type="http://schemas.openxmlformats.org/officeDocument/2006/relationships/image" Target="../media/image2.png"/><Relationship Id="rId2" Type="http://schemas.openxmlformats.org/officeDocument/2006/relationships/tags" Target="../tags/tag221.xml"/><Relationship Id="rId16" Type="http://schemas.openxmlformats.org/officeDocument/2006/relationships/tags" Target="../tags/tag235.xml"/><Relationship Id="rId20" Type="http://schemas.openxmlformats.org/officeDocument/2006/relationships/tags" Target="../tags/tag239.xml"/><Relationship Id="rId29" Type="http://schemas.openxmlformats.org/officeDocument/2006/relationships/image" Target="../media/image47.png"/><Relationship Id="rId1" Type="http://schemas.openxmlformats.org/officeDocument/2006/relationships/tags" Target="../tags/tag220.xml"/><Relationship Id="rId6" Type="http://schemas.openxmlformats.org/officeDocument/2006/relationships/tags" Target="../tags/tag225.xml"/><Relationship Id="rId11" Type="http://schemas.openxmlformats.org/officeDocument/2006/relationships/tags" Target="../tags/tag230.xml"/><Relationship Id="rId24" Type="http://schemas.openxmlformats.org/officeDocument/2006/relationships/image" Target="../media/image11.png"/><Relationship Id="rId32" Type="http://schemas.openxmlformats.org/officeDocument/2006/relationships/image" Target="../media/image50.png"/><Relationship Id="rId5" Type="http://schemas.openxmlformats.org/officeDocument/2006/relationships/tags" Target="../tags/tag224.xml"/><Relationship Id="rId15" Type="http://schemas.openxmlformats.org/officeDocument/2006/relationships/tags" Target="../tags/tag234.xml"/><Relationship Id="rId23" Type="http://schemas.openxmlformats.org/officeDocument/2006/relationships/notesSlide" Target="../notesSlides/notesSlide17.xml"/><Relationship Id="rId28" Type="http://schemas.openxmlformats.org/officeDocument/2006/relationships/image" Target="../media/image46.png"/><Relationship Id="rId10" Type="http://schemas.openxmlformats.org/officeDocument/2006/relationships/tags" Target="../tags/tag229.xml"/><Relationship Id="rId19" Type="http://schemas.openxmlformats.org/officeDocument/2006/relationships/tags" Target="../tags/tag238.xml"/><Relationship Id="rId31" Type="http://schemas.openxmlformats.org/officeDocument/2006/relationships/image" Target="../media/image49.png"/><Relationship Id="rId4" Type="http://schemas.openxmlformats.org/officeDocument/2006/relationships/tags" Target="../tags/tag223.xml"/><Relationship Id="rId9" Type="http://schemas.openxmlformats.org/officeDocument/2006/relationships/tags" Target="../tags/tag228.xml"/><Relationship Id="rId14" Type="http://schemas.openxmlformats.org/officeDocument/2006/relationships/tags" Target="../tags/tag233.xml"/><Relationship Id="rId22" Type="http://schemas.openxmlformats.org/officeDocument/2006/relationships/slideLayout" Target="../slideLayouts/slideLayout1.xml"/><Relationship Id="rId27" Type="http://schemas.openxmlformats.org/officeDocument/2006/relationships/image" Target="../media/image45.png"/><Relationship Id="rId30"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tags" Target="../tags/tag248.xml"/><Relationship Id="rId13" Type="http://schemas.openxmlformats.org/officeDocument/2006/relationships/tags" Target="../tags/tag253.xml"/><Relationship Id="rId18" Type="http://schemas.openxmlformats.org/officeDocument/2006/relationships/tags" Target="../tags/tag258.xml"/><Relationship Id="rId26" Type="http://schemas.openxmlformats.org/officeDocument/2006/relationships/image" Target="../media/image53.png"/><Relationship Id="rId3" Type="http://schemas.openxmlformats.org/officeDocument/2006/relationships/tags" Target="../tags/tag243.xml"/><Relationship Id="rId21" Type="http://schemas.openxmlformats.org/officeDocument/2006/relationships/notesSlide" Target="../notesSlides/notesSlide18.xml"/><Relationship Id="rId7" Type="http://schemas.openxmlformats.org/officeDocument/2006/relationships/tags" Target="../tags/tag247.xml"/><Relationship Id="rId12" Type="http://schemas.openxmlformats.org/officeDocument/2006/relationships/tags" Target="../tags/tag252.xml"/><Relationship Id="rId17" Type="http://schemas.openxmlformats.org/officeDocument/2006/relationships/tags" Target="../tags/tag257.xml"/><Relationship Id="rId25" Type="http://schemas.openxmlformats.org/officeDocument/2006/relationships/image" Target="../media/image52.png"/><Relationship Id="rId2" Type="http://schemas.openxmlformats.org/officeDocument/2006/relationships/tags" Target="../tags/tag242.xml"/><Relationship Id="rId16" Type="http://schemas.openxmlformats.org/officeDocument/2006/relationships/tags" Target="../tags/tag256.xml"/><Relationship Id="rId20" Type="http://schemas.openxmlformats.org/officeDocument/2006/relationships/slideLayout" Target="../slideLayouts/slideLayout1.xml"/><Relationship Id="rId29" Type="http://schemas.openxmlformats.org/officeDocument/2006/relationships/image" Target="../media/image2.png"/><Relationship Id="rId1" Type="http://schemas.openxmlformats.org/officeDocument/2006/relationships/tags" Target="../tags/tag241.xml"/><Relationship Id="rId6" Type="http://schemas.openxmlformats.org/officeDocument/2006/relationships/tags" Target="../tags/tag246.xml"/><Relationship Id="rId11" Type="http://schemas.openxmlformats.org/officeDocument/2006/relationships/tags" Target="../tags/tag251.xml"/><Relationship Id="rId24" Type="http://schemas.openxmlformats.org/officeDocument/2006/relationships/image" Target="../media/image51.png"/><Relationship Id="rId5" Type="http://schemas.openxmlformats.org/officeDocument/2006/relationships/tags" Target="../tags/tag245.xml"/><Relationship Id="rId15" Type="http://schemas.openxmlformats.org/officeDocument/2006/relationships/tags" Target="../tags/tag255.xml"/><Relationship Id="rId23" Type="http://schemas.openxmlformats.org/officeDocument/2006/relationships/image" Target="../media/image6.png"/><Relationship Id="rId28" Type="http://schemas.openxmlformats.org/officeDocument/2006/relationships/image" Target="../media/image55.png"/><Relationship Id="rId10" Type="http://schemas.openxmlformats.org/officeDocument/2006/relationships/tags" Target="../tags/tag250.xml"/><Relationship Id="rId19" Type="http://schemas.openxmlformats.org/officeDocument/2006/relationships/tags" Target="../tags/tag259.xml"/><Relationship Id="rId4" Type="http://schemas.openxmlformats.org/officeDocument/2006/relationships/tags" Target="../tags/tag244.xml"/><Relationship Id="rId9" Type="http://schemas.openxmlformats.org/officeDocument/2006/relationships/tags" Target="../tags/tag249.xml"/><Relationship Id="rId14" Type="http://schemas.openxmlformats.org/officeDocument/2006/relationships/tags" Target="../tags/tag254.xml"/><Relationship Id="rId22" Type="http://schemas.openxmlformats.org/officeDocument/2006/relationships/image" Target="../media/image11.png"/><Relationship Id="rId27"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tags" Target="../tags/tag272.xml"/><Relationship Id="rId18" Type="http://schemas.openxmlformats.org/officeDocument/2006/relationships/tags" Target="../tags/tag277.xml"/><Relationship Id="rId26" Type="http://schemas.openxmlformats.org/officeDocument/2006/relationships/image" Target="../media/image58.png"/><Relationship Id="rId3" Type="http://schemas.openxmlformats.org/officeDocument/2006/relationships/tags" Target="../tags/tag262.xml"/><Relationship Id="rId21" Type="http://schemas.openxmlformats.org/officeDocument/2006/relationships/notesSlide" Target="../notesSlides/notesSlide19.xml"/><Relationship Id="rId7" Type="http://schemas.openxmlformats.org/officeDocument/2006/relationships/tags" Target="../tags/tag266.xml"/><Relationship Id="rId12" Type="http://schemas.openxmlformats.org/officeDocument/2006/relationships/tags" Target="../tags/tag271.xml"/><Relationship Id="rId17" Type="http://schemas.openxmlformats.org/officeDocument/2006/relationships/tags" Target="../tags/tag276.xml"/><Relationship Id="rId25" Type="http://schemas.openxmlformats.org/officeDocument/2006/relationships/image" Target="../media/image57.png"/><Relationship Id="rId2" Type="http://schemas.openxmlformats.org/officeDocument/2006/relationships/tags" Target="../tags/tag261.xml"/><Relationship Id="rId16" Type="http://schemas.openxmlformats.org/officeDocument/2006/relationships/tags" Target="../tags/tag275.xml"/><Relationship Id="rId20" Type="http://schemas.openxmlformats.org/officeDocument/2006/relationships/slideLayout" Target="../slideLayouts/slideLayout1.xml"/><Relationship Id="rId29" Type="http://schemas.openxmlformats.org/officeDocument/2006/relationships/image" Target="../media/image2.png"/><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tags" Target="../tags/tag270.xml"/><Relationship Id="rId24" Type="http://schemas.openxmlformats.org/officeDocument/2006/relationships/image" Target="../media/image56.png"/><Relationship Id="rId5" Type="http://schemas.openxmlformats.org/officeDocument/2006/relationships/tags" Target="../tags/tag264.xml"/><Relationship Id="rId15" Type="http://schemas.openxmlformats.org/officeDocument/2006/relationships/tags" Target="../tags/tag274.xml"/><Relationship Id="rId23" Type="http://schemas.openxmlformats.org/officeDocument/2006/relationships/image" Target="../media/image6.png"/><Relationship Id="rId28" Type="http://schemas.openxmlformats.org/officeDocument/2006/relationships/image" Target="../media/image60.png"/><Relationship Id="rId10" Type="http://schemas.openxmlformats.org/officeDocument/2006/relationships/tags" Target="../tags/tag269.xml"/><Relationship Id="rId19" Type="http://schemas.openxmlformats.org/officeDocument/2006/relationships/tags" Target="../tags/tag278.xml"/><Relationship Id="rId4" Type="http://schemas.openxmlformats.org/officeDocument/2006/relationships/tags" Target="../tags/tag263.xml"/><Relationship Id="rId9" Type="http://schemas.openxmlformats.org/officeDocument/2006/relationships/tags" Target="../tags/tag268.xml"/><Relationship Id="rId14" Type="http://schemas.openxmlformats.org/officeDocument/2006/relationships/tags" Target="../tags/tag273.xml"/><Relationship Id="rId22" Type="http://schemas.openxmlformats.org/officeDocument/2006/relationships/image" Target="../media/image11.png"/><Relationship Id="rId27"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0.xml"/><Relationship Id="rId7" Type="http://schemas.openxmlformats.org/officeDocument/2006/relationships/image" Target="../media/image1.jpe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tags" Target="../tags/tag11.xml"/></Relationships>
</file>

<file path=ppt/slides/_rels/slide20.xml.rels><?xml version="1.0" encoding="UTF-8" standalone="yes"?>
<Relationships xmlns="http://schemas.openxmlformats.org/package/2006/relationships"><Relationship Id="rId3" Type="http://schemas.openxmlformats.org/officeDocument/2006/relationships/tags" Target="../tags/tag281.xml"/><Relationship Id="rId7" Type="http://schemas.openxmlformats.org/officeDocument/2006/relationships/image" Target="../media/image2.png"/><Relationship Id="rId2" Type="http://schemas.openxmlformats.org/officeDocument/2006/relationships/tags" Target="../tags/tag280.xml"/><Relationship Id="rId1" Type="http://schemas.openxmlformats.org/officeDocument/2006/relationships/tags" Target="../tags/tag279.xml"/><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tags" Target="../tags/tag282.xml"/></Relationships>
</file>

<file path=ppt/slides/_rels/slide21.xml.rels><?xml version="1.0" encoding="UTF-8" standalone="yes"?>
<Relationships xmlns="http://schemas.openxmlformats.org/package/2006/relationships"><Relationship Id="rId3" Type="http://schemas.openxmlformats.org/officeDocument/2006/relationships/tags" Target="../tags/tag285.xml"/><Relationship Id="rId7" Type="http://schemas.openxmlformats.org/officeDocument/2006/relationships/image" Target="../media/image2.png"/><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openxmlformats.org/officeDocument/2006/relationships/tags" Target="../tags/tag286.xml"/></Relationships>
</file>

<file path=ppt/slides/_rels/slide22.xml.rels><?xml version="1.0" encoding="UTF-8" standalone="yes"?>
<Relationships xmlns="http://schemas.openxmlformats.org/package/2006/relationships"><Relationship Id="rId3" Type="http://schemas.openxmlformats.org/officeDocument/2006/relationships/tags" Target="../tags/tag289.xml"/><Relationship Id="rId7" Type="http://schemas.openxmlformats.org/officeDocument/2006/relationships/image" Target="../media/image2.png"/><Relationship Id="rId2" Type="http://schemas.openxmlformats.org/officeDocument/2006/relationships/tags" Target="../tags/tag288.xml"/><Relationship Id="rId1" Type="http://schemas.openxmlformats.org/officeDocument/2006/relationships/tags" Target="../tags/tag287.xml"/><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openxmlformats.org/officeDocument/2006/relationships/tags" Target="../tags/tag290.xml"/></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tags" Target="../tags/tag298.xml"/><Relationship Id="rId13" Type="http://schemas.openxmlformats.org/officeDocument/2006/relationships/image" Target="../media/image6.png"/><Relationship Id="rId3" Type="http://schemas.openxmlformats.org/officeDocument/2006/relationships/tags" Target="../tags/tag293.xml"/><Relationship Id="rId7" Type="http://schemas.openxmlformats.org/officeDocument/2006/relationships/tags" Target="../tags/tag297.xml"/><Relationship Id="rId12" Type="http://schemas.openxmlformats.org/officeDocument/2006/relationships/image" Target="../media/image11.png"/><Relationship Id="rId2" Type="http://schemas.openxmlformats.org/officeDocument/2006/relationships/tags" Target="../tags/tag292.xml"/><Relationship Id="rId16" Type="http://schemas.openxmlformats.org/officeDocument/2006/relationships/image" Target="../media/image2.png"/><Relationship Id="rId1" Type="http://schemas.openxmlformats.org/officeDocument/2006/relationships/tags" Target="../tags/tag291.xml"/><Relationship Id="rId6" Type="http://schemas.openxmlformats.org/officeDocument/2006/relationships/tags" Target="../tags/tag296.xml"/><Relationship Id="rId11" Type="http://schemas.openxmlformats.org/officeDocument/2006/relationships/notesSlide" Target="../notesSlides/notesSlide24.xml"/><Relationship Id="rId5" Type="http://schemas.openxmlformats.org/officeDocument/2006/relationships/tags" Target="../tags/tag295.xml"/><Relationship Id="rId15" Type="http://schemas.openxmlformats.org/officeDocument/2006/relationships/image" Target="../media/image63.jpg"/><Relationship Id="rId10" Type="http://schemas.openxmlformats.org/officeDocument/2006/relationships/slideLayout" Target="../slideLayouts/slideLayout1.xml"/><Relationship Id="rId4" Type="http://schemas.openxmlformats.org/officeDocument/2006/relationships/tags" Target="../tags/tag294.xml"/><Relationship Id="rId9" Type="http://schemas.openxmlformats.org/officeDocument/2006/relationships/tags" Target="../tags/tag299.xml"/><Relationship Id="rId14" Type="http://schemas.openxmlformats.org/officeDocument/2006/relationships/image" Target="../media/image62.jpg"/></Relationships>
</file>

<file path=ppt/slides/_rels/slide25.xml.rels><?xml version="1.0" encoding="UTF-8" standalone="yes"?>
<Relationships xmlns="http://schemas.openxmlformats.org/package/2006/relationships"><Relationship Id="rId8" Type="http://schemas.openxmlformats.org/officeDocument/2006/relationships/tags" Target="../tags/tag307.xml"/><Relationship Id="rId13" Type="http://schemas.openxmlformats.org/officeDocument/2006/relationships/tags" Target="../tags/tag312.xml"/><Relationship Id="rId18" Type="http://schemas.openxmlformats.org/officeDocument/2006/relationships/image" Target="../media/image11.png"/><Relationship Id="rId3" Type="http://schemas.openxmlformats.org/officeDocument/2006/relationships/tags" Target="../tags/tag302.xml"/><Relationship Id="rId21" Type="http://schemas.openxmlformats.org/officeDocument/2006/relationships/image" Target="../media/image65.png"/><Relationship Id="rId7" Type="http://schemas.openxmlformats.org/officeDocument/2006/relationships/tags" Target="../tags/tag306.xml"/><Relationship Id="rId12" Type="http://schemas.openxmlformats.org/officeDocument/2006/relationships/tags" Target="../tags/tag311.xml"/><Relationship Id="rId17" Type="http://schemas.openxmlformats.org/officeDocument/2006/relationships/notesSlide" Target="../notesSlides/notesSlide25.xml"/><Relationship Id="rId2" Type="http://schemas.openxmlformats.org/officeDocument/2006/relationships/tags" Target="../tags/tag301.xml"/><Relationship Id="rId16" Type="http://schemas.openxmlformats.org/officeDocument/2006/relationships/slideLayout" Target="../slideLayouts/slideLayout1.xml"/><Relationship Id="rId20" Type="http://schemas.openxmlformats.org/officeDocument/2006/relationships/image" Target="../media/image64.png"/><Relationship Id="rId1" Type="http://schemas.openxmlformats.org/officeDocument/2006/relationships/tags" Target="../tags/tag300.xml"/><Relationship Id="rId6" Type="http://schemas.openxmlformats.org/officeDocument/2006/relationships/tags" Target="../tags/tag305.xml"/><Relationship Id="rId11" Type="http://schemas.openxmlformats.org/officeDocument/2006/relationships/tags" Target="../tags/tag310.xml"/><Relationship Id="rId5" Type="http://schemas.openxmlformats.org/officeDocument/2006/relationships/tags" Target="../tags/tag304.xml"/><Relationship Id="rId15" Type="http://schemas.openxmlformats.org/officeDocument/2006/relationships/tags" Target="../tags/tag314.xml"/><Relationship Id="rId23" Type="http://schemas.openxmlformats.org/officeDocument/2006/relationships/image" Target="../media/image2.png"/><Relationship Id="rId10" Type="http://schemas.openxmlformats.org/officeDocument/2006/relationships/tags" Target="../tags/tag309.xml"/><Relationship Id="rId19" Type="http://schemas.openxmlformats.org/officeDocument/2006/relationships/image" Target="../media/image6.png"/><Relationship Id="rId4" Type="http://schemas.openxmlformats.org/officeDocument/2006/relationships/tags" Target="../tags/tag303.xml"/><Relationship Id="rId9" Type="http://schemas.openxmlformats.org/officeDocument/2006/relationships/tags" Target="../tags/tag308.xml"/><Relationship Id="rId14" Type="http://schemas.openxmlformats.org/officeDocument/2006/relationships/tags" Target="../tags/tag313.xml"/><Relationship Id="rId22"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png"/><Relationship Id="rId7"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slideLayout" Target="../slideLayouts/slideLayout1.xml"/><Relationship Id="rId18" Type="http://schemas.openxmlformats.org/officeDocument/2006/relationships/image" Target="../media/image2.png"/><Relationship Id="rId3" Type="http://schemas.openxmlformats.org/officeDocument/2006/relationships/tags" Target="../tags/tag14.xml"/><Relationship Id="rId7" Type="http://schemas.openxmlformats.org/officeDocument/2006/relationships/tags" Target="../tags/tag18.xml"/><Relationship Id="rId12" Type="http://schemas.openxmlformats.org/officeDocument/2006/relationships/tags" Target="../tags/tag23.xml"/><Relationship Id="rId17" Type="http://schemas.openxmlformats.org/officeDocument/2006/relationships/image" Target="../media/image7.png"/><Relationship Id="rId2" Type="http://schemas.openxmlformats.org/officeDocument/2006/relationships/tags" Target="../tags/tag13.xml"/><Relationship Id="rId16" Type="http://schemas.openxmlformats.org/officeDocument/2006/relationships/image" Target="../media/image6.png"/><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tags" Target="../tags/tag22.xml"/><Relationship Id="rId5" Type="http://schemas.openxmlformats.org/officeDocument/2006/relationships/tags" Target="../tags/tag16.xml"/><Relationship Id="rId15" Type="http://schemas.openxmlformats.org/officeDocument/2006/relationships/image" Target="../media/image5.jpeg"/><Relationship Id="rId10" Type="http://schemas.openxmlformats.org/officeDocument/2006/relationships/tags" Target="../tags/tag21.xml"/><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2.png"/><Relationship Id="rId3" Type="http://schemas.openxmlformats.org/officeDocument/2006/relationships/image" Target="../media/image11.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6.png"/><Relationship Id="rId9" Type="http://schemas.openxmlformats.org/officeDocument/2006/relationships/image" Target="../media/image76.png"/></Relationships>
</file>

<file path=ppt/slides/_rels/slide3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2.png"/><Relationship Id="rId3" Type="http://schemas.openxmlformats.org/officeDocument/2006/relationships/image" Target="../media/image11.png"/><Relationship Id="rId7" Type="http://schemas.openxmlformats.org/officeDocument/2006/relationships/image" Target="../media/image74.png"/><Relationship Id="rId12" Type="http://schemas.openxmlformats.org/officeDocument/2006/relationships/image" Target="../media/image80.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6.png"/><Relationship Id="rId9" Type="http://schemas.openxmlformats.org/officeDocument/2006/relationships/image" Target="../media/image76.png"/></Relationships>
</file>

<file path=ppt/slides/_rels/slide34.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2.png"/><Relationship Id="rId3" Type="http://schemas.openxmlformats.org/officeDocument/2006/relationships/image" Target="../media/image11.png"/><Relationship Id="rId7" Type="http://schemas.openxmlformats.org/officeDocument/2006/relationships/image" Target="../media/image74.png"/><Relationship Id="rId12"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6.png"/><Relationship Id="rId9" Type="http://schemas.openxmlformats.org/officeDocument/2006/relationships/image" Target="../media/image76.png"/></Relationships>
</file>

<file path=ppt/slides/_rels/slide3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2.png"/><Relationship Id="rId3" Type="http://schemas.openxmlformats.org/officeDocument/2006/relationships/image" Target="../media/image11.png"/><Relationship Id="rId7" Type="http://schemas.openxmlformats.org/officeDocument/2006/relationships/image" Target="../media/image75.png"/><Relationship Id="rId12"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74.png"/><Relationship Id="rId11" Type="http://schemas.openxmlformats.org/officeDocument/2006/relationships/image" Target="../media/image82.png"/><Relationship Id="rId5" Type="http://schemas.openxmlformats.org/officeDocument/2006/relationships/image" Target="../media/image72.png"/><Relationship Id="rId10" Type="http://schemas.openxmlformats.org/officeDocument/2006/relationships/image" Target="../media/image78.png"/><Relationship Id="rId4" Type="http://schemas.openxmlformats.org/officeDocument/2006/relationships/image" Target="../media/image6.png"/><Relationship Id="rId9" Type="http://schemas.openxmlformats.org/officeDocument/2006/relationships/image" Target="../media/image77.png"/></Relationships>
</file>

<file path=ppt/slides/_rels/slide36.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2.png"/><Relationship Id="rId3" Type="http://schemas.openxmlformats.org/officeDocument/2006/relationships/image" Target="../media/image11.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6.png"/><Relationship Id="rId9" Type="http://schemas.openxmlformats.org/officeDocument/2006/relationships/image" Target="../media/image76.png"/></Relationships>
</file>

<file path=ppt/slides/_rels/slide37.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3.png"/><Relationship Id="rId3" Type="http://schemas.openxmlformats.org/officeDocument/2006/relationships/image" Target="../media/image11.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6.png"/><Relationship Id="rId9" Type="http://schemas.openxmlformats.org/officeDocument/2006/relationships/image" Target="../media/image76.png"/><Relationship Id="rId14" Type="http://schemas.openxmlformats.org/officeDocument/2006/relationships/image" Target="../media/image2.png"/></Relationships>
</file>

<file path=ppt/slides/_rels/slide38.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11.png"/><Relationship Id="rId7" Type="http://schemas.openxmlformats.org/officeDocument/2006/relationships/image" Target="../media/image74.png"/><Relationship Id="rId12"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6.png"/><Relationship Id="rId9" Type="http://schemas.openxmlformats.org/officeDocument/2006/relationships/image" Target="../media/image76.png"/><Relationship Id="rId14" Type="http://schemas.openxmlformats.org/officeDocument/2006/relationships/image" Target="../media/image2.png"/></Relationships>
</file>

<file path=ppt/slides/_rels/slide39.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1.png"/><Relationship Id="rId3" Type="http://schemas.openxmlformats.org/officeDocument/2006/relationships/image" Target="../media/image11.png"/><Relationship Id="rId7" Type="http://schemas.openxmlformats.org/officeDocument/2006/relationships/image" Target="../media/image74.png"/><Relationship Id="rId12"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6.png"/><Relationship Id="rId9" Type="http://schemas.openxmlformats.org/officeDocument/2006/relationships/image" Target="../media/image76.png"/><Relationship Id="rId1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tags" Target="../tags/tag31.xml"/><Relationship Id="rId13" Type="http://schemas.openxmlformats.org/officeDocument/2006/relationships/image" Target="../media/image5.jpeg"/><Relationship Id="rId18" Type="http://schemas.openxmlformats.org/officeDocument/2006/relationships/image" Target="../media/image2.png"/><Relationship Id="rId3" Type="http://schemas.openxmlformats.org/officeDocument/2006/relationships/tags" Target="../tags/tag26.xml"/><Relationship Id="rId7" Type="http://schemas.openxmlformats.org/officeDocument/2006/relationships/tags" Target="../tags/tag30.xml"/><Relationship Id="rId12" Type="http://schemas.openxmlformats.org/officeDocument/2006/relationships/notesSlide" Target="../notesSlides/notesSlide4.xml"/><Relationship Id="rId17" Type="http://schemas.openxmlformats.org/officeDocument/2006/relationships/image" Target="../media/image10.png"/><Relationship Id="rId2" Type="http://schemas.openxmlformats.org/officeDocument/2006/relationships/tags" Target="../tags/tag25.xml"/><Relationship Id="rId16" Type="http://schemas.openxmlformats.org/officeDocument/2006/relationships/image" Target="../media/image9.png"/><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slideLayout" Target="../slideLayouts/slideLayout1.xml"/><Relationship Id="rId5" Type="http://schemas.openxmlformats.org/officeDocument/2006/relationships/tags" Target="../tags/tag28.xml"/><Relationship Id="rId15" Type="http://schemas.openxmlformats.org/officeDocument/2006/relationships/image" Target="../media/image8.png"/><Relationship Id="rId10" Type="http://schemas.openxmlformats.org/officeDocument/2006/relationships/tags" Target="../tags/tag33.xml"/><Relationship Id="rId4" Type="http://schemas.openxmlformats.org/officeDocument/2006/relationships/tags" Target="../tags/tag27.xml"/><Relationship Id="rId9" Type="http://schemas.openxmlformats.org/officeDocument/2006/relationships/tags" Target="../tags/tag32.xml"/><Relationship Id="rId1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2.png"/><Relationship Id="rId3" Type="http://schemas.openxmlformats.org/officeDocument/2006/relationships/image" Target="../media/image11.png"/><Relationship Id="rId7" Type="http://schemas.openxmlformats.org/officeDocument/2006/relationships/image" Target="../media/image74.png"/><Relationship Id="rId12"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6.png"/><Relationship Id="rId9" Type="http://schemas.openxmlformats.org/officeDocument/2006/relationships/image" Target="../media/image76.png"/><Relationship Id="rId14" Type="http://schemas.openxmlformats.org/officeDocument/2006/relationships/image" Target="../media/image2.png"/></Relationships>
</file>

<file path=ppt/slides/_rels/slide41.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2.png"/><Relationship Id="rId3" Type="http://schemas.openxmlformats.org/officeDocument/2006/relationships/image" Target="../media/image11.png"/><Relationship Id="rId7" Type="http://schemas.openxmlformats.org/officeDocument/2006/relationships/image" Target="../media/image74.png"/><Relationship Id="rId12"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6.png"/><Relationship Id="rId9" Type="http://schemas.openxmlformats.org/officeDocument/2006/relationships/image" Target="../media/image76.png"/><Relationship Id="rId14" Type="http://schemas.openxmlformats.org/officeDocument/2006/relationships/image" Target="../media/image2.png"/></Relationships>
</file>

<file path=ppt/slides/_rels/slide42.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2.png"/><Relationship Id="rId3" Type="http://schemas.openxmlformats.org/officeDocument/2006/relationships/image" Target="../media/image11.png"/><Relationship Id="rId7" Type="http://schemas.openxmlformats.org/officeDocument/2006/relationships/image" Target="../media/image74.png"/><Relationship Id="rId12" Type="http://schemas.openxmlformats.org/officeDocument/2006/relationships/image" Target="../media/image83.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6.png"/><Relationship Id="rId9" Type="http://schemas.openxmlformats.org/officeDocument/2006/relationships/image" Target="../media/image76.png"/><Relationship Id="rId14" Type="http://schemas.openxmlformats.org/officeDocument/2006/relationships/image" Target="../media/image2.png"/></Relationships>
</file>

<file path=ppt/slides/_rels/slide4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1.png"/><Relationship Id="rId7" Type="http://schemas.openxmlformats.org/officeDocument/2006/relationships/image" Target="../media/image74.png"/><Relationship Id="rId12"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73.png"/><Relationship Id="rId11" Type="http://schemas.openxmlformats.org/officeDocument/2006/relationships/image" Target="../media/image82.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6.png"/><Relationship Id="rId9" Type="http://schemas.openxmlformats.org/officeDocument/2006/relationships/image" Target="../media/image76.png"/></Relationships>
</file>

<file path=ppt/slides/_rels/slide4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1.png"/><Relationship Id="rId7" Type="http://schemas.openxmlformats.org/officeDocument/2006/relationships/image" Target="../media/image74.png"/><Relationship Id="rId12"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73.png"/><Relationship Id="rId11" Type="http://schemas.openxmlformats.org/officeDocument/2006/relationships/image" Target="../media/image82.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6.png"/><Relationship Id="rId9" Type="http://schemas.openxmlformats.org/officeDocument/2006/relationships/image" Target="../media/image76.png"/></Relationships>
</file>

<file path=ppt/slides/_rels/slide4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1.png"/><Relationship Id="rId7" Type="http://schemas.openxmlformats.org/officeDocument/2006/relationships/image" Target="../media/image74.png"/><Relationship Id="rId12"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73.png"/><Relationship Id="rId11" Type="http://schemas.openxmlformats.org/officeDocument/2006/relationships/image" Target="../media/image82.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6.png"/><Relationship Id="rId9" Type="http://schemas.openxmlformats.org/officeDocument/2006/relationships/image" Target="../media/image76.png"/></Relationships>
</file>

<file path=ppt/slides/_rels/slide4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1.png"/><Relationship Id="rId7" Type="http://schemas.openxmlformats.org/officeDocument/2006/relationships/image" Target="../media/image74.png"/><Relationship Id="rId12"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73.png"/><Relationship Id="rId11" Type="http://schemas.openxmlformats.org/officeDocument/2006/relationships/image" Target="../media/image82.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6.png"/><Relationship Id="rId9" Type="http://schemas.openxmlformats.org/officeDocument/2006/relationships/image" Target="../media/image76.png"/></Relationships>
</file>

<file path=ppt/slides/_rels/slide4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85.png"/><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84.jpg"/><Relationship Id="rId7"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87.jpeg"/><Relationship Id="rId5" Type="http://schemas.openxmlformats.org/officeDocument/2006/relationships/image" Target="../media/image86.jpg"/><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tags" Target="../tags/tag46.xml"/><Relationship Id="rId18" Type="http://schemas.openxmlformats.org/officeDocument/2006/relationships/image" Target="../media/image6.png"/><Relationship Id="rId3" Type="http://schemas.openxmlformats.org/officeDocument/2006/relationships/tags" Target="../tags/tag36.xml"/><Relationship Id="rId7" Type="http://schemas.openxmlformats.org/officeDocument/2006/relationships/tags" Target="../tags/tag40.xml"/><Relationship Id="rId12" Type="http://schemas.openxmlformats.org/officeDocument/2006/relationships/tags" Target="../tags/tag45.xml"/><Relationship Id="rId17" Type="http://schemas.openxmlformats.org/officeDocument/2006/relationships/image" Target="../media/image11.png"/><Relationship Id="rId2" Type="http://schemas.openxmlformats.org/officeDocument/2006/relationships/tags" Target="../tags/tag35.xml"/><Relationship Id="rId16" Type="http://schemas.openxmlformats.org/officeDocument/2006/relationships/notesSlide" Target="../notesSlides/notesSlide5.xml"/><Relationship Id="rId20" Type="http://schemas.openxmlformats.org/officeDocument/2006/relationships/image" Target="../media/image2.png"/><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tags" Target="../tags/tag44.xml"/><Relationship Id="rId5" Type="http://schemas.openxmlformats.org/officeDocument/2006/relationships/tags" Target="../tags/tag38.xml"/><Relationship Id="rId15" Type="http://schemas.openxmlformats.org/officeDocument/2006/relationships/slideLayout" Target="../slideLayouts/slideLayout1.xml"/><Relationship Id="rId10" Type="http://schemas.openxmlformats.org/officeDocument/2006/relationships/tags" Target="../tags/tag43.xml"/><Relationship Id="rId19" Type="http://schemas.openxmlformats.org/officeDocument/2006/relationships/image" Target="../media/image7.png"/><Relationship Id="rId4" Type="http://schemas.openxmlformats.org/officeDocument/2006/relationships/tags" Target="../tags/tag37.xml"/><Relationship Id="rId9" Type="http://schemas.openxmlformats.org/officeDocument/2006/relationships/tags" Target="../tags/tag42.xml"/><Relationship Id="rId14" Type="http://schemas.openxmlformats.org/officeDocument/2006/relationships/tags" Target="../tags/tag47.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8.png"/></Relationships>
</file>

<file path=ppt/slides/_rels/slide5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tags" Target="../tags/tag55.xml"/><Relationship Id="rId13" Type="http://schemas.openxmlformats.org/officeDocument/2006/relationships/tags" Target="../tags/tag60.xml"/><Relationship Id="rId18" Type="http://schemas.openxmlformats.org/officeDocument/2006/relationships/slideLayout" Target="../slideLayouts/slideLayout1.xml"/><Relationship Id="rId26" Type="http://schemas.openxmlformats.org/officeDocument/2006/relationships/image" Target="../media/image2.png"/><Relationship Id="rId3" Type="http://schemas.openxmlformats.org/officeDocument/2006/relationships/tags" Target="../tags/tag50.xml"/><Relationship Id="rId21" Type="http://schemas.openxmlformats.org/officeDocument/2006/relationships/image" Target="../media/image6.png"/><Relationship Id="rId7" Type="http://schemas.openxmlformats.org/officeDocument/2006/relationships/tags" Target="../tags/tag54.xml"/><Relationship Id="rId12" Type="http://schemas.openxmlformats.org/officeDocument/2006/relationships/tags" Target="../tags/tag59.xml"/><Relationship Id="rId17" Type="http://schemas.openxmlformats.org/officeDocument/2006/relationships/tags" Target="../tags/tag64.xml"/><Relationship Id="rId25" Type="http://schemas.openxmlformats.org/officeDocument/2006/relationships/image" Target="../media/image14.png"/><Relationship Id="rId2" Type="http://schemas.openxmlformats.org/officeDocument/2006/relationships/tags" Target="../tags/tag49.xml"/><Relationship Id="rId16" Type="http://schemas.openxmlformats.org/officeDocument/2006/relationships/tags" Target="../tags/tag63.xml"/><Relationship Id="rId20" Type="http://schemas.openxmlformats.org/officeDocument/2006/relationships/image" Target="../media/image11.png"/><Relationship Id="rId1" Type="http://schemas.openxmlformats.org/officeDocument/2006/relationships/tags" Target="../tags/tag48.xml"/><Relationship Id="rId6" Type="http://schemas.openxmlformats.org/officeDocument/2006/relationships/tags" Target="../tags/tag53.xml"/><Relationship Id="rId11" Type="http://schemas.openxmlformats.org/officeDocument/2006/relationships/tags" Target="../tags/tag58.xml"/><Relationship Id="rId24" Type="http://schemas.openxmlformats.org/officeDocument/2006/relationships/image" Target="../media/image13.png"/><Relationship Id="rId5" Type="http://schemas.openxmlformats.org/officeDocument/2006/relationships/tags" Target="../tags/tag52.xml"/><Relationship Id="rId15" Type="http://schemas.openxmlformats.org/officeDocument/2006/relationships/tags" Target="../tags/tag62.xml"/><Relationship Id="rId23" Type="http://schemas.openxmlformats.org/officeDocument/2006/relationships/image" Target="../media/image12.png"/><Relationship Id="rId10" Type="http://schemas.openxmlformats.org/officeDocument/2006/relationships/tags" Target="../tags/tag57.xml"/><Relationship Id="rId19" Type="http://schemas.openxmlformats.org/officeDocument/2006/relationships/notesSlide" Target="../notesSlides/notesSlide6.xml"/><Relationship Id="rId4" Type="http://schemas.openxmlformats.org/officeDocument/2006/relationships/tags" Target="../tags/tag51.xml"/><Relationship Id="rId9" Type="http://schemas.openxmlformats.org/officeDocument/2006/relationships/tags" Target="../tags/tag56.xml"/><Relationship Id="rId14" Type="http://schemas.openxmlformats.org/officeDocument/2006/relationships/tags" Target="../tags/tag61.xml"/><Relationship Id="rId22"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tags" Target="../tags/tag72.xml"/><Relationship Id="rId13" Type="http://schemas.openxmlformats.org/officeDocument/2006/relationships/tags" Target="../tags/tag77.xml"/><Relationship Id="rId18" Type="http://schemas.openxmlformats.org/officeDocument/2006/relationships/image" Target="../media/image11.png"/><Relationship Id="rId3" Type="http://schemas.openxmlformats.org/officeDocument/2006/relationships/tags" Target="../tags/tag67.xml"/><Relationship Id="rId21" Type="http://schemas.openxmlformats.org/officeDocument/2006/relationships/image" Target="../media/image15.png"/><Relationship Id="rId7" Type="http://schemas.openxmlformats.org/officeDocument/2006/relationships/tags" Target="../tags/tag71.xml"/><Relationship Id="rId12" Type="http://schemas.openxmlformats.org/officeDocument/2006/relationships/tags" Target="../tags/tag76.xml"/><Relationship Id="rId17" Type="http://schemas.openxmlformats.org/officeDocument/2006/relationships/notesSlide" Target="../notesSlides/notesSlide7.xml"/><Relationship Id="rId2" Type="http://schemas.openxmlformats.org/officeDocument/2006/relationships/tags" Target="../tags/tag66.xml"/><Relationship Id="rId16" Type="http://schemas.openxmlformats.org/officeDocument/2006/relationships/slideLayout" Target="../slideLayouts/slideLayout1.xml"/><Relationship Id="rId20" Type="http://schemas.openxmlformats.org/officeDocument/2006/relationships/image" Target="../media/image7.png"/><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tags" Target="../tags/tag75.xml"/><Relationship Id="rId24" Type="http://schemas.openxmlformats.org/officeDocument/2006/relationships/image" Target="../media/image2.png"/><Relationship Id="rId5" Type="http://schemas.openxmlformats.org/officeDocument/2006/relationships/tags" Target="../tags/tag69.xml"/><Relationship Id="rId15" Type="http://schemas.openxmlformats.org/officeDocument/2006/relationships/tags" Target="../tags/tag79.xml"/><Relationship Id="rId23" Type="http://schemas.openxmlformats.org/officeDocument/2006/relationships/image" Target="../media/image17.png"/><Relationship Id="rId10" Type="http://schemas.openxmlformats.org/officeDocument/2006/relationships/tags" Target="../tags/tag74.xml"/><Relationship Id="rId19" Type="http://schemas.openxmlformats.org/officeDocument/2006/relationships/image" Target="../media/image6.png"/><Relationship Id="rId4" Type="http://schemas.openxmlformats.org/officeDocument/2006/relationships/tags" Target="../tags/tag68.xml"/><Relationship Id="rId9" Type="http://schemas.openxmlformats.org/officeDocument/2006/relationships/tags" Target="../tags/tag73.xml"/><Relationship Id="rId14" Type="http://schemas.openxmlformats.org/officeDocument/2006/relationships/tags" Target="../tags/tag78.xml"/><Relationship Id="rId22"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tags" Target="../tags/tag87.xml"/><Relationship Id="rId13" Type="http://schemas.openxmlformats.org/officeDocument/2006/relationships/tags" Target="../tags/tag92.xml"/><Relationship Id="rId18" Type="http://schemas.openxmlformats.org/officeDocument/2006/relationships/tags" Target="../tags/tag97.xml"/><Relationship Id="rId26" Type="http://schemas.openxmlformats.org/officeDocument/2006/relationships/image" Target="../media/image19.png"/><Relationship Id="rId3" Type="http://schemas.openxmlformats.org/officeDocument/2006/relationships/tags" Target="../tags/tag82.xml"/><Relationship Id="rId21" Type="http://schemas.openxmlformats.org/officeDocument/2006/relationships/notesSlide" Target="../notesSlides/notesSlide8.xml"/><Relationship Id="rId7" Type="http://schemas.openxmlformats.org/officeDocument/2006/relationships/tags" Target="../tags/tag86.xml"/><Relationship Id="rId12" Type="http://schemas.openxmlformats.org/officeDocument/2006/relationships/tags" Target="../tags/tag91.xml"/><Relationship Id="rId17" Type="http://schemas.openxmlformats.org/officeDocument/2006/relationships/tags" Target="../tags/tag96.xml"/><Relationship Id="rId25" Type="http://schemas.openxmlformats.org/officeDocument/2006/relationships/image" Target="../media/image18.png"/><Relationship Id="rId2" Type="http://schemas.openxmlformats.org/officeDocument/2006/relationships/tags" Target="../tags/tag81.xml"/><Relationship Id="rId16" Type="http://schemas.openxmlformats.org/officeDocument/2006/relationships/tags" Target="../tags/tag95.xml"/><Relationship Id="rId20" Type="http://schemas.openxmlformats.org/officeDocument/2006/relationships/slideLayout" Target="../slideLayouts/slideLayout1.xml"/><Relationship Id="rId29" Type="http://schemas.openxmlformats.org/officeDocument/2006/relationships/image" Target="../media/image2.png"/><Relationship Id="rId1" Type="http://schemas.openxmlformats.org/officeDocument/2006/relationships/tags" Target="../tags/tag80.xml"/><Relationship Id="rId6" Type="http://schemas.openxmlformats.org/officeDocument/2006/relationships/tags" Target="../tags/tag85.xml"/><Relationship Id="rId11" Type="http://schemas.openxmlformats.org/officeDocument/2006/relationships/tags" Target="../tags/tag90.xml"/><Relationship Id="rId24" Type="http://schemas.openxmlformats.org/officeDocument/2006/relationships/image" Target="../media/image7.png"/><Relationship Id="rId5" Type="http://schemas.openxmlformats.org/officeDocument/2006/relationships/tags" Target="../tags/tag84.xml"/><Relationship Id="rId15" Type="http://schemas.openxmlformats.org/officeDocument/2006/relationships/tags" Target="../tags/tag94.xml"/><Relationship Id="rId23" Type="http://schemas.openxmlformats.org/officeDocument/2006/relationships/image" Target="../media/image6.png"/><Relationship Id="rId28" Type="http://schemas.openxmlformats.org/officeDocument/2006/relationships/image" Target="../media/image21.png"/><Relationship Id="rId10" Type="http://schemas.openxmlformats.org/officeDocument/2006/relationships/tags" Target="../tags/tag89.xml"/><Relationship Id="rId19" Type="http://schemas.openxmlformats.org/officeDocument/2006/relationships/tags" Target="../tags/tag98.xml"/><Relationship Id="rId4" Type="http://schemas.openxmlformats.org/officeDocument/2006/relationships/tags" Target="../tags/tag83.xml"/><Relationship Id="rId9" Type="http://schemas.openxmlformats.org/officeDocument/2006/relationships/tags" Target="../tags/tag88.xml"/><Relationship Id="rId14" Type="http://schemas.openxmlformats.org/officeDocument/2006/relationships/tags" Target="../tags/tag93.xml"/><Relationship Id="rId22" Type="http://schemas.openxmlformats.org/officeDocument/2006/relationships/image" Target="../media/image11.png"/><Relationship Id="rId27"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tags" Target="../tags/tag111.xml"/><Relationship Id="rId18" Type="http://schemas.openxmlformats.org/officeDocument/2006/relationships/slideLayout" Target="../slideLayouts/slideLayout1.xml"/><Relationship Id="rId26" Type="http://schemas.openxmlformats.org/officeDocument/2006/relationships/image" Target="../media/image2.png"/><Relationship Id="rId3" Type="http://schemas.openxmlformats.org/officeDocument/2006/relationships/tags" Target="../tags/tag101.xml"/><Relationship Id="rId21" Type="http://schemas.openxmlformats.org/officeDocument/2006/relationships/image" Target="../media/image6.png"/><Relationship Id="rId7" Type="http://schemas.openxmlformats.org/officeDocument/2006/relationships/tags" Target="../tags/tag105.xml"/><Relationship Id="rId12" Type="http://schemas.openxmlformats.org/officeDocument/2006/relationships/tags" Target="../tags/tag110.xml"/><Relationship Id="rId17" Type="http://schemas.openxmlformats.org/officeDocument/2006/relationships/tags" Target="../tags/tag115.xml"/><Relationship Id="rId25" Type="http://schemas.openxmlformats.org/officeDocument/2006/relationships/image" Target="../media/image24.png"/><Relationship Id="rId2" Type="http://schemas.openxmlformats.org/officeDocument/2006/relationships/tags" Target="../tags/tag100.xml"/><Relationship Id="rId16" Type="http://schemas.openxmlformats.org/officeDocument/2006/relationships/tags" Target="../tags/tag114.xml"/><Relationship Id="rId20" Type="http://schemas.openxmlformats.org/officeDocument/2006/relationships/image" Target="../media/image11.png"/><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tags" Target="../tags/tag109.xml"/><Relationship Id="rId24" Type="http://schemas.openxmlformats.org/officeDocument/2006/relationships/image" Target="../media/image23.png"/><Relationship Id="rId5" Type="http://schemas.openxmlformats.org/officeDocument/2006/relationships/tags" Target="../tags/tag103.xml"/><Relationship Id="rId15" Type="http://schemas.openxmlformats.org/officeDocument/2006/relationships/tags" Target="../tags/tag113.xml"/><Relationship Id="rId23" Type="http://schemas.openxmlformats.org/officeDocument/2006/relationships/image" Target="../media/image22.png"/><Relationship Id="rId10" Type="http://schemas.openxmlformats.org/officeDocument/2006/relationships/tags" Target="../tags/tag108.xml"/><Relationship Id="rId19" Type="http://schemas.openxmlformats.org/officeDocument/2006/relationships/notesSlide" Target="../notesSlides/notesSlide9.xml"/><Relationship Id="rId4" Type="http://schemas.openxmlformats.org/officeDocument/2006/relationships/tags" Target="../tags/tag102.xml"/><Relationship Id="rId9" Type="http://schemas.openxmlformats.org/officeDocument/2006/relationships/tags" Target="../tags/tag107.xml"/><Relationship Id="rId14" Type="http://schemas.openxmlformats.org/officeDocument/2006/relationships/tags" Target="../tags/tag112.xml"/><Relationship Id="rId2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rotWithShape="1">
          <a:blip r:embed="rId10" cstate="print">
            <a:extLst>
              <a:ext uri="{28A0092B-C50C-407E-A947-70E740481C1C}">
                <a14:useLocalDpi xmlns:a14="http://schemas.microsoft.com/office/drawing/2010/main" val="0"/>
              </a:ext>
            </a:extLst>
          </a:blip>
          <a:srcRect b="16711"/>
          <a:stretch/>
        </p:blipFill>
        <p:spPr>
          <a:xfrm>
            <a:off x="0" y="838200"/>
            <a:ext cx="9143622" cy="5711943"/>
          </a:xfrm>
          <a:prstGeom prst="rect">
            <a:avLst/>
          </a:prstGeom>
        </p:spPr>
      </p:pic>
      <p:pic>
        <p:nvPicPr>
          <p:cNvPr id="5" name="Picture 4"/>
          <p:cNvPicPr>
            <a:picLocks noGrp="1" noSelect="1" noRot="1" noMove="1" noResize="1" noEditPoints="1" noAdjustHandles="1" noChangeArrowheads="1" noChangeShapeType="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383" y="0"/>
            <a:ext cx="9143997" cy="1219200"/>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3686658" y="76200"/>
            <a:ext cx="5297185" cy="800219"/>
          </a:xfrm>
          <a:prstGeom prst="rect">
            <a:avLst/>
          </a:prstGeom>
          <a:noFill/>
        </p:spPr>
        <p:txBody>
          <a:bodyPr wrap="square" rtlCol="0">
            <a:spAutoFit/>
          </a:bodyPr>
          <a:lstStyle/>
          <a:p>
            <a:pPr algn="r"/>
            <a:r>
              <a:rPr lang="fr-FR" sz="1400" b="1" dirty="0" smtClean="0">
                <a:solidFill>
                  <a:schemeClr val="bg1"/>
                </a:solidFill>
                <a:latin typeface="+mj-lt"/>
              </a:rPr>
              <a:t>FORMATION EN LIGNE SUR LES COMPÉTENCES DE BASE EN PCI </a:t>
            </a:r>
          </a:p>
          <a:p>
            <a:pPr algn="r"/>
            <a:r>
              <a:rPr lang="en-US" sz="1600" dirty="0" err="1" smtClean="0">
                <a:solidFill>
                  <a:schemeClr val="bg1"/>
                </a:solidFill>
                <a:latin typeface="+mj-lt"/>
              </a:rPr>
              <a:t>Pratiques</a:t>
            </a:r>
            <a:r>
              <a:rPr lang="en-US" sz="1600" dirty="0" smtClean="0">
                <a:solidFill>
                  <a:schemeClr val="bg1"/>
                </a:solidFill>
                <a:latin typeface="+mj-lt"/>
              </a:rPr>
              <a:t> de base </a:t>
            </a:r>
          </a:p>
          <a:p>
            <a:pPr algn="r"/>
            <a:r>
              <a:rPr lang="fr-FR" sz="1600" dirty="0">
                <a:solidFill>
                  <a:schemeClr val="bg1"/>
                </a:solidFill>
                <a:latin typeface="+mj-lt"/>
              </a:rPr>
              <a:t>Chaîne </a:t>
            </a:r>
            <a:r>
              <a:rPr lang="fr-FR" sz="1600" dirty="0" smtClean="0">
                <a:solidFill>
                  <a:schemeClr val="bg1"/>
                </a:solidFill>
                <a:latin typeface="+mj-lt"/>
              </a:rPr>
              <a:t>De Transmission </a:t>
            </a:r>
            <a:r>
              <a:rPr lang="fr-FR" sz="1600" dirty="0">
                <a:solidFill>
                  <a:schemeClr val="bg1"/>
                </a:solidFill>
                <a:latin typeface="+mj-lt"/>
              </a:rPr>
              <a:t>Et Évaluation </a:t>
            </a:r>
            <a:r>
              <a:rPr lang="fr-FR" sz="1600" dirty="0" smtClean="0">
                <a:solidFill>
                  <a:schemeClr val="bg1"/>
                </a:solidFill>
                <a:latin typeface="+mj-lt"/>
              </a:rPr>
              <a:t>Du Risque</a:t>
            </a:r>
            <a:endParaRPr lang="en-US" sz="1600" dirty="0">
              <a:solidFill>
                <a:schemeClr val="bg1"/>
              </a:solidFill>
              <a:latin typeface="+mj-lt"/>
            </a:endParaRPr>
          </a:p>
        </p:txBody>
      </p:sp>
      <p:pic>
        <p:nvPicPr>
          <p:cNvPr id="9" name="Picture 8"/>
          <p:cNvPicPr>
            <a:picLocks noGrp="1" noSelect="1" noRot="1" noMove="1" noResize="1" noEditPoints="1" noAdjustHandles="1" noChangeArrowheads="1" noChangeShapeType="1"/>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384" y="6019800"/>
            <a:ext cx="9143997" cy="857643"/>
          </a:xfrm>
          <a:prstGeom prst="rect">
            <a:avLst/>
          </a:prstGeom>
        </p:spPr>
      </p:pic>
      <p:sp>
        <p:nvSpPr>
          <p:cNvPr id="10" name="TextBox 9"/>
          <p:cNvSpPr txBox="1">
            <a:spLocks noGrp="1" noSelect="1" noRot="1" noMove="1" noResize="1" noEditPoints="1" noAdjustHandles="1" noChangeArrowheads="1" noChangeShapeType="1" noTextEdit="1"/>
          </p:cNvSpPr>
          <p:nvPr>
            <p:custDataLst>
              <p:tags r:id="rId5"/>
            </p:custDataLst>
          </p:nvPr>
        </p:nvSpPr>
        <p:spPr>
          <a:xfrm>
            <a:off x="3999792" y="6411644"/>
            <a:ext cx="1639007" cy="276999"/>
          </a:xfrm>
          <a:prstGeom prst="rect">
            <a:avLst/>
          </a:prstGeom>
          <a:noFill/>
        </p:spPr>
        <p:txBody>
          <a:bodyPr wrap="square" rtlCol="0">
            <a:spAutoFit/>
          </a:bodyPr>
          <a:lstStyle/>
          <a:p>
            <a:pPr algn="ctr"/>
            <a:r>
              <a:rPr lang="en-US" sz="1200" b="1" i="1" dirty="0" smtClean="0">
                <a:solidFill>
                  <a:schemeClr val="bg1"/>
                </a:solidFill>
                <a:latin typeface="+mj-lt"/>
              </a:rPr>
              <a:t>Droit </a:t>
            </a:r>
            <a:r>
              <a:rPr lang="en-US" sz="1200" b="1" i="1" dirty="0" err="1" smtClean="0">
                <a:solidFill>
                  <a:schemeClr val="bg1"/>
                </a:solidFill>
                <a:latin typeface="+mj-lt"/>
              </a:rPr>
              <a:t>d'auteur</a:t>
            </a:r>
            <a:r>
              <a:rPr lang="en-US" sz="1200" b="1" i="1" dirty="0" smtClean="0">
                <a:solidFill>
                  <a:schemeClr val="bg1"/>
                </a:solidFill>
                <a:latin typeface="+mj-lt"/>
              </a:rPr>
              <a:t> 2014</a:t>
            </a:r>
          </a:p>
        </p:txBody>
      </p:sp>
      <p:pic>
        <p:nvPicPr>
          <p:cNvPr id="11" name="Picture 10"/>
          <p:cNvPicPr>
            <a:picLocks noGrp="1" noSelect="1" noRot="1" noMove="1" noResize="1" noEditPoints="1" noAdjustHandles="1" noChangeArrowheads="1" noChangeShapeType="1"/>
          </p:cNvPicPr>
          <p:nvPr>
            <p:custDataLst>
              <p:tags r:id="rId6"/>
            </p:custDataLst>
          </p:nvPr>
        </p:nvPicPr>
        <p:blipFill>
          <a:blip r:embed="rId12">
            <a:extLst>
              <a:ext uri="{28A0092B-C50C-407E-A947-70E740481C1C}">
                <a14:useLocalDpi xmlns:a14="http://schemas.microsoft.com/office/drawing/2010/main" val="0"/>
              </a:ext>
            </a:extLst>
          </a:blip>
          <a:stretch>
            <a:fillRect/>
          </a:stretch>
        </p:blipFill>
        <p:spPr>
          <a:xfrm>
            <a:off x="228600" y="161088"/>
            <a:ext cx="3458058" cy="943107"/>
          </a:xfrm>
          <a:prstGeom prst="rect">
            <a:avLst/>
          </a:prstGeom>
        </p:spPr>
      </p:pic>
      <p:pic>
        <p:nvPicPr>
          <p:cNvPr id="12" name="Picture 11"/>
          <p:cNvPicPr>
            <a:picLocks noGrp="1" noSelect="1" noRot="1" noMove="1" noResize="1" noEditPoints="1" noAdjustHandles="1" noChangeArrowheads="1" noChangeShapeType="1"/>
          </p:cNvPicPr>
          <p:nvPr>
            <p:custDataLst>
              <p:tags r:id="rId7"/>
            </p:custDataLst>
          </p:nvPr>
        </p:nvPicPr>
        <p:blipFill>
          <a:blip r:embed="rId13">
            <a:extLst>
              <a:ext uri="{28A0092B-C50C-407E-A947-70E740481C1C}">
                <a14:useLocalDpi xmlns:a14="http://schemas.microsoft.com/office/drawing/2010/main" val="0"/>
              </a:ext>
            </a:extLst>
          </a:blip>
          <a:stretch>
            <a:fillRect/>
          </a:stretch>
        </p:blipFill>
        <p:spPr>
          <a:xfrm>
            <a:off x="8136000" y="6156000"/>
            <a:ext cx="847843" cy="552527"/>
          </a:xfrm>
          <a:prstGeom prst="rect">
            <a:avLst/>
          </a:prstGeom>
        </p:spPr>
      </p:pic>
    </p:spTree>
    <p:extLst>
      <p:ext uri="{BB962C8B-B14F-4D97-AF65-F5344CB8AC3E}">
        <p14:creationId xmlns:p14="http://schemas.microsoft.com/office/powerpoint/2010/main" val="14942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Grp="1" noSelect="1" noRot="1" noMove="1" noResize="1" noEditPoints="1" noAdjustHandles="1" noChangeArrowheads="1" noChangeShapeType="1"/>
          </p:cNvPicPr>
          <p:nvPr>
            <p:custDataLst>
              <p:tags r:id="rId1"/>
            </p:custDataLst>
          </p:nvPr>
        </p:nvPicPr>
        <p:blipFill>
          <a:blip r:embed="rId20">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21">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2440092" cy="338554"/>
          </a:xfrm>
          <a:prstGeom prst="rect">
            <a:avLst/>
          </a:prstGeom>
          <a:noFill/>
        </p:spPr>
        <p:txBody>
          <a:bodyPr wrap="none" rtlCol="0">
            <a:spAutoFit/>
          </a:bodyPr>
          <a:lstStyle/>
          <a:p>
            <a:r>
              <a:rPr lang="en-US" sz="1600" dirty="0">
                <a:solidFill>
                  <a:schemeClr val="bg1"/>
                </a:solidFill>
                <a:latin typeface="+mj-lt"/>
              </a:rPr>
              <a:t>CHAÎNE DE TRANSMISSION</a:t>
            </a:r>
          </a:p>
        </p:txBody>
      </p:sp>
      <p:pic>
        <p:nvPicPr>
          <p:cNvPr id="5" name="Picture 4"/>
          <p:cNvPicPr>
            <a:picLocks noGrp="1" noSelect="1" noRot="1" noMove="1" noResize="1" noEditPoints="1" noAdjustHandles="1" noChangeArrowheads="1" noChangeShapeType="1"/>
          </p:cNvPicPr>
          <p:nvPr>
            <p:custDataLst>
              <p:tags r:id="rId4"/>
            </p:custDataLst>
          </p:nvPr>
        </p:nvPicPr>
        <p:blipFill>
          <a:blip r:embed="rId22">
            <a:extLst>
              <a:ext uri="{28A0092B-C50C-407E-A947-70E740481C1C}">
                <a14:useLocalDpi xmlns:a14="http://schemas.microsoft.com/office/drawing/2010/main" val="0"/>
              </a:ext>
            </a:extLst>
          </a:blip>
          <a:stretch>
            <a:fillRect/>
          </a:stretch>
        </p:blipFill>
        <p:spPr>
          <a:xfrm>
            <a:off x="152400" y="1219200"/>
            <a:ext cx="4722170" cy="4447735"/>
          </a:xfrm>
          <a:prstGeom prst="rect">
            <a:avLst/>
          </a:prstGeom>
        </p:spPr>
      </p:pic>
      <p:sp>
        <p:nvSpPr>
          <p:cNvPr id="10" name="TextBox 9"/>
          <p:cNvSpPr txBox="1">
            <a:spLocks noGrp="1" noSelect="1" noRot="1" noMove="1" noResize="1" noEditPoints="1" noAdjustHandles="1" noChangeArrowheads="1" noChangeShapeType="1" noTextEdit="1"/>
          </p:cNvSpPr>
          <p:nvPr>
            <p:custDataLst>
              <p:tags r:id="rId5"/>
            </p:custDataLst>
          </p:nvPr>
        </p:nvSpPr>
        <p:spPr>
          <a:xfrm>
            <a:off x="1434287" y="3128826"/>
            <a:ext cx="2099923" cy="646331"/>
          </a:xfrm>
          <a:prstGeom prst="rect">
            <a:avLst/>
          </a:prstGeom>
          <a:noFill/>
        </p:spPr>
        <p:txBody>
          <a:bodyPr wrap="square" rtlCol="0">
            <a:spAutoFit/>
          </a:bodyPr>
          <a:lstStyle/>
          <a:p>
            <a:pPr algn="ctr"/>
            <a:r>
              <a:rPr lang="en-US" dirty="0"/>
              <a:t>La </a:t>
            </a:r>
            <a:r>
              <a:rPr lang="en-US" dirty="0" err="1"/>
              <a:t>Chaîne</a:t>
            </a:r>
            <a:r>
              <a:rPr lang="en-US" dirty="0"/>
              <a:t> de transmission </a:t>
            </a:r>
          </a:p>
        </p:txBody>
      </p:sp>
      <p:sp>
        <p:nvSpPr>
          <p:cNvPr id="11" name="Rectangle 10"/>
          <p:cNvSpPr>
            <a:spLocks noGrp="1" noSelect="1" noRot="1" noMove="1" noResize="1" noEditPoints="1" noAdjustHandles="1" noChangeArrowheads="1" noChangeShapeType="1" noTextEdit="1"/>
          </p:cNvSpPr>
          <p:nvPr>
            <p:custDataLst>
              <p:tags r:id="rId6"/>
            </p:custDataLst>
          </p:nvPr>
        </p:nvSpPr>
        <p:spPr>
          <a:xfrm>
            <a:off x="4980776" y="0"/>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a:spLocks noGrp="1" noSelect="1" noRot="1" noMove="1" noResize="1" noEditPoints="1" noAdjustHandles="1" noChangeArrowheads="1" noChangeShapeType="1" noTextEdit="1"/>
          </p:cNvSpPr>
          <p:nvPr>
            <p:custDataLst>
              <p:tags r:id="rId7"/>
            </p:custDataLst>
          </p:nvPr>
        </p:nvSpPr>
        <p:spPr>
          <a:xfrm rot="2672805">
            <a:off x="296736" y="3586958"/>
            <a:ext cx="1941397" cy="1107619"/>
          </a:xfrm>
          <a:prstGeom prst="roundRect">
            <a:avLst>
              <a:gd name="adj" fmla="val 49567"/>
            </a:avLst>
          </a:prstGeom>
          <a:solidFill>
            <a:srgbClr val="00B0F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Porte </a:t>
            </a:r>
            <a:endParaRPr lang="en-US" dirty="0" smtClean="0">
              <a:solidFill>
                <a:schemeClr val="tx1"/>
              </a:solidFill>
            </a:endParaRPr>
          </a:p>
          <a:p>
            <a:pPr algn="ctr"/>
            <a:r>
              <a:rPr lang="en-US" dirty="0" err="1" smtClean="0">
                <a:solidFill>
                  <a:schemeClr val="tx1"/>
                </a:solidFill>
              </a:rPr>
              <a:t>d’entrée</a:t>
            </a:r>
            <a:endParaRPr lang="en-US" dirty="0"/>
          </a:p>
        </p:txBody>
      </p:sp>
      <p:sp>
        <p:nvSpPr>
          <p:cNvPr id="2" name="Rectangle 1"/>
          <p:cNvSpPr>
            <a:spLocks noGrp="1" noSelect="1" noRot="1" noMove="1" noResize="1" noEditPoints="1" noAdjustHandles="1" noChangeArrowheads="1" noChangeShapeType="1" noTextEdit="1"/>
          </p:cNvSpPr>
          <p:nvPr>
            <p:custDataLst>
              <p:tags r:id="rId8"/>
            </p:custDataLst>
          </p:nvPr>
        </p:nvSpPr>
        <p:spPr>
          <a:xfrm>
            <a:off x="5257800" y="164145"/>
            <a:ext cx="3505200" cy="1754326"/>
          </a:xfrm>
          <a:prstGeom prst="rect">
            <a:avLst/>
          </a:prstGeom>
        </p:spPr>
        <p:txBody>
          <a:bodyPr wrap="square">
            <a:spAutoFit/>
          </a:bodyPr>
          <a:lstStyle/>
          <a:p>
            <a:r>
              <a:rPr lang="fr-FR" dirty="0"/>
              <a:t>Les Porte d’entrée comprennent </a:t>
            </a:r>
            <a:r>
              <a:rPr lang="fr-FR" dirty="0" smtClean="0"/>
              <a:t>:</a:t>
            </a:r>
          </a:p>
          <a:p>
            <a:pPr marL="285750" indent="-285750">
              <a:buFont typeface="Arial" panose="020B0604020202020204" pitchFamily="34" charset="0"/>
              <a:buChar char="•"/>
            </a:pPr>
            <a:r>
              <a:rPr lang="fr-FR" dirty="0" smtClean="0"/>
              <a:t>les </a:t>
            </a:r>
            <a:r>
              <a:rPr lang="fr-FR" dirty="0"/>
              <a:t>membranes muqueuses (yeux, nez, bouche</a:t>
            </a:r>
            <a:r>
              <a:rPr lang="fr-FR" dirty="0" smtClean="0"/>
              <a:t>)</a:t>
            </a:r>
          </a:p>
          <a:p>
            <a:pPr marL="285750" indent="-285750">
              <a:buFont typeface="Arial" panose="020B0604020202020204" pitchFamily="34" charset="0"/>
              <a:buChar char="•"/>
            </a:pPr>
            <a:r>
              <a:rPr lang="fr-FR" dirty="0" smtClean="0"/>
              <a:t>les </a:t>
            </a:r>
            <a:r>
              <a:rPr lang="fr-FR" dirty="0"/>
              <a:t>voies </a:t>
            </a:r>
            <a:r>
              <a:rPr lang="fr-FR" dirty="0" smtClean="0"/>
              <a:t>respiratoires</a:t>
            </a:r>
          </a:p>
          <a:p>
            <a:pPr marL="285750" indent="-285750">
              <a:buFont typeface="Arial" panose="020B0604020202020204" pitchFamily="34" charset="0"/>
              <a:buChar char="•"/>
            </a:pPr>
            <a:r>
              <a:rPr lang="fr-FR" dirty="0" smtClean="0"/>
              <a:t>la </a:t>
            </a:r>
            <a:r>
              <a:rPr lang="fr-FR" dirty="0"/>
              <a:t>tractus </a:t>
            </a:r>
            <a:r>
              <a:rPr lang="fr-FR" dirty="0" smtClean="0"/>
              <a:t>gastro-intestinal</a:t>
            </a:r>
          </a:p>
          <a:p>
            <a:pPr marL="285750" indent="-285750">
              <a:buFont typeface="Arial" panose="020B0604020202020204" pitchFamily="34" charset="0"/>
              <a:buChar char="•"/>
            </a:pPr>
            <a:r>
              <a:rPr lang="fr-FR" dirty="0" smtClean="0"/>
              <a:t>les </a:t>
            </a:r>
            <a:r>
              <a:rPr lang="fr-FR" dirty="0"/>
              <a:t>lésions cutanées</a:t>
            </a:r>
            <a:endParaRPr lang="en-CA" dirty="0"/>
          </a:p>
        </p:txBody>
      </p:sp>
      <p:pic>
        <p:nvPicPr>
          <p:cNvPr id="3" name="Picture 2"/>
          <p:cNvPicPr>
            <a:picLocks noGrp="1" noSelect="1" noRot="1" noMove="1" noResize="1" noEditPoints="1" noAdjustHandles="1" noChangeArrowheads="1" noChangeShapeType="1"/>
          </p:cNvPicPr>
          <p:nvPr>
            <p:custDataLst>
              <p:tags r:id="rId9"/>
            </p:custDataLst>
          </p:nvPr>
        </p:nvPicPr>
        <p:blipFill>
          <a:blip r:embed="rId23">
            <a:extLst>
              <a:ext uri="{28A0092B-C50C-407E-A947-70E740481C1C}">
                <a14:useLocalDpi xmlns:a14="http://schemas.microsoft.com/office/drawing/2010/main" val="0"/>
              </a:ext>
            </a:extLst>
          </a:blip>
          <a:stretch>
            <a:fillRect/>
          </a:stretch>
        </p:blipFill>
        <p:spPr>
          <a:xfrm>
            <a:off x="4980776" y="2133600"/>
            <a:ext cx="2343477" cy="3334216"/>
          </a:xfrm>
          <a:prstGeom prst="rect">
            <a:avLst/>
          </a:prstGeom>
        </p:spPr>
      </p:pic>
      <p:pic>
        <p:nvPicPr>
          <p:cNvPr id="7" name="Picture 6"/>
          <p:cNvPicPr>
            <a:picLocks noGrp="1" noSelect="1" noRot="1" noMove="1" noResize="1" noEditPoints="1" noAdjustHandles="1" noChangeArrowheads="1" noChangeShapeType="1"/>
          </p:cNvPicPr>
          <p:nvPr>
            <p:custDataLst>
              <p:tags r:id="rId10"/>
            </p:custDataLst>
          </p:nvPr>
        </p:nvPicPr>
        <p:blipFill>
          <a:blip r:embed="rId24">
            <a:extLst>
              <a:ext uri="{28A0092B-C50C-407E-A947-70E740481C1C}">
                <a14:useLocalDpi xmlns:a14="http://schemas.microsoft.com/office/drawing/2010/main" val="0"/>
              </a:ext>
            </a:extLst>
          </a:blip>
          <a:stretch>
            <a:fillRect/>
          </a:stretch>
        </p:blipFill>
        <p:spPr>
          <a:xfrm>
            <a:off x="6019800" y="2514600"/>
            <a:ext cx="2410162" cy="3410426"/>
          </a:xfrm>
          <a:prstGeom prst="rect">
            <a:avLst/>
          </a:prstGeom>
        </p:spPr>
      </p:pic>
      <p:pic>
        <p:nvPicPr>
          <p:cNvPr id="8" name="Picture 7"/>
          <p:cNvPicPr>
            <a:picLocks noGrp="1" noSelect="1" noRot="1" noMove="1" noResize="1" noEditPoints="1" noAdjustHandles="1" noChangeArrowheads="1" noChangeShapeType="1"/>
          </p:cNvPicPr>
          <p:nvPr>
            <p:custDataLst>
              <p:tags r:id="rId11"/>
            </p:custDataLst>
          </p:nvPr>
        </p:nvPicPr>
        <p:blipFill>
          <a:blip r:embed="rId25">
            <a:extLst>
              <a:ext uri="{28A0092B-C50C-407E-A947-70E740481C1C}">
                <a14:useLocalDpi xmlns:a14="http://schemas.microsoft.com/office/drawing/2010/main" val="0"/>
              </a:ext>
            </a:extLst>
          </a:blip>
          <a:stretch>
            <a:fillRect/>
          </a:stretch>
        </p:blipFill>
        <p:spPr>
          <a:xfrm>
            <a:off x="6799952" y="2985867"/>
            <a:ext cx="2343477" cy="3334216"/>
          </a:xfrm>
          <a:prstGeom prst="rect">
            <a:avLst/>
          </a:prstGeom>
        </p:spPr>
      </p:pic>
      <p:sp>
        <p:nvSpPr>
          <p:cNvPr id="14" name="Rectangle 13"/>
          <p:cNvSpPr>
            <a:spLocks noGrp="1" noSelect="1" noRot="1" noMove="1" noResize="1" noEditPoints="1" noAdjustHandles="1" noChangeArrowheads="1" noChangeShapeType="1" noTextEdit="1"/>
          </p:cNvSpPr>
          <p:nvPr>
            <p:custDataLst>
              <p:tags r:id="rId12"/>
            </p:custDataLst>
          </p:nvPr>
        </p:nvSpPr>
        <p:spPr>
          <a:xfrm rot="2635432">
            <a:off x="3134172" y="2709864"/>
            <a:ext cx="1065484" cy="369332"/>
          </a:xfrm>
          <a:prstGeom prst="rect">
            <a:avLst/>
          </a:prstGeom>
        </p:spPr>
        <p:txBody>
          <a:bodyPr wrap="none">
            <a:spAutoFit/>
          </a:bodyPr>
          <a:lstStyle/>
          <a:p>
            <a:pPr algn="ctr"/>
            <a:r>
              <a:rPr lang="en-US" dirty="0" err="1"/>
              <a:t>Réservoir</a:t>
            </a:r>
            <a:endParaRPr lang="en-US" dirty="0"/>
          </a:p>
        </p:txBody>
      </p:sp>
      <p:sp>
        <p:nvSpPr>
          <p:cNvPr id="15" name="Rectangle 14"/>
          <p:cNvSpPr>
            <a:spLocks noGrp="1" noSelect="1" noRot="1" noMove="1" noResize="1" noEditPoints="1" noAdjustHandles="1" noChangeArrowheads="1" noChangeShapeType="1" noTextEdit="1"/>
          </p:cNvSpPr>
          <p:nvPr>
            <p:custDataLst>
              <p:tags r:id="rId13"/>
            </p:custDataLst>
          </p:nvPr>
        </p:nvSpPr>
        <p:spPr>
          <a:xfrm>
            <a:off x="1805976" y="1917412"/>
            <a:ext cx="1222880" cy="584775"/>
          </a:xfrm>
          <a:prstGeom prst="rect">
            <a:avLst/>
          </a:prstGeom>
        </p:spPr>
        <p:txBody>
          <a:bodyPr wrap="square">
            <a:spAutoFit/>
          </a:bodyPr>
          <a:lstStyle/>
          <a:p>
            <a:pPr algn="ctr"/>
            <a:r>
              <a:rPr lang="en-CA" sz="1600" dirty="0"/>
              <a:t>Agent </a:t>
            </a:r>
            <a:r>
              <a:rPr lang="en-CA" sz="1600" dirty="0" err="1"/>
              <a:t>i</a:t>
            </a:r>
            <a:r>
              <a:rPr lang="en-CA" sz="1600" dirty="0" err="1" smtClean="0"/>
              <a:t>nfectieux</a:t>
            </a:r>
            <a:r>
              <a:rPr lang="en-CA" sz="1600" dirty="0" smtClean="0"/>
              <a:t>
							</a:t>
            </a:r>
            <a:endParaRPr lang="en-CA" sz="1600" dirty="0"/>
          </a:p>
        </p:txBody>
      </p:sp>
      <p:sp>
        <p:nvSpPr>
          <p:cNvPr id="16" name="Rectangle 15"/>
          <p:cNvSpPr>
            <a:spLocks noGrp="1" noSelect="1" noRot="1" noMove="1" noResize="1" noEditPoints="1" noAdjustHandles="1" noChangeArrowheads="1" noChangeShapeType="1" noTextEdit="1"/>
          </p:cNvSpPr>
          <p:nvPr>
            <p:custDataLst>
              <p:tags r:id="rId14"/>
            </p:custDataLst>
          </p:nvPr>
        </p:nvSpPr>
        <p:spPr>
          <a:xfrm rot="18820648">
            <a:off x="2939743" y="3879150"/>
            <a:ext cx="1225485" cy="584775"/>
          </a:xfrm>
          <a:prstGeom prst="rect">
            <a:avLst/>
          </a:prstGeom>
        </p:spPr>
        <p:txBody>
          <a:bodyPr wrap="square">
            <a:spAutoFit/>
          </a:bodyPr>
          <a:lstStyle/>
          <a:p>
            <a:pPr algn="ctr"/>
            <a:r>
              <a:rPr lang="en-CA" sz="1600" dirty="0"/>
              <a:t>Porte de s</a:t>
            </a:r>
            <a:r>
              <a:rPr lang="en-CA" sz="1600" dirty="0" smtClean="0"/>
              <a:t>ortie</a:t>
            </a:r>
            <a:endParaRPr lang="en-CA" sz="1600" dirty="0"/>
          </a:p>
        </p:txBody>
      </p:sp>
      <p:sp>
        <p:nvSpPr>
          <p:cNvPr id="17" name="Rectangle 16"/>
          <p:cNvSpPr>
            <a:spLocks noGrp="1" noSelect="1" noRot="1" noMove="1" noResize="1" noEditPoints="1" noAdjustHandles="1" noChangeArrowheads="1" noChangeShapeType="1" noTextEdit="1"/>
          </p:cNvSpPr>
          <p:nvPr>
            <p:custDataLst>
              <p:tags r:id="rId15"/>
            </p:custDataLst>
          </p:nvPr>
        </p:nvSpPr>
        <p:spPr>
          <a:xfrm>
            <a:off x="1617316" y="4645548"/>
            <a:ext cx="1600200" cy="646331"/>
          </a:xfrm>
          <a:prstGeom prst="rect">
            <a:avLst/>
          </a:prstGeom>
        </p:spPr>
        <p:txBody>
          <a:bodyPr wrap="square">
            <a:spAutoFit/>
          </a:bodyPr>
          <a:lstStyle/>
          <a:p>
            <a:pPr algn="ctr"/>
            <a:r>
              <a:rPr lang="en-US" dirty="0"/>
              <a:t>Modes of </a:t>
            </a:r>
            <a:r>
              <a:rPr lang="en-US" dirty="0" smtClean="0"/>
              <a:t>transmission</a:t>
            </a:r>
            <a:endParaRPr lang="en-US" dirty="0"/>
          </a:p>
        </p:txBody>
      </p:sp>
      <p:sp>
        <p:nvSpPr>
          <p:cNvPr id="18" name="Rectangle 17"/>
          <p:cNvSpPr>
            <a:spLocks noGrp="1" noSelect="1" noRot="1" noMove="1" noResize="1" noEditPoints="1" noAdjustHandles="1" noChangeArrowheads="1" noChangeShapeType="1" noTextEdit="1"/>
          </p:cNvSpPr>
          <p:nvPr>
            <p:custDataLst>
              <p:tags r:id="rId16"/>
            </p:custDataLst>
          </p:nvPr>
        </p:nvSpPr>
        <p:spPr>
          <a:xfrm rot="18835519">
            <a:off x="434878" y="2528400"/>
            <a:ext cx="1371140" cy="646331"/>
          </a:xfrm>
          <a:prstGeom prst="rect">
            <a:avLst/>
          </a:prstGeom>
        </p:spPr>
        <p:txBody>
          <a:bodyPr wrap="square">
            <a:spAutoFit/>
          </a:bodyPr>
          <a:lstStyle/>
          <a:p>
            <a:pPr algn="ctr"/>
            <a:r>
              <a:rPr lang="en-CA" dirty="0" err="1"/>
              <a:t>Hôte</a:t>
            </a:r>
            <a:r>
              <a:rPr lang="en-CA" dirty="0"/>
              <a:t> sensible</a:t>
            </a:r>
          </a:p>
        </p:txBody>
      </p:sp>
      <p:pic>
        <p:nvPicPr>
          <p:cNvPr id="19" name="Picture 18"/>
          <p:cNvPicPr>
            <a:picLocks noGrp="1" noSelect="1" noRot="1" noMove="1" noResize="1" noEditPoints="1" noAdjustHandles="1" noChangeArrowheads="1" noChangeShapeType="1"/>
          </p:cNvPicPr>
          <p:nvPr>
            <p:custDataLst>
              <p:tags r:id="rId17"/>
            </p:custDataLst>
          </p:nvPr>
        </p:nvPicPr>
        <p:blipFill>
          <a:blip r:embed="rId26">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322602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Grp="1" noSelect="1" noRot="1" noMove="1" noResize="1" noEditPoints="1" noAdjustHandles="1" noChangeArrowheads="1" noChangeShapeType="1"/>
          </p:cNvPicPr>
          <p:nvPr>
            <p:custDataLst>
              <p:tags r:id="rId1"/>
            </p:custDataLst>
          </p:nvPr>
        </p:nvPicPr>
        <p:blipFill>
          <a:blip r:embed="rId21">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2"/>
            </p:custDataLst>
          </p:nvPr>
        </p:nvSpPr>
        <p:spPr>
          <a:xfrm>
            <a:off x="0" y="488388"/>
            <a:ext cx="2440092" cy="338554"/>
          </a:xfrm>
          <a:prstGeom prst="rect">
            <a:avLst/>
          </a:prstGeom>
          <a:noFill/>
        </p:spPr>
        <p:txBody>
          <a:bodyPr wrap="none" rtlCol="0">
            <a:spAutoFit/>
          </a:bodyPr>
          <a:lstStyle/>
          <a:p>
            <a:r>
              <a:rPr lang="en-US" sz="1600" dirty="0">
                <a:solidFill>
                  <a:schemeClr val="bg1"/>
                </a:solidFill>
                <a:latin typeface="+mj-lt"/>
              </a:rPr>
              <a:t>CHAÎNE DE TRANSMISSION</a:t>
            </a:r>
          </a:p>
        </p:txBody>
      </p:sp>
      <p:pic>
        <p:nvPicPr>
          <p:cNvPr id="5" name="Picture 4"/>
          <p:cNvPicPr>
            <a:picLocks noGrp="1" noSelect="1" noRot="1" noMove="1" noResize="1" noEditPoints="1" noAdjustHandles="1" noChangeArrowheads="1" noChangeShapeType="1"/>
          </p:cNvPicPr>
          <p:nvPr>
            <p:custDataLst>
              <p:tags r:id="rId3"/>
            </p:custDataLst>
          </p:nvPr>
        </p:nvPicPr>
        <p:blipFill>
          <a:blip r:embed="rId22">
            <a:extLst>
              <a:ext uri="{28A0092B-C50C-407E-A947-70E740481C1C}">
                <a14:useLocalDpi xmlns:a14="http://schemas.microsoft.com/office/drawing/2010/main" val="0"/>
              </a:ext>
            </a:extLst>
          </a:blip>
          <a:stretch>
            <a:fillRect/>
          </a:stretch>
        </p:blipFill>
        <p:spPr>
          <a:xfrm>
            <a:off x="152400" y="1219200"/>
            <a:ext cx="4722170" cy="4447735"/>
          </a:xfrm>
          <a:prstGeom prst="rect">
            <a:avLst/>
          </a:prstGeom>
        </p:spPr>
      </p:pic>
      <p:sp>
        <p:nvSpPr>
          <p:cNvPr id="10" name="TextBox 9"/>
          <p:cNvSpPr txBox="1">
            <a:spLocks noGrp="1" noSelect="1" noRot="1" noMove="1" noResize="1" noEditPoints="1" noAdjustHandles="1" noChangeArrowheads="1" noChangeShapeType="1" noTextEdit="1"/>
          </p:cNvSpPr>
          <p:nvPr>
            <p:custDataLst>
              <p:tags r:id="rId4"/>
            </p:custDataLst>
          </p:nvPr>
        </p:nvSpPr>
        <p:spPr>
          <a:xfrm>
            <a:off x="1417538" y="3144130"/>
            <a:ext cx="2099923" cy="646331"/>
          </a:xfrm>
          <a:prstGeom prst="rect">
            <a:avLst/>
          </a:prstGeom>
          <a:noFill/>
        </p:spPr>
        <p:txBody>
          <a:bodyPr wrap="square" rtlCol="0">
            <a:spAutoFit/>
          </a:bodyPr>
          <a:lstStyle/>
          <a:p>
            <a:pPr algn="ctr"/>
            <a:r>
              <a:rPr lang="en-US" dirty="0"/>
              <a:t>La </a:t>
            </a:r>
            <a:r>
              <a:rPr lang="en-US" dirty="0" err="1"/>
              <a:t>Chaîne</a:t>
            </a:r>
            <a:r>
              <a:rPr lang="en-US" dirty="0"/>
              <a:t> de transmission </a:t>
            </a:r>
          </a:p>
        </p:txBody>
      </p:sp>
      <p:sp>
        <p:nvSpPr>
          <p:cNvPr id="11" name="Rectangle 10"/>
          <p:cNvSpPr/>
          <p:nvPr/>
        </p:nvSpPr>
        <p:spPr>
          <a:xfrm>
            <a:off x="4980776" y="0"/>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a:spLocks noGrp="1" noSelect="1" noRot="1" noMove="1" noResize="1" noEditPoints="1" noAdjustHandles="1" noChangeArrowheads="1" noChangeShapeType="1" noTextEdit="1"/>
          </p:cNvSpPr>
          <p:nvPr>
            <p:custDataLst>
              <p:tags r:id="rId5"/>
            </p:custDataLst>
          </p:nvPr>
        </p:nvSpPr>
        <p:spPr>
          <a:xfrm rot="18891092">
            <a:off x="196401" y="2358496"/>
            <a:ext cx="1981153" cy="1104065"/>
          </a:xfrm>
          <a:prstGeom prst="roundRect">
            <a:avLst>
              <a:gd name="adj" fmla="val 49567"/>
            </a:avLst>
          </a:prstGeom>
          <a:solidFill>
            <a:srgbClr val="00B0F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Hôte</a:t>
            </a:r>
            <a:r>
              <a:rPr lang="en-US" dirty="0">
                <a:solidFill>
                  <a:schemeClr val="tx1"/>
                </a:solidFill>
              </a:rPr>
              <a:t>
							</a:t>
            </a:r>
            <a:endParaRPr lang="en-US" dirty="0" smtClean="0">
              <a:solidFill>
                <a:schemeClr val="tx1"/>
              </a:solidFill>
            </a:endParaRPr>
          </a:p>
          <a:p>
            <a:pPr algn="ctr"/>
            <a:r>
              <a:rPr lang="en-US" dirty="0" smtClean="0">
                <a:solidFill>
                  <a:schemeClr val="tx1"/>
                </a:solidFill>
              </a:rPr>
              <a:t>sensible</a:t>
            </a:r>
            <a:endParaRPr lang="en-US" dirty="0">
              <a:solidFill>
                <a:schemeClr val="tx1"/>
              </a:solidFill>
            </a:endParaRPr>
          </a:p>
        </p:txBody>
      </p:sp>
      <p:sp>
        <p:nvSpPr>
          <p:cNvPr id="2" name="Rectangle 1"/>
          <p:cNvSpPr>
            <a:spLocks noGrp="1" noSelect="1" noRot="1" noMove="1" noResize="1" noEditPoints="1" noAdjustHandles="1" noChangeArrowheads="1" noChangeShapeType="1" noTextEdit="1"/>
          </p:cNvSpPr>
          <p:nvPr>
            <p:custDataLst>
              <p:tags r:id="rId6"/>
            </p:custDataLst>
          </p:nvPr>
        </p:nvSpPr>
        <p:spPr>
          <a:xfrm>
            <a:off x="5334000" y="152400"/>
            <a:ext cx="3505200" cy="2031325"/>
          </a:xfrm>
          <a:prstGeom prst="rect">
            <a:avLst/>
          </a:prstGeom>
        </p:spPr>
        <p:txBody>
          <a:bodyPr wrap="square">
            <a:spAutoFit/>
          </a:bodyPr>
          <a:lstStyle/>
          <a:p>
            <a:r>
              <a:rPr lang="fr-FR" dirty="0"/>
              <a:t>Les facteurs d'un </a:t>
            </a:r>
            <a:r>
              <a:rPr lang="fr-FR" dirty="0" smtClean="0"/>
              <a:t>hôte </a:t>
            </a:r>
            <a:r>
              <a:rPr lang="fr-FR" dirty="0"/>
              <a:t>sensible comprennent </a:t>
            </a:r>
            <a:r>
              <a:rPr lang="fr-FR" dirty="0" smtClean="0"/>
              <a:t>:</a:t>
            </a:r>
          </a:p>
          <a:p>
            <a:pPr marL="285750" indent="-285750">
              <a:buFont typeface="Arial" panose="020B0604020202020204" pitchFamily="34" charset="0"/>
              <a:buChar char="•"/>
            </a:pPr>
            <a:r>
              <a:rPr lang="fr-FR" dirty="0" smtClean="0"/>
              <a:t>l'immunosuppression</a:t>
            </a:r>
          </a:p>
          <a:p>
            <a:pPr marL="285750" indent="-285750">
              <a:buFont typeface="Arial" panose="020B0604020202020204" pitchFamily="34" charset="0"/>
              <a:buChar char="•"/>
            </a:pPr>
            <a:r>
              <a:rPr lang="fr-FR" dirty="0" smtClean="0"/>
              <a:t>le diabète</a:t>
            </a:r>
          </a:p>
          <a:p>
            <a:pPr marL="285750" indent="-285750">
              <a:buFont typeface="Arial" panose="020B0604020202020204" pitchFamily="34" charset="0"/>
              <a:buChar char="•"/>
            </a:pPr>
            <a:r>
              <a:rPr lang="fr-FR" dirty="0" smtClean="0"/>
              <a:t>les brûlures</a:t>
            </a:r>
          </a:p>
          <a:p>
            <a:pPr marL="285750" indent="-285750">
              <a:buFont typeface="Arial" panose="020B0604020202020204" pitchFamily="34" charset="0"/>
              <a:buChar char="•"/>
            </a:pPr>
            <a:r>
              <a:rPr lang="fr-FR" dirty="0" smtClean="0"/>
              <a:t>la chirurgie</a:t>
            </a:r>
          </a:p>
          <a:p>
            <a:pPr marL="285750" indent="-285750">
              <a:buFont typeface="Arial" panose="020B0604020202020204" pitchFamily="34" charset="0"/>
              <a:buChar char="•"/>
            </a:pPr>
            <a:r>
              <a:rPr lang="fr-FR" dirty="0" smtClean="0"/>
              <a:t>l'âge</a:t>
            </a:r>
            <a:endParaRPr lang="en-CA" dirty="0"/>
          </a:p>
        </p:txBody>
      </p:sp>
      <p:pic>
        <p:nvPicPr>
          <p:cNvPr id="3" name="Picture 2"/>
          <p:cNvPicPr>
            <a:picLocks noGrp="1" noSelect="1" noRot="1" noMove="1" noResize="1" noEditPoints="1" noAdjustHandles="1" noChangeArrowheads="1" noChangeShapeType="1"/>
          </p:cNvPicPr>
          <p:nvPr>
            <p:custDataLst>
              <p:tags r:id="rId7"/>
            </p:custDataLst>
          </p:nvPr>
        </p:nvPicPr>
        <p:blipFill>
          <a:blip r:embed="rId23">
            <a:extLst>
              <a:ext uri="{28A0092B-C50C-407E-A947-70E740481C1C}">
                <a14:useLocalDpi xmlns:a14="http://schemas.microsoft.com/office/drawing/2010/main" val="0"/>
              </a:ext>
            </a:extLst>
          </a:blip>
          <a:stretch>
            <a:fillRect/>
          </a:stretch>
        </p:blipFill>
        <p:spPr>
          <a:xfrm>
            <a:off x="4969680" y="2203088"/>
            <a:ext cx="2410162" cy="3400900"/>
          </a:xfrm>
          <a:prstGeom prst="rect">
            <a:avLst/>
          </a:prstGeom>
        </p:spPr>
      </p:pic>
      <p:pic>
        <p:nvPicPr>
          <p:cNvPr id="7" name="Picture 6"/>
          <p:cNvPicPr>
            <a:picLocks noGrp="1" noSelect="1" noRot="1" noMove="1" noResize="1" noEditPoints="1" noAdjustHandles="1" noChangeArrowheads="1" noChangeShapeType="1"/>
          </p:cNvPicPr>
          <p:nvPr>
            <p:custDataLst>
              <p:tags r:id="rId8"/>
            </p:custDataLst>
          </p:nvPr>
        </p:nvPicPr>
        <p:blipFill>
          <a:blip r:embed="rId24">
            <a:extLst>
              <a:ext uri="{28A0092B-C50C-407E-A947-70E740481C1C}">
                <a14:useLocalDpi xmlns:a14="http://schemas.microsoft.com/office/drawing/2010/main" val="0"/>
              </a:ext>
            </a:extLst>
          </a:blip>
          <a:stretch>
            <a:fillRect/>
          </a:stretch>
        </p:blipFill>
        <p:spPr>
          <a:xfrm>
            <a:off x="5469893" y="2514600"/>
            <a:ext cx="2343477" cy="3343742"/>
          </a:xfrm>
          <a:prstGeom prst="rect">
            <a:avLst/>
          </a:prstGeom>
        </p:spPr>
      </p:pic>
      <p:pic>
        <p:nvPicPr>
          <p:cNvPr id="8" name="Picture 7"/>
          <p:cNvPicPr>
            <a:picLocks noGrp="1" noSelect="1" noRot="1" noMove="1" noResize="1" noEditPoints="1" noAdjustHandles="1" noChangeArrowheads="1" noChangeShapeType="1"/>
          </p:cNvPicPr>
          <p:nvPr>
            <p:custDataLst>
              <p:tags r:id="rId9"/>
            </p:custDataLst>
          </p:nvPr>
        </p:nvPicPr>
        <p:blipFill>
          <a:blip r:embed="rId25">
            <a:extLst>
              <a:ext uri="{28A0092B-C50C-407E-A947-70E740481C1C}">
                <a14:useLocalDpi xmlns:a14="http://schemas.microsoft.com/office/drawing/2010/main" val="0"/>
              </a:ext>
            </a:extLst>
          </a:blip>
          <a:stretch>
            <a:fillRect/>
          </a:stretch>
        </p:blipFill>
        <p:spPr>
          <a:xfrm>
            <a:off x="6096000" y="2819400"/>
            <a:ext cx="2343477" cy="3343742"/>
          </a:xfrm>
          <a:prstGeom prst="rect">
            <a:avLst/>
          </a:prstGeom>
        </p:spPr>
      </p:pic>
      <p:pic>
        <p:nvPicPr>
          <p:cNvPr id="13" name="Picture 12"/>
          <p:cNvPicPr>
            <a:picLocks noGrp="1" noSelect="1" noRot="1" noMove="1" noResize="1" noEditPoints="1" noAdjustHandles="1" noChangeArrowheads="1" noChangeShapeType="1"/>
          </p:cNvPicPr>
          <p:nvPr>
            <p:custDataLst>
              <p:tags r:id="rId10"/>
            </p:custDataLst>
          </p:nvPr>
        </p:nvPicPr>
        <p:blipFill>
          <a:blip r:embed="rId26">
            <a:extLst>
              <a:ext uri="{28A0092B-C50C-407E-A947-70E740481C1C}">
                <a14:useLocalDpi xmlns:a14="http://schemas.microsoft.com/office/drawing/2010/main" val="0"/>
              </a:ext>
            </a:extLst>
          </a:blip>
          <a:stretch>
            <a:fillRect/>
          </a:stretch>
        </p:blipFill>
        <p:spPr>
          <a:xfrm>
            <a:off x="6562712" y="3122271"/>
            <a:ext cx="2343477" cy="3343742"/>
          </a:xfrm>
          <a:prstGeom prst="rect">
            <a:avLst/>
          </a:prstGeom>
        </p:spPr>
      </p:pic>
      <p:pic>
        <p:nvPicPr>
          <p:cNvPr id="14" name="Picture 13"/>
          <p:cNvPicPr>
            <a:picLocks noGrp="1" noSelect="1" noRot="1" noMove="1" noResize="1" noEditPoints="1" noAdjustHandles="1" noChangeArrowheads="1" noChangeShapeType="1"/>
          </p:cNvPicPr>
          <p:nvPr>
            <p:custDataLst>
              <p:tags r:id="rId11"/>
            </p:custDataLst>
          </p:nvPr>
        </p:nvPicPr>
        <p:blipFill>
          <a:blip r:embed="rId27">
            <a:extLst>
              <a:ext uri="{28A0092B-C50C-407E-A947-70E740481C1C}">
                <a14:useLocalDpi xmlns:a14="http://schemas.microsoft.com/office/drawing/2010/main" val="0"/>
              </a:ext>
            </a:extLst>
          </a:blip>
          <a:stretch>
            <a:fillRect/>
          </a:stretch>
        </p:blipFill>
        <p:spPr>
          <a:xfrm>
            <a:off x="6808103" y="3539944"/>
            <a:ext cx="2343477" cy="3343742"/>
          </a:xfrm>
          <a:prstGeom prst="rect">
            <a:avLst/>
          </a:prstGeom>
        </p:spPr>
      </p:pic>
      <p:sp>
        <p:nvSpPr>
          <p:cNvPr id="15" name="Rectangle 14"/>
          <p:cNvSpPr>
            <a:spLocks noGrp="1" noSelect="1" noRot="1" noMove="1" noResize="1" noEditPoints="1" noAdjustHandles="1" noChangeArrowheads="1" noChangeShapeType="1" noTextEdit="1"/>
          </p:cNvSpPr>
          <p:nvPr>
            <p:custDataLst>
              <p:tags r:id="rId12"/>
            </p:custDataLst>
          </p:nvPr>
        </p:nvSpPr>
        <p:spPr>
          <a:xfrm rot="2657071">
            <a:off x="3132485" y="2711657"/>
            <a:ext cx="1065484" cy="369332"/>
          </a:xfrm>
          <a:prstGeom prst="rect">
            <a:avLst/>
          </a:prstGeom>
        </p:spPr>
        <p:txBody>
          <a:bodyPr wrap="none">
            <a:spAutoFit/>
          </a:bodyPr>
          <a:lstStyle/>
          <a:p>
            <a:pPr algn="ctr"/>
            <a:r>
              <a:rPr lang="en-US" dirty="0" err="1"/>
              <a:t>Réservoir</a:t>
            </a:r>
            <a:endParaRPr lang="en-US" dirty="0"/>
          </a:p>
        </p:txBody>
      </p:sp>
      <p:sp>
        <p:nvSpPr>
          <p:cNvPr id="16" name="Rectangle 15"/>
          <p:cNvSpPr>
            <a:spLocks noGrp="1" noSelect="1" noRot="1" noMove="1" noResize="1" noEditPoints="1" noAdjustHandles="1" noChangeArrowheads="1" noChangeShapeType="1" noTextEdit="1"/>
          </p:cNvSpPr>
          <p:nvPr>
            <p:custDataLst>
              <p:tags r:id="rId13"/>
            </p:custDataLst>
          </p:nvPr>
        </p:nvSpPr>
        <p:spPr>
          <a:xfrm>
            <a:off x="1805976" y="1917412"/>
            <a:ext cx="1222880" cy="646331"/>
          </a:xfrm>
          <a:prstGeom prst="rect">
            <a:avLst/>
          </a:prstGeom>
        </p:spPr>
        <p:txBody>
          <a:bodyPr wrap="square">
            <a:spAutoFit/>
          </a:bodyPr>
          <a:lstStyle/>
          <a:p>
            <a:pPr algn="ctr"/>
            <a:r>
              <a:rPr lang="en-CA" dirty="0"/>
              <a:t>Agent </a:t>
            </a:r>
            <a:r>
              <a:rPr lang="en-CA" dirty="0" err="1"/>
              <a:t>Infectieux</a:t>
            </a:r>
            <a:r>
              <a:rPr lang="en-CA" dirty="0"/>
              <a:t>
							</a:t>
            </a:r>
          </a:p>
        </p:txBody>
      </p:sp>
      <p:sp>
        <p:nvSpPr>
          <p:cNvPr id="17" name="Rectangle 16"/>
          <p:cNvSpPr>
            <a:spLocks noGrp="1" noSelect="1" noRot="1" noMove="1" noResize="1" noEditPoints="1" noAdjustHandles="1" noChangeArrowheads="1" noChangeShapeType="1" noTextEdit="1"/>
          </p:cNvSpPr>
          <p:nvPr>
            <p:custDataLst>
              <p:tags r:id="rId14"/>
            </p:custDataLst>
          </p:nvPr>
        </p:nvSpPr>
        <p:spPr>
          <a:xfrm rot="18820648">
            <a:off x="2939743" y="3848372"/>
            <a:ext cx="1225485" cy="646331"/>
          </a:xfrm>
          <a:prstGeom prst="rect">
            <a:avLst/>
          </a:prstGeom>
        </p:spPr>
        <p:txBody>
          <a:bodyPr wrap="square">
            <a:spAutoFit/>
          </a:bodyPr>
          <a:lstStyle/>
          <a:p>
            <a:pPr algn="ctr"/>
            <a:r>
              <a:rPr lang="en-CA" dirty="0"/>
              <a:t>Portals of Exit</a:t>
            </a:r>
          </a:p>
        </p:txBody>
      </p:sp>
      <p:sp>
        <p:nvSpPr>
          <p:cNvPr id="19" name="Rectangle 18"/>
          <p:cNvSpPr>
            <a:spLocks noGrp="1" noSelect="1" noRot="1" noMove="1" noResize="1" noEditPoints="1" noAdjustHandles="1" noChangeArrowheads="1" noChangeShapeType="1" noTextEdit="1"/>
          </p:cNvSpPr>
          <p:nvPr>
            <p:custDataLst>
              <p:tags r:id="rId15"/>
            </p:custDataLst>
          </p:nvPr>
        </p:nvSpPr>
        <p:spPr>
          <a:xfrm>
            <a:off x="1617316" y="4645548"/>
            <a:ext cx="1600200" cy="646331"/>
          </a:xfrm>
          <a:prstGeom prst="rect">
            <a:avLst/>
          </a:prstGeom>
        </p:spPr>
        <p:txBody>
          <a:bodyPr wrap="square">
            <a:spAutoFit/>
          </a:bodyPr>
          <a:lstStyle/>
          <a:p>
            <a:pPr algn="ctr"/>
            <a:r>
              <a:rPr lang="en-US" dirty="0"/>
              <a:t>Mode de Transmission</a:t>
            </a:r>
          </a:p>
        </p:txBody>
      </p:sp>
      <p:sp>
        <p:nvSpPr>
          <p:cNvPr id="20" name="Rectangle 19"/>
          <p:cNvSpPr>
            <a:spLocks noGrp="1" noSelect="1" noRot="1" noMove="1" noResize="1" noEditPoints="1" noAdjustHandles="1" noChangeArrowheads="1" noChangeShapeType="1" noTextEdit="1"/>
          </p:cNvSpPr>
          <p:nvPr>
            <p:custDataLst>
              <p:tags r:id="rId16"/>
            </p:custDataLst>
          </p:nvPr>
        </p:nvSpPr>
        <p:spPr>
          <a:xfrm rot="2754041">
            <a:off x="677902" y="3793687"/>
            <a:ext cx="1077124" cy="646331"/>
          </a:xfrm>
          <a:prstGeom prst="rect">
            <a:avLst/>
          </a:prstGeom>
        </p:spPr>
        <p:txBody>
          <a:bodyPr wrap="square">
            <a:spAutoFit/>
          </a:bodyPr>
          <a:lstStyle/>
          <a:p>
            <a:pPr algn="ctr"/>
            <a:r>
              <a:rPr lang="en-CA" dirty="0"/>
              <a:t>Porte </a:t>
            </a:r>
            <a:r>
              <a:rPr lang="en-CA" dirty="0" err="1"/>
              <a:t>d’entrée</a:t>
            </a:r>
            <a:endParaRPr lang="en-CA" dirty="0"/>
          </a:p>
        </p:txBody>
      </p:sp>
      <p:pic>
        <p:nvPicPr>
          <p:cNvPr id="21" name="Picture 20"/>
          <p:cNvPicPr>
            <a:picLocks noGrp="1" noSelect="1" noRot="1" noMove="1" noResize="1" noEditPoints="1" noAdjustHandles="1" noChangeArrowheads="1" noChangeShapeType="1"/>
          </p:cNvPicPr>
          <p:nvPr>
            <p:custDataLst>
              <p:tags r:id="rId17"/>
            </p:custDataLst>
          </p:nvPr>
        </p:nvPicPr>
        <p:blipFill>
          <a:blip r:embed="rId28">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98367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Select="1" noRot="1" noMove="1" noResize="1" noEditPoints="1" noAdjustHandles="1" noChangeArrowheads="1" noChangeShapeType="1" noTextEdit="1"/>
          </p:cNvSpPr>
          <p:nvPr>
            <p:ph type="title"/>
            <p:custDataLst>
              <p:tags r:id="rId1"/>
            </p:custDataLst>
          </p:nvPr>
        </p:nvSpPr>
        <p:spPr/>
        <p:txBody>
          <a:bodyPr/>
          <a:lstStyle/>
          <a:p>
            <a:r>
              <a:rPr lang="en-US" dirty="0" smtClean="0"/>
              <a:t>Discussion</a:t>
            </a:r>
            <a:endParaRPr lang="en-CA" dirty="0"/>
          </a:p>
        </p:txBody>
      </p:sp>
      <p:sp>
        <p:nvSpPr>
          <p:cNvPr id="3" name="Content Placeholder 2"/>
          <p:cNvSpPr>
            <a:spLocks noGrp="1" noSelect="1" noRot="1" noMove="1" noResize="1" noEditPoints="1" noAdjustHandles="1" noChangeArrowheads="1" noChangeShapeType="1" noTextEdit="1"/>
          </p:cNvSpPr>
          <p:nvPr>
            <p:ph idx="1"/>
            <p:custDataLst>
              <p:tags r:id="rId2"/>
            </p:custDataLst>
          </p:nvPr>
        </p:nvSpPr>
        <p:spPr/>
        <p:txBody>
          <a:bodyPr/>
          <a:lstStyle/>
          <a:p>
            <a:endParaRPr lang="en-US" dirty="0" smtClean="0"/>
          </a:p>
          <a:p>
            <a:pPr lvl="0"/>
            <a:r>
              <a:rPr lang="fr-FR" dirty="0"/>
              <a:t>Quel type d’infection vous a empêché d’aller travailler?</a:t>
            </a:r>
          </a:p>
          <a:p>
            <a:pPr lvl="0"/>
            <a:r>
              <a:rPr lang="fr-FR" dirty="0"/>
              <a:t>Comment contractez-vous une grippe ordinaire?</a:t>
            </a:r>
          </a:p>
          <a:p>
            <a:pPr lvl="0"/>
            <a:r>
              <a:rPr lang="fr-FR" dirty="0"/>
              <a:t>Qui sont les gens qui semblent facilement attraper une infection</a:t>
            </a:r>
            <a:r>
              <a:rPr lang="fr-FR" dirty="0" smtClean="0"/>
              <a:t>?</a:t>
            </a:r>
            <a:endParaRPr lang="fr-FR" dirty="0"/>
          </a:p>
        </p:txBody>
      </p:sp>
      <p:sp>
        <p:nvSpPr>
          <p:cNvPr id="4" name="Slide Number Placeholder 3"/>
          <p:cNvSpPr>
            <a:spLocks noGrp="1" noSelect="1" noRot="1" noMove="1" noResize="1" noEditPoints="1" noAdjustHandles="1" noChangeArrowheads="1" noChangeShapeType="1" noTextEdit="1"/>
          </p:cNvSpPr>
          <p:nvPr>
            <p:ph type="sldNum" sz="quarter" idx="12"/>
            <p:custDataLst>
              <p:tags r:id="rId3"/>
            </p:custDataLst>
          </p:nvPr>
        </p:nvSpPr>
        <p:spPr/>
        <p:txBody>
          <a:bodyPr/>
          <a:lstStyle/>
          <a:p>
            <a:pPr>
              <a:defRPr/>
            </a:pPr>
            <a:fld id="{2FBEB88E-7A48-4311-8253-79E1F5AA80A5}" type="slidenum">
              <a:rPr lang="en-US" smtClean="0">
                <a:solidFill>
                  <a:prstClr val="black"/>
                </a:solidFill>
              </a:rPr>
              <a:pPr>
                <a:defRPr/>
              </a:pPr>
              <a:t>12</a:t>
            </a:fld>
            <a:endParaRPr lang="en-US">
              <a:solidFill>
                <a:prstClr val="black"/>
              </a:solidFill>
            </a:endParaRPr>
          </a:p>
        </p:txBody>
      </p:sp>
      <p:pic>
        <p:nvPicPr>
          <p:cNvPr id="5" name="Picture 4"/>
          <p:cNvPicPr>
            <a:picLocks noGrp="1" noSelect="1" noRot="1" noMove="1" noResize="1" noEditPoints="1" noAdjustHandles="1" noChangeArrowheads="1" noChangeShapeType="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307682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Grp="1" noSelect="1" noRot="1" noMove="1" noResize="1" noEditPoints="1" noAdjustHandles="1" noChangeArrowheads="1" noChangeShapeType="1"/>
          </p:cNvPicPr>
          <p:nvPr>
            <p:custDataLst>
              <p:tags r:id="rId1"/>
            </p:custDataLst>
          </p:nvPr>
        </p:nvPicPr>
        <p:blipFill>
          <a:blip r:embed="rId15">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2"/>
            </p:custDataLst>
          </p:nvPr>
        </p:nvSpPr>
        <p:spPr>
          <a:xfrm>
            <a:off x="0" y="488388"/>
            <a:ext cx="2440092" cy="338554"/>
          </a:xfrm>
          <a:prstGeom prst="rect">
            <a:avLst/>
          </a:prstGeom>
          <a:noFill/>
        </p:spPr>
        <p:txBody>
          <a:bodyPr wrap="none" rtlCol="0">
            <a:spAutoFit/>
          </a:bodyPr>
          <a:lstStyle/>
          <a:p>
            <a:r>
              <a:rPr lang="en-US" sz="1600" dirty="0">
                <a:solidFill>
                  <a:schemeClr val="bg1"/>
                </a:solidFill>
                <a:latin typeface="+mj-lt"/>
              </a:rPr>
              <a:t>CHAÎNE DE TRANSMISSION</a:t>
            </a:r>
          </a:p>
        </p:txBody>
      </p:sp>
      <p:pic>
        <p:nvPicPr>
          <p:cNvPr id="5" name="Picture 4"/>
          <p:cNvPicPr>
            <a:picLocks noGrp="1" noSelect="1" noRot="1" noMove="1" noResize="1" noEditPoints="1" noAdjustHandles="1" noChangeArrowheads="1" noChangeShapeType="1"/>
          </p:cNvPicPr>
          <p:nvPr>
            <p:custDataLst>
              <p:tags r:id="rId3"/>
            </p:custDataLst>
          </p:nvPr>
        </p:nvPicPr>
        <p:blipFill>
          <a:blip r:embed="rId16">
            <a:extLst>
              <a:ext uri="{28A0092B-C50C-407E-A947-70E740481C1C}">
                <a14:useLocalDpi xmlns:a14="http://schemas.microsoft.com/office/drawing/2010/main" val="0"/>
              </a:ext>
            </a:extLst>
          </a:blip>
          <a:stretch>
            <a:fillRect/>
          </a:stretch>
        </p:blipFill>
        <p:spPr>
          <a:xfrm>
            <a:off x="152400" y="1219200"/>
            <a:ext cx="4722170" cy="4447735"/>
          </a:xfrm>
          <a:prstGeom prst="rect">
            <a:avLst/>
          </a:prstGeom>
        </p:spPr>
      </p:pic>
      <p:sp>
        <p:nvSpPr>
          <p:cNvPr id="10" name="TextBox 9"/>
          <p:cNvSpPr txBox="1">
            <a:spLocks noGrp="1" noSelect="1" noRot="1" noMove="1" noResize="1" noEditPoints="1" noAdjustHandles="1" noChangeArrowheads="1" noChangeShapeType="1" noTextEdit="1"/>
          </p:cNvSpPr>
          <p:nvPr>
            <p:custDataLst>
              <p:tags r:id="rId4"/>
            </p:custDataLst>
          </p:nvPr>
        </p:nvSpPr>
        <p:spPr>
          <a:xfrm>
            <a:off x="1641200" y="3043535"/>
            <a:ext cx="1666626" cy="923330"/>
          </a:xfrm>
          <a:prstGeom prst="rect">
            <a:avLst/>
          </a:prstGeom>
          <a:noFill/>
        </p:spPr>
        <p:txBody>
          <a:bodyPr wrap="square" rtlCol="0">
            <a:spAutoFit/>
          </a:bodyPr>
          <a:lstStyle/>
          <a:p>
            <a:pPr algn="ctr"/>
            <a:r>
              <a:rPr lang="fr-FR" dirty="0"/>
              <a:t>Rompre la  chaîne de transmission</a:t>
            </a:r>
            <a:endParaRPr lang="en-US" dirty="0"/>
          </a:p>
        </p:txBody>
      </p:sp>
      <p:sp>
        <p:nvSpPr>
          <p:cNvPr id="11" name="Rectangle 10"/>
          <p:cNvSpPr/>
          <p:nvPr/>
        </p:nvSpPr>
        <p:spPr>
          <a:xfrm>
            <a:off x="4943245" y="-52765"/>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a:spLocks noGrp="1" noSelect="1" noRot="1" noMove="1" noResize="1" noEditPoints="1" noAdjustHandles="1" noChangeArrowheads="1" noChangeShapeType="1" noTextEdit="1"/>
          </p:cNvSpPr>
          <p:nvPr>
            <p:custDataLst>
              <p:tags r:id="rId5"/>
            </p:custDataLst>
          </p:nvPr>
        </p:nvSpPr>
        <p:spPr>
          <a:xfrm>
            <a:off x="5234066" y="1653358"/>
            <a:ext cx="3681334" cy="1754326"/>
          </a:xfrm>
          <a:prstGeom prst="rect">
            <a:avLst/>
          </a:prstGeom>
        </p:spPr>
        <p:txBody>
          <a:bodyPr wrap="square">
            <a:spAutoFit/>
          </a:bodyPr>
          <a:lstStyle/>
          <a:p>
            <a:r>
              <a:rPr lang="fr-FR" dirty="0"/>
              <a:t>L’objectif de la prévention et du contrôle des infections est de briser au moins un maillon de la chaîne afin de prévenir la transmission des agents infectieux et l’éclosion d’une infection. </a:t>
            </a:r>
          </a:p>
        </p:txBody>
      </p:sp>
      <p:sp>
        <p:nvSpPr>
          <p:cNvPr id="3" name="Rectangle 2"/>
          <p:cNvSpPr>
            <a:spLocks noGrp="1" noSelect="1" noRot="1" noMove="1" noResize="1" noEditPoints="1" noAdjustHandles="1" noChangeArrowheads="1" noChangeShapeType="1" noTextEdit="1"/>
          </p:cNvSpPr>
          <p:nvPr>
            <p:custDataLst>
              <p:tags r:id="rId6"/>
            </p:custDataLst>
          </p:nvPr>
        </p:nvSpPr>
        <p:spPr>
          <a:xfrm rot="2666117">
            <a:off x="3131773" y="2712400"/>
            <a:ext cx="1065484" cy="369332"/>
          </a:xfrm>
          <a:prstGeom prst="rect">
            <a:avLst/>
          </a:prstGeom>
        </p:spPr>
        <p:txBody>
          <a:bodyPr wrap="none">
            <a:spAutoFit/>
          </a:bodyPr>
          <a:lstStyle/>
          <a:p>
            <a:pPr algn="ctr"/>
            <a:r>
              <a:rPr lang="en-US" dirty="0" err="1"/>
              <a:t>Réservoir</a:t>
            </a:r>
            <a:endParaRPr lang="en-US" dirty="0"/>
          </a:p>
        </p:txBody>
      </p:sp>
      <p:sp>
        <p:nvSpPr>
          <p:cNvPr id="12" name="Rectangle 11"/>
          <p:cNvSpPr>
            <a:spLocks noGrp="1" noSelect="1" noRot="1" noMove="1" noResize="1" noEditPoints="1" noAdjustHandles="1" noChangeArrowheads="1" noChangeShapeType="1" noTextEdit="1"/>
          </p:cNvSpPr>
          <p:nvPr>
            <p:custDataLst>
              <p:tags r:id="rId7"/>
            </p:custDataLst>
          </p:nvPr>
        </p:nvSpPr>
        <p:spPr>
          <a:xfrm>
            <a:off x="1805976" y="1828800"/>
            <a:ext cx="1222880" cy="646331"/>
          </a:xfrm>
          <a:prstGeom prst="rect">
            <a:avLst/>
          </a:prstGeom>
        </p:spPr>
        <p:txBody>
          <a:bodyPr wrap="square">
            <a:spAutoFit/>
          </a:bodyPr>
          <a:lstStyle/>
          <a:p>
            <a:pPr algn="ctr"/>
            <a:r>
              <a:rPr lang="en-CA" dirty="0"/>
              <a:t>Agent </a:t>
            </a:r>
            <a:r>
              <a:rPr lang="en-CA" dirty="0" err="1"/>
              <a:t>i</a:t>
            </a:r>
            <a:r>
              <a:rPr lang="en-CA" dirty="0" err="1" smtClean="0"/>
              <a:t>nfectieux</a:t>
            </a:r>
            <a:r>
              <a:rPr lang="en-CA" dirty="0" smtClean="0"/>
              <a:t>
							</a:t>
            </a:r>
            <a:endParaRPr lang="en-CA" dirty="0"/>
          </a:p>
        </p:txBody>
      </p:sp>
      <p:sp>
        <p:nvSpPr>
          <p:cNvPr id="13" name="Rectangle 12"/>
          <p:cNvSpPr>
            <a:spLocks noGrp="1" noSelect="1" noRot="1" noMove="1" noResize="1" noEditPoints="1" noAdjustHandles="1" noChangeArrowheads="1" noChangeShapeType="1" noTextEdit="1"/>
          </p:cNvSpPr>
          <p:nvPr>
            <p:custDataLst>
              <p:tags r:id="rId8"/>
            </p:custDataLst>
          </p:nvPr>
        </p:nvSpPr>
        <p:spPr>
          <a:xfrm rot="18820648">
            <a:off x="2939743" y="3848372"/>
            <a:ext cx="1225485" cy="646331"/>
          </a:xfrm>
          <a:prstGeom prst="rect">
            <a:avLst/>
          </a:prstGeom>
        </p:spPr>
        <p:txBody>
          <a:bodyPr wrap="square">
            <a:spAutoFit/>
          </a:bodyPr>
          <a:lstStyle/>
          <a:p>
            <a:pPr algn="ctr"/>
            <a:r>
              <a:rPr lang="en-CA" dirty="0"/>
              <a:t>Porte de s</a:t>
            </a:r>
            <a:r>
              <a:rPr lang="en-CA" dirty="0" smtClean="0"/>
              <a:t>ortie</a:t>
            </a:r>
            <a:endParaRPr lang="en-CA" dirty="0"/>
          </a:p>
        </p:txBody>
      </p:sp>
      <p:sp>
        <p:nvSpPr>
          <p:cNvPr id="14" name="Rectangle 13"/>
          <p:cNvSpPr>
            <a:spLocks noGrp="1" noSelect="1" noRot="1" noMove="1" noResize="1" noEditPoints="1" noAdjustHandles="1" noChangeArrowheads="1" noChangeShapeType="1" noTextEdit="1"/>
          </p:cNvSpPr>
          <p:nvPr>
            <p:custDataLst>
              <p:tags r:id="rId9"/>
            </p:custDataLst>
          </p:nvPr>
        </p:nvSpPr>
        <p:spPr>
          <a:xfrm>
            <a:off x="1617316" y="4645548"/>
            <a:ext cx="1600200" cy="646331"/>
          </a:xfrm>
          <a:prstGeom prst="rect">
            <a:avLst/>
          </a:prstGeom>
        </p:spPr>
        <p:txBody>
          <a:bodyPr wrap="square">
            <a:spAutoFit/>
          </a:bodyPr>
          <a:lstStyle/>
          <a:p>
            <a:pPr algn="ctr"/>
            <a:r>
              <a:rPr lang="en-US" dirty="0"/>
              <a:t>Mode de </a:t>
            </a:r>
            <a:r>
              <a:rPr lang="en-US" dirty="0" smtClean="0"/>
              <a:t>transmission</a:t>
            </a:r>
            <a:endParaRPr lang="en-US" dirty="0"/>
          </a:p>
        </p:txBody>
      </p:sp>
      <p:sp>
        <p:nvSpPr>
          <p:cNvPr id="15" name="Rectangle 14"/>
          <p:cNvSpPr>
            <a:spLocks noGrp="1" noSelect="1" noRot="1" noMove="1" noResize="1" noEditPoints="1" noAdjustHandles="1" noChangeArrowheads="1" noChangeShapeType="1" noTextEdit="1"/>
          </p:cNvSpPr>
          <p:nvPr>
            <p:custDataLst>
              <p:tags r:id="rId10"/>
            </p:custDataLst>
          </p:nvPr>
        </p:nvSpPr>
        <p:spPr>
          <a:xfrm rot="18835519">
            <a:off x="434878" y="2528400"/>
            <a:ext cx="1371140" cy="646331"/>
          </a:xfrm>
          <a:prstGeom prst="rect">
            <a:avLst/>
          </a:prstGeom>
        </p:spPr>
        <p:txBody>
          <a:bodyPr wrap="square">
            <a:spAutoFit/>
          </a:bodyPr>
          <a:lstStyle/>
          <a:p>
            <a:pPr algn="ctr"/>
            <a:r>
              <a:rPr lang="en-CA" dirty="0" err="1"/>
              <a:t>Hôte</a:t>
            </a:r>
            <a:r>
              <a:rPr lang="en-CA" dirty="0"/>
              <a:t> sensible</a:t>
            </a:r>
          </a:p>
        </p:txBody>
      </p:sp>
      <p:sp>
        <p:nvSpPr>
          <p:cNvPr id="16" name="Rectangle 15"/>
          <p:cNvSpPr>
            <a:spLocks noGrp="1" noSelect="1" noRot="1" noMove="1" noResize="1" noEditPoints="1" noAdjustHandles="1" noChangeArrowheads="1" noChangeShapeType="1" noTextEdit="1"/>
          </p:cNvSpPr>
          <p:nvPr>
            <p:custDataLst>
              <p:tags r:id="rId11"/>
            </p:custDataLst>
          </p:nvPr>
        </p:nvSpPr>
        <p:spPr>
          <a:xfrm rot="2754041">
            <a:off x="677902" y="3793687"/>
            <a:ext cx="1077124" cy="646331"/>
          </a:xfrm>
          <a:prstGeom prst="rect">
            <a:avLst/>
          </a:prstGeom>
        </p:spPr>
        <p:txBody>
          <a:bodyPr wrap="square">
            <a:spAutoFit/>
          </a:bodyPr>
          <a:lstStyle/>
          <a:p>
            <a:pPr algn="ctr"/>
            <a:r>
              <a:rPr lang="en-CA" dirty="0"/>
              <a:t>Porte </a:t>
            </a:r>
            <a:r>
              <a:rPr lang="en-CA" dirty="0" err="1"/>
              <a:t>d’entrée</a:t>
            </a:r>
            <a:endParaRPr lang="en-CA" dirty="0"/>
          </a:p>
        </p:txBody>
      </p:sp>
      <p:pic>
        <p:nvPicPr>
          <p:cNvPr id="17" name="Picture 1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44812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Grp="1" noSelect="1" noRot="1" noMove="1" noResize="1" noEditPoints="1" noAdjustHandles="1" noChangeArrowheads="1" noChangeShapeType="1"/>
          </p:cNvPicPr>
          <p:nvPr>
            <p:custDataLst>
              <p:tags r:id="rId1"/>
            </p:custDataLst>
          </p:nvPr>
        </p:nvPicPr>
        <p:blipFill>
          <a:blip r:embed="rId21">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5" name="Oval 4"/>
          <p:cNvSpPr>
            <a:spLocks noGrp="1" noSelect="1" noRot="1" noMove="1" noResize="1" noEditPoints="1" noAdjustHandles="1" noChangeArrowheads="1" noChangeShapeType="1" noTextEdit="1"/>
          </p:cNvSpPr>
          <p:nvPr>
            <p:custDataLst>
              <p:tags r:id="rId2"/>
            </p:custDataLst>
          </p:nvPr>
        </p:nvSpPr>
        <p:spPr>
          <a:xfrm>
            <a:off x="-194416" y="795381"/>
            <a:ext cx="5299816" cy="5299816"/>
          </a:xfrm>
          <a:prstGeom prst="ellipse">
            <a:avLst/>
          </a:prstGeom>
          <a:solidFill>
            <a:schemeClr val="bg1"/>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p:cNvPicPr>
            <a:picLocks noGrp="1" noSelect="1" noRot="1" noMove="1" noResize="1" noEditPoints="1" noAdjustHandles="1" noChangeArrowheads="1" noChangeShapeType="1"/>
          </p:cNvPicPr>
          <p:nvPr>
            <p:custDataLst>
              <p:tags r:id="rId3"/>
            </p:custDataLst>
          </p:nvPr>
        </p:nvPicPr>
        <p:blipFill>
          <a:blip r:embed="rId22">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4"/>
            </p:custDataLst>
          </p:nvPr>
        </p:nvSpPr>
        <p:spPr>
          <a:xfrm>
            <a:off x="0" y="488388"/>
            <a:ext cx="2440092" cy="338554"/>
          </a:xfrm>
          <a:prstGeom prst="rect">
            <a:avLst/>
          </a:prstGeom>
          <a:noFill/>
        </p:spPr>
        <p:txBody>
          <a:bodyPr wrap="none" rtlCol="0">
            <a:spAutoFit/>
          </a:bodyPr>
          <a:lstStyle/>
          <a:p>
            <a:r>
              <a:rPr lang="en-US" sz="1600" dirty="0">
                <a:solidFill>
                  <a:schemeClr val="bg1"/>
                </a:solidFill>
                <a:latin typeface="+mj-lt"/>
              </a:rPr>
              <a:t>CHAÎNE DE TRANSMISSION</a:t>
            </a:r>
          </a:p>
        </p:txBody>
      </p:sp>
      <p:sp>
        <p:nvSpPr>
          <p:cNvPr id="10" name="TextBox 9"/>
          <p:cNvSpPr txBox="1">
            <a:spLocks noGrp="1" noSelect="1" noRot="1" noMove="1" noResize="1" noEditPoints="1" noAdjustHandles="1" noChangeArrowheads="1" noChangeShapeType="1" noTextEdit="1"/>
          </p:cNvSpPr>
          <p:nvPr>
            <p:custDataLst>
              <p:tags r:id="rId5"/>
            </p:custDataLst>
          </p:nvPr>
        </p:nvSpPr>
        <p:spPr>
          <a:xfrm>
            <a:off x="1600846" y="2971800"/>
            <a:ext cx="1765292" cy="923330"/>
          </a:xfrm>
          <a:prstGeom prst="rect">
            <a:avLst/>
          </a:prstGeom>
          <a:noFill/>
        </p:spPr>
        <p:txBody>
          <a:bodyPr wrap="square" rtlCol="0">
            <a:spAutoFit/>
          </a:bodyPr>
          <a:lstStyle/>
          <a:p>
            <a:pPr algn="ctr"/>
            <a:r>
              <a:rPr lang="fr-FR" dirty="0"/>
              <a:t>Rompre la  chaîne de transmission</a:t>
            </a:r>
          </a:p>
        </p:txBody>
      </p:sp>
      <p:sp>
        <p:nvSpPr>
          <p:cNvPr id="11" name="Rectangle 10"/>
          <p:cNvSpPr>
            <a:spLocks noGrp="1" noSelect="1" noRot="1" noMove="1" noResize="1" noEditPoints="1" noAdjustHandles="1" noChangeArrowheads="1" noChangeShapeType="1" noTextEdit="1"/>
          </p:cNvSpPr>
          <p:nvPr>
            <p:custDataLst>
              <p:tags r:id="rId6"/>
            </p:custDataLst>
          </p:nvPr>
        </p:nvSpPr>
        <p:spPr>
          <a:xfrm>
            <a:off x="4980776" y="0"/>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Grp="1" noSelect="1" noRot="1" noMove="1" noResize="1" noEditPoints="1" noAdjustHandles="1" noChangeArrowheads="1" noChangeShapeType="1"/>
          </p:cNvPicPr>
          <p:nvPr>
            <p:custDataLst>
              <p:tags r:id="rId7"/>
            </p:custDataLst>
          </p:nvPr>
        </p:nvPicPr>
        <p:blipFill>
          <a:blip r:embed="rId23">
            <a:extLst>
              <a:ext uri="{28A0092B-C50C-407E-A947-70E740481C1C}">
                <a14:useLocalDpi xmlns:a14="http://schemas.microsoft.com/office/drawing/2010/main" val="0"/>
              </a:ext>
            </a:extLst>
          </a:blip>
          <a:stretch>
            <a:fillRect/>
          </a:stretch>
        </p:blipFill>
        <p:spPr>
          <a:xfrm>
            <a:off x="133350" y="1581150"/>
            <a:ext cx="4743450" cy="3981450"/>
          </a:xfrm>
          <a:prstGeom prst="rect">
            <a:avLst/>
          </a:prstGeom>
        </p:spPr>
      </p:pic>
      <p:sp>
        <p:nvSpPr>
          <p:cNvPr id="2" name="Rectangle 1"/>
          <p:cNvSpPr>
            <a:spLocks noGrp="1" noSelect="1" noRot="1" noMove="1" noResize="1" noEditPoints="1" noAdjustHandles="1" noChangeArrowheads="1" noChangeShapeType="1" noTextEdit="1"/>
          </p:cNvSpPr>
          <p:nvPr>
            <p:custDataLst>
              <p:tags r:id="rId8"/>
            </p:custDataLst>
          </p:nvPr>
        </p:nvSpPr>
        <p:spPr>
          <a:xfrm>
            <a:off x="1693839" y="1898503"/>
            <a:ext cx="1447154" cy="646331"/>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en-US" dirty="0">
                <a:solidFill>
                  <a:schemeClr val="tx1"/>
                </a:solidFill>
              </a:rPr>
              <a:t>Agent </a:t>
            </a:r>
            <a:r>
              <a:rPr lang="en-US" dirty="0" err="1">
                <a:solidFill>
                  <a:schemeClr val="tx1"/>
                </a:solidFill>
              </a:rPr>
              <a:t>i</a:t>
            </a:r>
            <a:r>
              <a:rPr lang="en-US" dirty="0" err="1" smtClean="0">
                <a:solidFill>
                  <a:schemeClr val="tx1"/>
                </a:solidFill>
              </a:rPr>
              <a:t>nfectieux</a:t>
            </a:r>
            <a:r>
              <a:rPr lang="en-US" dirty="0" smtClean="0">
                <a:solidFill>
                  <a:schemeClr val="tx1"/>
                </a:solidFill>
              </a:rPr>
              <a:t>
							</a:t>
            </a:r>
            <a:endParaRPr lang="en-US" dirty="0">
              <a:solidFill>
                <a:schemeClr val="tx1"/>
              </a:solidFill>
            </a:endParaRPr>
          </a:p>
        </p:txBody>
      </p:sp>
      <p:sp>
        <p:nvSpPr>
          <p:cNvPr id="3" name="Rectangle 2"/>
          <p:cNvSpPr>
            <a:spLocks noGrp="1" noSelect="1" noRot="1" noMove="1" noResize="1" noEditPoints="1" noAdjustHandles="1" noChangeArrowheads="1" noChangeShapeType="1" noTextEdit="1"/>
          </p:cNvSpPr>
          <p:nvPr>
            <p:custDataLst>
              <p:tags r:id="rId9"/>
            </p:custDataLst>
          </p:nvPr>
        </p:nvSpPr>
        <p:spPr>
          <a:xfrm>
            <a:off x="5181600" y="304800"/>
            <a:ext cx="2895600" cy="1200329"/>
          </a:xfrm>
          <a:prstGeom prst="rect">
            <a:avLst/>
          </a:prstGeom>
        </p:spPr>
        <p:txBody>
          <a:bodyPr wrap="square">
            <a:spAutoFit/>
          </a:bodyPr>
          <a:lstStyle/>
          <a:p>
            <a:r>
              <a:rPr lang="fr-FR" dirty="0"/>
              <a:t>On brise la chaîne avec :  </a:t>
            </a:r>
            <a:endParaRPr lang="fr-FR" dirty="0" smtClean="0"/>
          </a:p>
          <a:p>
            <a:pPr marL="285750" indent="-285750">
              <a:buFont typeface="Arial" panose="020B0604020202020204" pitchFamily="34" charset="0"/>
              <a:buChar char="•"/>
            </a:pPr>
            <a:r>
              <a:rPr lang="fr-FR" dirty="0" smtClean="0"/>
              <a:t>les antibiotiques</a:t>
            </a:r>
          </a:p>
          <a:p>
            <a:pPr marL="285750" indent="-285750">
              <a:buFont typeface="Arial" panose="020B0604020202020204" pitchFamily="34" charset="0"/>
              <a:buChar char="•"/>
            </a:pPr>
            <a:r>
              <a:rPr lang="fr-FR" dirty="0" smtClean="0"/>
              <a:t>la désinfection</a:t>
            </a:r>
          </a:p>
          <a:p>
            <a:pPr marL="285750" indent="-285750">
              <a:buFont typeface="Arial" panose="020B0604020202020204" pitchFamily="34" charset="0"/>
              <a:buChar char="•"/>
            </a:pPr>
            <a:r>
              <a:rPr lang="fr-FR" dirty="0" smtClean="0"/>
              <a:t>la </a:t>
            </a:r>
            <a:r>
              <a:rPr lang="fr-FR" dirty="0"/>
              <a:t>stérilisation</a:t>
            </a:r>
            <a:endParaRPr lang="en-CA" dirty="0"/>
          </a:p>
        </p:txBody>
      </p:sp>
      <p:pic>
        <p:nvPicPr>
          <p:cNvPr id="7" name="Picture 6"/>
          <p:cNvPicPr>
            <a:picLocks noGrp="1" noSelect="1" noRot="1" noMove="1" noResize="1" noEditPoints="1" noAdjustHandles="1" noChangeArrowheads="1" noChangeShapeType="1"/>
          </p:cNvPicPr>
          <p:nvPr>
            <p:custDataLst>
              <p:tags r:id="rId10"/>
            </p:custDataLst>
          </p:nvPr>
        </p:nvPicPr>
        <p:blipFill>
          <a:blip r:embed="rId24">
            <a:extLst>
              <a:ext uri="{28A0092B-C50C-407E-A947-70E740481C1C}">
                <a14:useLocalDpi xmlns:a14="http://schemas.microsoft.com/office/drawing/2010/main" val="0"/>
              </a:ext>
            </a:extLst>
          </a:blip>
          <a:stretch>
            <a:fillRect/>
          </a:stretch>
        </p:blipFill>
        <p:spPr>
          <a:xfrm>
            <a:off x="5065508" y="1981200"/>
            <a:ext cx="2343477" cy="3334216"/>
          </a:xfrm>
          <a:prstGeom prst="rect">
            <a:avLst/>
          </a:prstGeom>
        </p:spPr>
      </p:pic>
      <p:pic>
        <p:nvPicPr>
          <p:cNvPr id="8" name="Picture 7"/>
          <p:cNvPicPr>
            <a:picLocks noGrp="1" noSelect="1" noRot="1" noMove="1" noResize="1" noEditPoints="1" noAdjustHandles="1" noChangeArrowheads="1" noChangeShapeType="1"/>
          </p:cNvPicPr>
          <p:nvPr>
            <p:custDataLst>
              <p:tags r:id="rId11"/>
            </p:custDataLst>
          </p:nvPr>
        </p:nvPicPr>
        <p:blipFill>
          <a:blip r:embed="rId25">
            <a:extLst>
              <a:ext uri="{28A0092B-C50C-407E-A947-70E740481C1C}">
                <a14:useLocalDpi xmlns:a14="http://schemas.microsoft.com/office/drawing/2010/main" val="0"/>
              </a:ext>
            </a:extLst>
          </a:blip>
          <a:stretch>
            <a:fillRect/>
          </a:stretch>
        </p:blipFill>
        <p:spPr>
          <a:xfrm>
            <a:off x="6096000" y="2471782"/>
            <a:ext cx="2343477" cy="3334216"/>
          </a:xfrm>
          <a:prstGeom prst="rect">
            <a:avLst/>
          </a:prstGeom>
        </p:spPr>
      </p:pic>
      <p:pic>
        <p:nvPicPr>
          <p:cNvPr id="13" name="Picture 12"/>
          <p:cNvPicPr>
            <a:picLocks noGrp="1" noSelect="1" noRot="1" noMove="1" noResize="1" noEditPoints="1" noAdjustHandles="1" noChangeArrowheads="1" noChangeShapeType="1"/>
          </p:cNvPicPr>
          <p:nvPr>
            <p:custDataLst>
              <p:tags r:id="rId12"/>
            </p:custDataLst>
          </p:nvPr>
        </p:nvPicPr>
        <p:blipFill>
          <a:blip r:embed="rId26">
            <a:extLst>
              <a:ext uri="{28A0092B-C50C-407E-A947-70E740481C1C}">
                <a14:useLocalDpi xmlns:a14="http://schemas.microsoft.com/office/drawing/2010/main" val="0"/>
              </a:ext>
            </a:extLst>
          </a:blip>
          <a:stretch>
            <a:fillRect/>
          </a:stretch>
        </p:blipFill>
        <p:spPr>
          <a:xfrm>
            <a:off x="6803035" y="2895600"/>
            <a:ext cx="2343477" cy="3334216"/>
          </a:xfrm>
          <a:prstGeom prst="rect">
            <a:avLst/>
          </a:prstGeom>
        </p:spPr>
      </p:pic>
      <p:sp>
        <p:nvSpPr>
          <p:cNvPr id="14" name="Rectangle 13"/>
          <p:cNvSpPr>
            <a:spLocks noGrp="1" noSelect="1" noRot="1" noMove="1" noResize="1" noEditPoints="1" noAdjustHandles="1" noChangeArrowheads="1" noChangeShapeType="1" noTextEdit="1"/>
          </p:cNvSpPr>
          <p:nvPr>
            <p:custDataLst>
              <p:tags r:id="rId13"/>
            </p:custDataLst>
          </p:nvPr>
        </p:nvSpPr>
        <p:spPr>
          <a:xfrm rot="18820648">
            <a:off x="2939743" y="3887297"/>
            <a:ext cx="1225485" cy="646331"/>
          </a:xfrm>
          <a:prstGeom prst="rect">
            <a:avLst/>
          </a:prstGeom>
        </p:spPr>
        <p:txBody>
          <a:bodyPr wrap="square">
            <a:spAutoFit/>
          </a:bodyPr>
          <a:lstStyle/>
          <a:p>
            <a:pPr algn="ctr"/>
            <a:r>
              <a:rPr lang="en-CA" dirty="0"/>
              <a:t>Porte de s</a:t>
            </a:r>
            <a:r>
              <a:rPr lang="en-CA" dirty="0" smtClean="0"/>
              <a:t>ortie</a:t>
            </a:r>
            <a:endParaRPr lang="en-CA" dirty="0"/>
          </a:p>
        </p:txBody>
      </p:sp>
      <p:sp>
        <p:nvSpPr>
          <p:cNvPr id="15" name="Rectangle 14"/>
          <p:cNvSpPr>
            <a:spLocks noGrp="1" noSelect="1" noRot="1" noMove="1" noResize="1" noEditPoints="1" noAdjustHandles="1" noChangeArrowheads="1" noChangeShapeType="1" noTextEdit="1"/>
          </p:cNvSpPr>
          <p:nvPr>
            <p:custDataLst>
              <p:tags r:id="rId14"/>
            </p:custDataLst>
          </p:nvPr>
        </p:nvSpPr>
        <p:spPr>
          <a:xfrm>
            <a:off x="1617316" y="4645548"/>
            <a:ext cx="1600200" cy="646331"/>
          </a:xfrm>
          <a:prstGeom prst="rect">
            <a:avLst/>
          </a:prstGeom>
        </p:spPr>
        <p:txBody>
          <a:bodyPr wrap="square">
            <a:spAutoFit/>
          </a:bodyPr>
          <a:lstStyle/>
          <a:p>
            <a:pPr algn="ctr"/>
            <a:r>
              <a:rPr lang="en-US" dirty="0"/>
              <a:t>Mode de </a:t>
            </a:r>
            <a:r>
              <a:rPr lang="en-US" dirty="0" smtClean="0"/>
              <a:t>transmission</a:t>
            </a:r>
            <a:endParaRPr lang="en-US" dirty="0"/>
          </a:p>
        </p:txBody>
      </p:sp>
      <p:sp>
        <p:nvSpPr>
          <p:cNvPr id="16" name="Rectangle 15"/>
          <p:cNvSpPr>
            <a:spLocks noGrp="1" noSelect="1" noRot="1" noMove="1" noResize="1" noEditPoints="1" noAdjustHandles="1" noChangeArrowheads="1" noChangeShapeType="1" noTextEdit="1"/>
          </p:cNvSpPr>
          <p:nvPr>
            <p:custDataLst>
              <p:tags r:id="rId15"/>
            </p:custDataLst>
          </p:nvPr>
        </p:nvSpPr>
        <p:spPr>
          <a:xfrm rot="2666117">
            <a:off x="3131773" y="2712400"/>
            <a:ext cx="1065484" cy="369332"/>
          </a:xfrm>
          <a:prstGeom prst="rect">
            <a:avLst/>
          </a:prstGeom>
        </p:spPr>
        <p:txBody>
          <a:bodyPr wrap="none">
            <a:spAutoFit/>
          </a:bodyPr>
          <a:lstStyle/>
          <a:p>
            <a:pPr algn="ctr"/>
            <a:r>
              <a:rPr lang="en-US" dirty="0" err="1"/>
              <a:t>Réservoir</a:t>
            </a:r>
            <a:endParaRPr lang="en-US" dirty="0"/>
          </a:p>
        </p:txBody>
      </p:sp>
      <p:sp>
        <p:nvSpPr>
          <p:cNvPr id="17" name="Rectangle 16"/>
          <p:cNvSpPr>
            <a:spLocks noGrp="1" noSelect="1" noRot="1" noMove="1" noResize="1" noEditPoints="1" noAdjustHandles="1" noChangeArrowheads="1" noChangeShapeType="1" noTextEdit="1"/>
          </p:cNvSpPr>
          <p:nvPr>
            <p:custDataLst>
              <p:tags r:id="rId16"/>
            </p:custDataLst>
          </p:nvPr>
        </p:nvSpPr>
        <p:spPr>
          <a:xfrm rot="18835519">
            <a:off x="434878" y="2616469"/>
            <a:ext cx="1371140" cy="646331"/>
          </a:xfrm>
          <a:prstGeom prst="rect">
            <a:avLst/>
          </a:prstGeom>
        </p:spPr>
        <p:txBody>
          <a:bodyPr wrap="square">
            <a:spAutoFit/>
          </a:bodyPr>
          <a:lstStyle/>
          <a:p>
            <a:pPr algn="ctr"/>
            <a:r>
              <a:rPr lang="en-CA" dirty="0" err="1"/>
              <a:t>Hôte</a:t>
            </a:r>
            <a:r>
              <a:rPr lang="en-CA" dirty="0"/>
              <a:t> sensible</a:t>
            </a:r>
          </a:p>
        </p:txBody>
      </p:sp>
      <p:sp>
        <p:nvSpPr>
          <p:cNvPr id="18" name="Rectangle 17"/>
          <p:cNvSpPr>
            <a:spLocks noGrp="1" noSelect="1" noRot="1" noMove="1" noResize="1" noEditPoints="1" noAdjustHandles="1" noChangeArrowheads="1" noChangeShapeType="1" noTextEdit="1"/>
          </p:cNvSpPr>
          <p:nvPr>
            <p:custDataLst>
              <p:tags r:id="rId17"/>
            </p:custDataLst>
          </p:nvPr>
        </p:nvSpPr>
        <p:spPr>
          <a:xfrm rot="2754041">
            <a:off x="677902" y="3793687"/>
            <a:ext cx="1077124" cy="646331"/>
          </a:xfrm>
          <a:prstGeom prst="rect">
            <a:avLst/>
          </a:prstGeom>
        </p:spPr>
        <p:txBody>
          <a:bodyPr wrap="square">
            <a:spAutoFit/>
          </a:bodyPr>
          <a:lstStyle/>
          <a:p>
            <a:pPr algn="ctr"/>
            <a:r>
              <a:rPr lang="en-CA" dirty="0"/>
              <a:t>Porte </a:t>
            </a:r>
            <a:r>
              <a:rPr lang="en-CA" dirty="0" err="1"/>
              <a:t>d’entrée</a:t>
            </a:r>
            <a:endParaRPr lang="en-CA" dirty="0"/>
          </a:p>
        </p:txBody>
      </p:sp>
      <p:pic>
        <p:nvPicPr>
          <p:cNvPr id="19" name="Picture 18"/>
          <p:cNvPicPr>
            <a:picLocks noGrp="1" noSelect="1" noRot="1" noMove="1" noResize="1" noEditPoints="1" noAdjustHandles="1" noChangeArrowheads="1" noChangeShapeType="1"/>
          </p:cNvPicPr>
          <p:nvPr>
            <p:custDataLst>
              <p:tags r:id="rId18"/>
            </p:custDataLst>
          </p:nvPr>
        </p:nvPicPr>
        <p:blipFill>
          <a:blip r:embed="rId27">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2371488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Grp="1" noSelect="1" noRot="1" noMove="1" noResize="1" noEditPoints="1" noAdjustHandles="1" noChangeArrowheads="1" noChangeShapeType="1"/>
          </p:cNvPicPr>
          <p:nvPr>
            <p:custDataLst>
              <p:tags r:id="rId1"/>
            </p:custDataLst>
          </p:nvPr>
        </p:nvPicPr>
        <p:blipFill>
          <a:blip r:embed="rId2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12" name="Oval 11"/>
          <p:cNvSpPr>
            <a:spLocks noGrp="1" noSelect="1" noRot="1" noMove="1" noResize="1" noEditPoints="1" noAdjustHandles="1" noChangeArrowheads="1" noChangeShapeType="1" noTextEdit="1"/>
          </p:cNvSpPr>
          <p:nvPr>
            <p:custDataLst>
              <p:tags r:id="rId2"/>
            </p:custDataLst>
          </p:nvPr>
        </p:nvSpPr>
        <p:spPr>
          <a:xfrm>
            <a:off x="-194416" y="795381"/>
            <a:ext cx="5299816" cy="5299816"/>
          </a:xfrm>
          <a:prstGeom prst="ellipse">
            <a:avLst/>
          </a:prstGeom>
          <a:solidFill>
            <a:schemeClr val="bg1"/>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p:cNvPicPr>
            <a:picLocks noGrp="1" noSelect="1" noRot="1" noMove="1" noResize="1" noEditPoints="1" noAdjustHandles="1" noChangeArrowheads="1" noChangeShapeType="1"/>
          </p:cNvPicPr>
          <p:nvPr>
            <p:custDataLst>
              <p:tags r:id="rId3"/>
            </p:custDataLst>
          </p:nvPr>
        </p:nvPicPr>
        <p:blipFill>
          <a:blip r:embed="rId23">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4"/>
            </p:custDataLst>
          </p:nvPr>
        </p:nvSpPr>
        <p:spPr>
          <a:xfrm>
            <a:off x="0" y="488388"/>
            <a:ext cx="2440092" cy="338554"/>
          </a:xfrm>
          <a:prstGeom prst="rect">
            <a:avLst/>
          </a:prstGeom>
          <a:noFill/>
        </p:spPr>
        <p:txBody>
          <a:bodyPr wrap="none" rtlCol="0">
            <a:spAutoFit/>
          </a:bodyPr>
          <a:lstStyle/>
          <a:p>
            <a:r>
              <a:rPr lang="en-US" sz="1600" dirty="0">
                <a:solidFill>
                  <a:schemeClr val="bg1"/>
                </a:solidFill>
                <a:latin typeface="+mj-lt"/>
              </a:rPr>
              <a:t>CHAÎNE DE TRANSMISSION</a:t>
            </a:r>
          </a:p>
        </p:txBody>
      </p:sp>
      <p:pic>
        <p:nvPicPr>
          <p:cNvPr id="13" name="Picture 12"/>
          <p:cNvPicPr>
            <a:picLocks noGrp="1" noSelect="1" noRot="1" noMove="1" noResize="1" noEditPoints="1" noAdjustHandles="1" noChangeArrowheads="1" noChangeShapeType="1"/>
          </p:cNvPicPr>
          <p:nvPr>
            <p:custDataLst>
              <p:tags r:id="rId5"/>
            </p:custDataLst>
          </p:nvPr>
        </p:nvPicPr>
        <p:blipFill>
          <a:blip r:embed="rId24">
            <a:extLst>
              <a:ext uri="{28A0092B-C50C-407E-A947-70E740481C1C}">
                <a14:useLocalDpi xmlns:a14="http://schemas.microsoft.com/office/drawing/2010/main" val="0"/>
              </a:ext>
            </a:extLst>
          </a:blip>
          <a:stretch>
            <a:fillRect/>
          </a:stretch>
        </p:blipFill>
        <p:spPr>
          <a:xfrm>
            <a:off x="152400" y="1581150"/>
            <a:ext cx="4743450" cy="3981450"/>
          </a:xfrm>
          <a:prstGeom prst="rect">
            <a:avLst/>
          </a:prstGeom>
        </p:spPr>
      </p:pic>
      <p:sp>
        <p:nvSpPr>
          <p:cNvPr id="10" name="TextBox 9"/>
          <p:cNvSpPr txBox="1">
            <a:spLocks noGrp="1" noSelect="1" noRot="1" noMove="1" noResize="1" noEditPoints="1" noAdjustHandles="1" noChangeArrowheads="1" noChangeShapeType="1" noTextEdit="1"/>
          </p:cNvSpPr>
          <p:nvPr>
            <p:custDataLst>
              <p:tags r:id="rId6"/>
            </p:custDataLst>
          </p:nvPr>
        </p:nvSpPr>
        <p:spPr>
          <a:xfrm>
            <a:off x="1572926" y="3110210"/>
            <a:ext cx="1765131" cy="923330"/>
          </a:xfrm>
          <a:prstGeom prst="rect">
            <a:avLst/>
          </a:prstGeom>
          <a:noFill/>
        </p:spPr>
        <p:txBody>
          <a:bodyPr wrap="square" rtlCol="0">
            <a:spAutoFit/>
          </a:bodyPr>
          <a:lstStyle/>
          <a:p>
            <a:pPr algn="ctr"/>
            <a:r>
              <a:rPr lang="fr-FR" dirty="0"/>
              <a:t>Rompre la  chaîne de transmission</a:t>
            </a:r>
          </a:p>
        </p:txBody>
      </p:sp>
      <p:sp>
        <p:nvSpPr>
          <p:cNvPr id="11" name="Rectangle 10"/>
          <p:cNvSpPr>
            <a:spLocks noGrp="1" noSelect="1" noRot="1" noMove="1" noResize="1" noEditPoints="1" noAdjustHandles="1" noChangeArrowheads="1" noChangeShapeType="1" noTextEdit="1"/>
          </p:cNvSpPr>
          <p:nvPr>
            <p:custDataLst>
              <p:tags r:id="rId7"/>
            </p:custDataLst>
          </p:nvPr>
        </p:nvSpPr>
        <p:spPr>
          <a:xfrm>
            <a:off x="4980776" y="0"/>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a:spLocks noGrp="1" noSelect="1" noRot="1" noMove="1" noResize="1" noEditPoints="1" noAdjustHandles="1" noChangeArrowheads="1" noChangeShapeType="1" noTextEdit="1"/>
          </p:cNvSpPr>
          <p:nvPr>
            <p:custDataLst>
              <p:tags r:id="rId8"/>
            </p:custDataLst>
          </p:nvPr>
        </p:nvSpPr>
        <p:spPr>
          <a:xfrm rot="2693678">
            <a:off x="3251593" y="2684365"/>
            <a:ext cx="1065484" cy="36933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a:spAutoFit/>
          </a:bodyPr>
          <a:lstStyle/>
          <a:p>
            <a:pPr algn="ctr"/>
            <a:r>
              <a:rPr lang="en-US" dirty="0" err="1">
                <a:solidFill>
                  <a:schemeClr val="tx1"/>
                </a:solidFill>
              </a:rPr>
              <a:t>Réservoir</a:t>
            </a:r>
            <a:endParaRPr lang="en-US" dirty="0">
              <a:solidFill>
                <a:schemeClr val="tx1"/>
              </a:solidFill>
            </a:endParaRPr>
          </a:p>
        </p:txBody>
      </p:sp>
      <p:sp>
        <p:nvSpPr>
          <p:cNvPr id="3" name="Rectangle 2"/>
          <p:cNvSpPr>
            <a:spLocks noGrp="1" noSelect="1" noRot="1" noMove="1" noResize="1" noEditPoints="1" noAdjustHandles="1" noChangeArrowheads="1" noChangeShapeType="1" noTextEdit="1"/>
          </p:cNvSpPr>
          <p:nvPr>
            <p:custDataLst>
              <p:tags r:id="rId9"/>
            </p:custDataLst>
          </p:nvPr>
        </p:nvSpPr>
        <p:spPr>
          <a:xfrm>
            <a:off x="5105400" y="152400"/>
            <a:ext cx="4018770" cy="2031325"/>
          </a:xfrm>
          <a:prstGeom prst="rect">
            <a:avLst/>
          </a:prstGeom>
        </p:spPr>
        <p:txBody>
          <a:bodyPr wrap="square">
            <a:spAutoFit/>
          </a:bodyPr>
          <a:lstStyle/>
          <a:p>
            <a:r>
              <a:rPr lang="fr-FR" dirty="0"/>
              <a:t>On brise la chaîne avec </a:t>
            </a:r>
            <a:r>
              <a:rPr lang="fr-FR" dirty="0" smtClean="0"/>
              <a:t>:</a:t>
            </a:r>
          </a:p>
          <a:p>
            <a:pPr marL="285750" indent="-285750">
              <a:buFont typeface="Arial" panose="020B0604020202020204" pitchFamily="34" charset="0"/>
              <a:buChar char="•"/>
            </a:pPr>
            <a:r>
              <a:rPr lang="fr-FR" dirty="0" smtClean="0"/>
              <a:t>les </a:t>
            </a:r>
            <a:r>
              <a:rPr lang="fr-FR" dirty="0"/>
              <a:t>mesures de protection de l’environnement</a:t>
            </a:r>
            <a:endParaRPr lang="fr-FR" dirty="0" smtClean="0"/>
          </a:p>
          <a:p>
            <a:pPr marL="285750" indent="-285750">
              <a:buFont typeface="Arial" panose="020B0604020202020204" pitchFamily="34" charset="0"/>
              <a:buChar char="•"/>
            </a:pPr>
            <a:r>
              <a:rPr lang="fr-FR" dirty="0" smtClean="0"/>
              <a:t>le </a:t>
            </a:r>
            <a:r>
              <a:rPr lang="fr-FR" dirty="0"/>
              <a:t>nettoyage et la désinfection des </a:t>
            </a:r>
            <a:r>
              <a:rPr lang="fr-FR" dirty="0" smtClean="0"/>
              <a:t>lieux</a:t>
            </a:r>
          </a:p>
          <a:p>
            <a:pPr marL="285750" indent="-285750">
              <a:buFont typeface="Arial" panose="020B0604020202020204" pitchFamily="34" charset="0"/>
              <a:buChar char="•"/>
            </a:pPr>
            <a:r>
              <a:rPr lang="fr-FR" dirty="0"/>
              <a:t>l’entreposage approprié des </a:t>
            </a:r>
            <a:r>
              <a:rPr lang="fr-FR" dirty="0" smtClean="0"/>
              <a:t>aliments</a:t>
            </a:r>
          </a:p>
          <a:p>
            <a:pPr marL="285750" indent="-285750">
              <a:buFont typeface="Arial" panose="020B0604020202020204" pitchFamily="34" charset="0"/>
              <a:buChar char="•"/>
            </a:pPr>
            <a:r>
              <a:rPr lang="fr-FR" dirty="0" smtClean="0"/>
              <a:t>le </a:t>
            </a:r>
            <a:r>
              <a:rPr lang="fr-FR" dirty="0"/>
              <a:t>traitement de l’eau</a:t>
            </a:r>
            <a:endParaRPr lang="en-CA" dirty="0"/>
          </a:p>
        </p:txBody>
      </p:sp>
      <p:pic>
        <p:nvPicPr>
          <p:cNvPr id="5" name="Picture 4"/>
          <p:cNvPicPr>
            <a:picLocks noGrp="1" noSelect="1" noRot="1" noMove="1" noResize="1" noEditPoints="1" noAdjustHandles="1" noChangeArrowheads="1" noChangeShapeType="1"/>
          </p:cNvPicPr>
          <p:nvPr>
            <p:custDataLst>
              <p:tags r:id="rId10"/>
            </p:custDataLst>
          </p:nvPr>
        </p:nvPicPr>
        <p:blipFill>
          <a:blip r:embed="rId25">
            <a:extLst>
              <a:ext uri="{28A0092B-C50C-407E-A947-70E740481C1C}">
                <a14:useLocalDpi xmlns:a14="http://schemas.microsoft.com/office/drawing/2010/main" val="0"/>
              </a:ext>
            </a:extLst>
          </a:blip>
          <a:stretch>
            <a:fillRect/>
          </a:stretch>
        </p:blipFill>
        <p:spPr>
          <a:xfrm>
            <a:off x="5011758" y="2129122"/>
            <a:ext cx="2343477" cy="3334216"/>
          </a:xfrm>
          <a:prstGeom prst="rect">
            <a:avLst/>
          </a:prstGeom>
        </p:spPr>
      </p:pic>
      <p:pic>
        <p:nvPicPr>
          <p:cNvPr id="7" name="Picture 6"/>
          <p:cNvPicPr>
            <a:picLocks noGrp="1" noSelect="1" noRot="1" noMove="1" noResize="1" noEditPoints="1" noAdjustHandles="1" noChangeArrowheads="1" noChangeShapeType="1"/>
          </p:cNvPicPr>
          <p:nvPr>
            <p:custDataLst>
              <p:tags r:id="rId11"/>
            </p:custDataLst>
          </p:nvPr>
        </p:nvPicPr>
        <p:blipFill>
          <a:blip r:embed="rId26">
            <a:extLst>
              <a:ext uri="{28A0092B-C50C-407E-A947-70E740481C1C}">
                <a14:useLocalDpi xmlns:a14="http://schemas.microsoft.com/office/drawing/2010/main" val="0"/>
              </a:ext>
            </a:extLst>
          </a:blip>
          <a:stretch>
            <a:fillRect/>
          </a:stretch>
        </p:blipFill>
        <p:spPr>
          <a:xfrm>
            <a:off x="5715000" y="2444202"/>
            <a:ext cx="2343477" cy="3315163"/>
          </a:xfrm>
          <a:prstGeom prst="rect">
            <a:avLst/>
          </a:prstGeom>
        </p:spPr>
      </p:pic>
      <p:pic>
        <p:nvPicPr>
          <p:cNvPr id="8" name="Picture 7"/>
          <p:cNvPicPr>
            <a:picLocks noGrp="1" noSelect="1" noRot="1" noMove="1" noResize="1" noEditPoints="1" noAdjustHandles="1" noChangeArrowheads="1" noChangeShapeType="1"/>
          </p:cNvPicPr>
          <p:nvPr>
            <p:custDataLst>
              <p:tags r:id="rId12"/>
            </p:custDataLst>
          </p:nvPr>
        </p:nvPicPr>
        <p:blipFill>
          <a:blip r:embed="rId27">
            <a:extLst>
              <a:ext uri="{28A0092B-C50C-407E-A947-70E740481C1C}">
                <a14:useLocalDpi xmlns:a14="http://schemas.microsoft.com/office/drawing/2010/main" val="0"/>
              </a:ext>
            </a:extLst>
          </a:blip>
          <a:stretch>
            <a:fillRect/>
          </a:stretch>
        </p:blipFill>
        <p:spPr>
          <a:xfrm>
            <a:off x="6456655" y="2738722"/>
            <a:ext cx="2343477" cy="3296110"/>
          </a:xfrm>
          <a:prstGeom prst="rect">
            <a:avLst/>
          </a:prstGeom>
        </p:spPr>
      </p:pic>
      <p:pic>
        <p:nvPicPr>
          <p:cNvPr id="14" name="Picture 13"/>
          <p:cNvPicPr>
            <a:picLocks noGrp="1" noSelect="1" noRot="1" noMove="1" noResize="1" noEditPoints="1" noAdjustHandles="1" noChangeArrowheads="1" noChangeShapeType="1"/>
          </p:cNvPicPr>
          <p:nvPr>
            <p:custDataLst>
              <p:tags r:id="rId13"/>
            </p:custDataLst>
          </p:nvPr>
        </p:nvPicPr>
        <p:blipFill>
          <a:blip r:embed="rId28">
            <a:extLst>
              <a:ext uri="{28A0092B-C50C-407E-A947-70E740481C1C}">
                <a14:useLocalDpi xmlns:a14="http://schemas.microsoft.com/office/drawing/2010/main" val="0"/>
              </a:ext>
            </a:extLst>
          </a:blip>
          <a:stretch>
            <a:fillRect/>
          </a:stretch>
        </p:blipFill>
        <p:spPr>
          <a:xfrm>
            <a:off x="6780693" y="3142784"/>
            <a:ext cx="2343477" cy="3334216"/>
          </a:xfrm>
          <a:prstGeom prst="rect">
            <a:avLst/>
          </a:prstGeom>
        </p:spPr>
      </p:pic>
      <p:sp>
        <p:nvSpPr>
          <p:cNvPr id="15" name="Rectangle 14"/>
          <p:cNvSpPr>
            <a:spLocks noGrp="1" noSelect="1" noRot="1" noMove="1" noResize="1" noEditPoints="1" noAdjustHandles="1" noChangeArrowheads="1" noChangeShapeType="1" noTextEdit="1"/>
          </p:cNvSpPr>
          <p:nvPr>
            <p:custDataLst>
              <p:tags r:id="rId14"/>
            </p:custDataLst>
          </p:nvPr>
        </p:nvSpPr>
        <p:spPr>
          <a:xfrm>
            <a:off x="1828800" y="1828800"/>
            <a:ext cx="1222880" cy="646331"/>
          </a:xfrm>
          <a:prstGeom prst="rect">
            <a:avLst/>
          </a:prstGeom>
        </p:spPr>
        <p:txBody>
          <a:bodyPr wrap="square">
            <a:spAutoFit/>
          </a:bodyPr>
          <a:lstStyle/>
          <a:p>
            <a:pPr algn="ctr"/>
            <a:r>
              <a:rPr lang="en-CA" dirty="0"/>
              <a:t>Agent </a:t>
            </a:r>
            <a:r>
              <a:rPr lang="en-CA" dirty="0" err="1" smtClean="0"/>
              <a:t>infectieux</a:t>
            </a:r>
            <a:r>
              <a:rPr lang="en-CA" dirty="0" smtClean="0"/>
              <a:t>
							</a:t>
            </a:r>
            <a:endParaRPr lang="en-CA" dirty="0"/>
          </a:p>
        </p:txBody>
      </p:sp>
      <p:sp>
        <p:nvSpPr>
          <p:cNvPr id="17" name="Rectangle 16"/>
          <p:cNvSpPr>
            <a:spLocks noGrp="1" noSelect="1" noRot="1" noMove="1" noResize="1" noEditPoints="1" noAdjustHandles="1" noChangeArrowheads="1" noChangeShapeType="1" noTextEdit="1"/>
          </p:cNvSpPr>
          <p:nvPr>
            <p:custDataLst>
              <p:tags r:id="rId15"/>
            </p:custDataLst>
          </p:nvPr>
        </p:nvSpPr>
        <p:spPr>
          <a:xfrm>
            <a:off x="1617316" y="4645548"/>
            <a:ext cx="1600200" cy="646331"/>
          </a:xfrm>
          <a:prstGeom prst="rect">
            <a:avLst/>
          </a:prstGeom>
        </p:spPr>
        <p:txBody>
          <a:bodyPr wrap="square">
            <a:spAutoFit/>
          </a:bodyPr>
          <a:lstStyle/>
          <a:p>
            <a:pPr algn="ctr"/>
            <a:r>
              <a:rPr lang="en-US" dirty="0"/>
              <a:t>Mode de </a:t>
            </a:r>
            <a:r>
              <a:rPr lang="en-US" dirty="0" smtClean="0"/>
              <a:t>transmission</a:t>
            </a:r>
            <a:endParaRPr lang="en-US" dirty="0"/>
          </a:p>
        </p:txBody>
      </p:sp>
      <p:sp>
        <p:nvSpPr>
          <p:cNvPr id="18" name="Rectangle 17"/>
          <p:cNvSpPr>
            <a:spLocks noGrp="1" noSelect="1" noRot="1" noMove="1" noResize="1" noEditPoints="1" noAdjustHandles="1" noChangeArrowheads="1" noChangeShapeType="1" noTextEdit="1"/>
          </p:cNvSpPr>
          <p:nvPr>
            <p:custDataLst>
              <p:tags r:id="rId16"/>
            </p:custDataLst>
          </p:nvPr>
        </p:nvSpPr>
        <p:spPr>
          <a:xfrm rot="18835519">
            <a:off x="511078" y="2616469"/>
            <a:ext cx="1371140" cy="646331"/>
          </a:xfrm>
          <a:prstGeom prst="rect">
            <a:avLst/>
          </a:prstGeom>
        </p:spPr>
        <p:txBody>
          <a:bodyPr wrap="square">
            <a:spAutoFit/>
          </a:bodyPr>
          <a:lstStyle/>
          <a:p>
            <a:pPr algn="ctr"/>
            <a:r>
              <a:rPr lang="en-CA" dirty="0" err="1"/>
              <a:t>Hôte</a:t>
            </a:r>
            <a:r>
              <a:rPr lang="en-CA" dirty="0"/>
              <a:t> sensible</a:t>
            </a:r>
          </a:p>
        </p:txBody>
      </p:sp>
      <p:sp>
        <p:nvSpPr>
          <p:cNvPr id="19" name="Rectangle 18"/>
          <p:cNvSpPr>
            <a:spLocks noGrp="1" noSelect="1" noRot="1" noMove="1" noResize="1" noEditPoints="1" noAdjustHandles="1" noChangeArrowheads="1" noChangeShapeType="1" noTextEdit="1"/>
          </p:cNvSpPr>
          <p:nvPr>
            <p:custDataLst>
              <p:tags r:id="rId17"/>
            </p:custDataLst>
          </p:nvPr>
        </p:nvSpPr>
        <p:spPr>
          <a:xfrm rot="2754041">
            <a:off x="677902" y="3793687"/>
            <a:ext cx="1077124" cy="646331"/>
          </a:xfrm>
          <a:prstGeom prst="rect">
            <a:avLst/>
          </a:prstGeom>
        </p:spPr>
        <p:txBody>
          <a:bodyPr wrap="square">
            <a:spAutoFit/>
          </a:bodyPr>
          <a:lstStyle/>
          <a:p>
            <a:pPr algn="ctr"/>
            <a:r>
              <a:rPr lang="en-CA" dirty="0"/>
              <a:t>Porte </a:t>
            </a:r>
            <a:r>
              <a:rPr lang="en-CA" dirty="0" err="1"/>
              <a:t>d’entrée</a:t>
            </a:r>
            <a:endParaRPr lang="en-CA" dirty="0"/>
          </a:p>
        </p:txBody>
      </p:sp>
      <p:pic>
        <p:nvPicPr>
          <p:cNvPr id="20" name="Picture 19"/>
          <p:cNvPicPr>
            <a:picLocks noGrp="1" noSelect="1" noRot="1" noMove="1" noResize="1" noEditPoints="1" noAdjustHandles="1" noChangeArrowheads="1" noChangeShapeType="1"/>
          </p:cNvPicPr>
          <p:nvPr>
            <p:custDataLst>
              <p:tags r:id="rId18"/>
            </p:custDataLst>
          </p:nvPr>
        </p:nvPicPr>
        <p:blipFill>
          <a:blip r:embed="rId29">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
        <p:nvSpPr>
          <p:cNvPr id="21" name="Rectangle 20"/>
          <p:cNvSpPr>
            <a:spLocks noGrp="1" noSelect="1" noRot="1" noMove="1" noResize="1" noEditPoints="1" noAdjustHandles="1" noChangeArrowheads="1" noChangeShapeType="1" noTextEdit="1"/>
          </p:cNvSpPr>
          <p:nvPr>
            <p:custDataLst>
              <p:tags r:id="rId19"/>
            </p:custDataLst>
          </p:nvPr>
        </p:nvSpPr>
        <p:spPr>
          <a:xfrm rot="18820648">
            <a:off x="2939743" y="3887297"/>
            <a:ext cx="1225485" cy="646331"/>
          </a:xfrm>
          <a:prstGeom prst="rect">
            <a:avLst/>
          </a:prstGeom>
        </p:spPr>
        <p:txBody>
          <a:bodyPr wrap="square">
            <a:spAutoFit/>
          </a:bodyPr>
          <a:lstStyle/>
          <a:p>
            <a:pPr algn="ctr"/>
            <a:r>
              <a:rPr lang="en-CA" dirty="0"/>
              <a:t>Porte de s</a:t>
            </a:r>
            <a:r>
              <a:rPr lang="en-CA" dirty="0" smtClean="0"/>
              <a:t>ortie</a:t>
            </a:r>
            <a:endParaRPr lang="en-CA" dirty="0"/>
          </a:p>
        </p:txBody>
      </p:sp>
    </p:spTree>
    <p:extLst>
      <p:ext uri="{BB962C8B-B14F-4D97-AF65-F5344CB8AC3E}">
        <p14:creationId xmlns:p14="http://schemas.microsoft.com/office/powerpoint/2010/main" val="411440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Grp="1" noSelect="1" noRot="1" noMove="1" noResize="1" noEditPoints="1" noAdjustHandles="1" noChangeArrowheads="1" noChangeShapeType="1"/>
          </p:cNvPicPr>
          <p:nvPr>
            <p:custDataLst>
              <p:tags r:id="rId1"/>
            </p:custDataLst>
          </p:nvPr>
        </p:nvPicPr>
        <p:blipFill>
          <a:blip r:embed="rId21">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12" name="Oval 11"/>
          <p:cNvSpPr>
            <a:spLocks noGrp="1" noSelect="1" noRot="1" noMove="1" noResize="1" noEditPoints="1" noAdjustHandles="1" noChangeArrowheads="1" noChangeShapeType="1" noTextEdit="1"/>
          </p:cNvSpPr>
          <p:nvPr>
            <p:custDataLst>
              <p:tags r:id="rId2"/>
            </p:custDataLst>
          </p:nvPr>
        </p:nvSpPr>
        <p:spPr>
          <a:xfrm>
            <a:off x="-194416" y="795381"/>
            <a:ext cx="5299816" cy="5299816"/>
          </a:xfrm>
          <a:prstGeom prst="ellipse">
            <a:avLst/>
          </a:prstGeom>
          <a:solidFill>
            <a:schemeClr val="bg1"/>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p:cNvPicPr>
            <a:picLocks noGrp="1" noSelect="1" noRot="1" noMove="1" noResize="1" noEditPoints="1" noAdjustHandles="1" noChangeArrowheads="1" noChangeShapeType="1"/>
          </p:cNvPicPr>
          <p:nvPr>
            <p:custDataLst>
              <p:tags r:id="rId3"/>
            </p:custDataLst>
          </p:nvPr>
        </p:nvPicPr>
        <p:blipFill>
          <a:blip r:embed="rId22">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4"/>
            </p:custDataLst>
          </p:nvPr>
        </p:nvSpPr>
        <p:spPr>
          <a:xfrm>
            <a:off x="0" y="488388"/>
            <a:ext cx="2440092" cy="338554"/>
          </a:xfrm>
          <a:prstGeom prst="rect">
            <a:avLst/>
          </a:prstGeom>
          <a:noFill/>
        </p:spPr>
        <p:txBody>
          <a:bodyPr wrap="none" rtlCol="0">
            <a:spAutoFit/>
          </a:bodyPr>
          <a:lstStyle/>
          <a:p>
            <a:r>
              <a:rPr lang="en-US" sz="1600" dirty="0">
                <a:solidFill>
                  <a:schemeClr val="bg1"/>
                </a:solidFill>
                <a:latin typeface="+mj-lt"/>
              </a:rPr>
              <a:t>CHAÎNE DE TRANSMISSION</a:t>
            </a:r>
          </a:p>
        </p:txBody>
      </p:sp>
      <p:pic>
        <p:nvPicPr>
          <p:cNvPr id="13" name="Picture 12"/>
          <p:cNvPicPr>
            <a:picLocks noGrp="1" noSelect="1" noRot="1" noMove="1" noResize="1" noEditPoints="1" noAdjustHandles="1" noChangeArrowheads="1" noChangeShapeType="1"/>
          </p:cNvPicPr>
          <p:nvPr>
            <p:custDataLst>
              <p:tags r:id="rId5"/>
            </p:custDataLst>
          </p:nvPr>
        </p:nvPicPr>
        <p:blipFill>
          <a:blip r:embed="rId23">
            <a:extLst>
              <a:ext uri="{28A0092B-C50C-407E-A947-70E740481C1C}">
                <a14:useLocalDpi xmlns:a14="http://schemas.microsoft.com/office/drawing/2010/main" val="0"/>
              </a:ext>
            </a:extLst>
          </a:blip>
          <a:stretch>
            <a:fillRect/>
          </a:stretch>
        </p:blipFill>
        <p:spPr>
          <a:xfrm>
            <a:off x="152400" y="1564986"/>
            <a:ext cx="4743450" cy="3981450"/>
          </a:xfrm>
          <a:prstGeom prst="rect">
            <a:avLst/>
          </a:prstGeom>
        </p:spPr>
      </p:pic>
      <p:sp>
        <p:nvSpPr>
          <p:cNvPr id="10" name="TextBox 9"/>
          <p:cNvSpPr txBox="1">
            <a:spLocks noGrp="1" noSelect="1" noRot="1" noMove="1" noResize="1" noEditPoints="1" noAdjustHandles="1" noChangeArrowheads="1" noChangeShapeType="1" noTextEdit="1"/>
          </p:cNvSpPr>
          <p:nvPr>
            <p:custDataLst>
              <p:tags r:id="rId6"/>
            </p:custDataLst>
          </p:nvPr>
        </p:nvSpPr>
        <p:spPr>
          <a:xfrm>
            <a:off x="1581511" y="3094046"/>
            <a:ext cx="1661559" cy="923330"/>
          </a:xfrm>
          <a:prstGeom prst="rect">
            <a:avLst/>
          </a:prstGeom>
          <a:noFill/>
        </p:spPr>
        <p:txBody>
          <a:bodyPr wrap="square" rtlCol="0">
            <a:spAutoFit/>
          </a:bodyPr>
          <a:lstStyle/>
          <a:p>
            <a:pPr algn="ctr"/>
            <a:r>
              <a:rPr lang="fr-FR" dirty="0"/>
              <a:t>Rompre la  chaîne de transmission</a:t>
            </a:r>
          </a:p>
        </p:txBody>
      </p:sp>
      <p:sp>
        <p:nvSpPr>
          <p:cNvPr id="11" name="Rectangle 10"/>
          <p:cNvSpPr>
            <a:spLocks noGrp="1" noSelect="1" noRot="1" noMove="1" noResize="1" noEditPoints="1" noAdjustHandles="1" noChangeArrowheads="1" noChangeShapeType="1" noTextEdit="1"/>
          </p:cNvSpPr>
          <p:nvPr>
            <p:custDataLst>
              <p:tags r:id="rId7"/>
            </p:custDataLst>
          </p:nvPr>
        </p:nvSpPr>
        <p:spPr>
          <a:xfrm>
            <a:off x="4980776" y="0"/>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a:spLocks noGrp="1" noSelect="1" noRot="1" noMove="1" noResize="1" noEditPoints="1" noAdjustHandles="1" noChangeArrowheads="1" noChangeShapeType="1" noTextEdit="1"/>
          </p:cNvSpPr>
          <p:nvPr>
            <p:custDataLst>
              <p:tags r:id="rId8"/>
            </p:custDataLst>
          </p:nvPr>
        </p:nvSpPr>
        <p:spPr>
          <a:xfrm rot="18888730">
            <a:off x="2991070" y="3881674"/>
            <a:ext cx="1115492" cy="646331"/>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en-US" dirty="0">
                <a:solidFill>
                  <a:schemeClr val="tx1"/>
                </a:solidFill>
              </a:rPr>
              <a:t>Porte de s</a:t>
            </a:r>
            <a:r>
              <a:rPr lang="en-US" dirty="0" smtClean="0">
                <a:solidFill>
                  <a:schemeClr val="tx1"/>
                </a:solidFill>
              </a:rPr>
              <a:t>ortie</a:t>
            </a:r>
            <a:endParaRPr lang="en-US" dirty="0">
              <a:solidFill>
                <a:schemeClr val="tx1"/>
              </a:solidFill>
            </a:endParaRPr>
          </a:p>
        </p:txBody>
      </p:sp>
      <p:sp>
        <p:nvSpPr>
          <p:cNvPr id="3" name="Rectangle 2"/>
          <p:cNvSpPr>
            <a:spLocks noGrp="1" noSelect="1" noRot="1" noMove="1" noResize="1" noEditPoints="1" noAdjustHandles="1" noChangeArrowheads="1" noChangeShapeType="1" noTextEdit="1"/>
          </p:cNvSpPr>
          <p:nvPr>
            <p:custDataLst>
              <p:tags r:id="rId9"/>
            </p:custDataLst>
          </p:nvPr>
        </p:nvSpPr>
        <p:spPr>
          <a:xfrm>
            <a:off x="5257800" y="164145"/>
            <a:ext cx="3733800" cy="1754326"/>
          </a:xfrm>
          <a:prstGeom prst="rect">
            <a:avLst/>
          </a:prstGeom>
        </p:spPr>
        <p:txBody>
          <a:bodyPr wrap="square">
            <a:spAutoFit/>
          </a:bodyPr>
          <a:lstStyle/>
          <a:p>
            <a:r>
              <a:rPr lang="fr-FR" dirty="0"/>
              <a:t>On brise la chaîne avec </a:t>
            </a:r>
            <a:r>
              <a:rPr lang="fr-FR" dirty="0" smtClean="0"/>
              <a:t>:</a:t>
            </a:r>
          </a:p>
          <a:p>
            <a:pPr marL="285750" indent="-285750">
              <a:buFont typeface="Arial" panose="020B0604020202020204" pitchFamily="34" charset="0"/>
              <a:buChar char="•"/>
            </a:pPr>
            <a:r>
              <a:rPr lang="fr-FR" dirty="0"/>
              <a:t>l’hygiène des </a:t>
            </a:r>
            <a:r>
              <a:rPr lang="fr-FR" dirty="0" smtClean="0"/>
              <a:t>mains</a:t>
            </a:r>
          </a:p>
          <a:p>
            <a:pPr marL="285750" indent="-285750">
              <a:buFont typeface="Arial" panose="020B0604020202020204" pitchFamily="34" charset="0"/>
              <a:buChar char="•"/>
            </a:pPr>
            <a:r>
              <a:rPr lang="fr-FR" dirty="0" smtClean="0"/>
              <a:t>l’enlèvement </a:t>
            </a:r>
            <a:r>
              <a:rPr lang="fr-FR" dirty="0"/>
              <a:t>des ordures et de la literie </a:t>
            </a:r>
            <a:r>
              <a:rPr lang="fr-FR" dirty="0" smtClean="0"/>
              <a:t>contaminée</a:t>
            </a:r>
          </a:p>
          <a:p>
            <a:pPr marL="285750" indent="-285750">
              <a:buFont typeface="Arial" panose="020B0604020202020204" pitchFamily="34" charset="0"/>
              <a:buChar char="•"/>
            </a:pPr>
            <a:r>
              <a:rPr lang="fr-FR" dirty="0" smtClean="0"/>
              <a:t>le </a:t>
            </a:r>
            <a:r>
              <a:rPr lang="fr-FR" dirty="0"/>
              <a:t>contrôle des excrétions et sécrétions</a:t>
            </a:r>
            <a:endParaRPr lang="en-CA" dirty="0"/>
          </a:p>
        </p:txBody>
      </p:sp>
      <p:pic>
        <p:nvPicPr>
          <p:cNvPr id="5" name="Picture 4"/>
          <p:cNvPicPr>
            <a:picLocks noGrp="1" noSelect="1" noRot="1" noMove="1" noResize="1" noEditPoints="1" noAdjustHandles="1" noChangeArrowheads="1" noChangeShapeType="1"/>
          </p:cNvPicPr>
          <p:nvPr>
            <p:custDataLst>
              <p:tags r:id="rId10"/>
            </p:custDataLst>
          </p:nvPr>
        </p:nvPicPr>
        <p:blipFill>
          <a:blip r:embed="rId24">
            <a:extLst>
              <a:ext uri="{28A0092B-C50C-407E-A947-70E740481C1C}">
                <a14:useLocalDpi xmlns:a14="http://schemas.microsoft.com/office/drawing/2010/main" val="0"/>
              </a:ext>
            </a:extLst>
          </a:blip>
          <a:stretch>
            <a:fillRect/>
          </a:stretch>
        </p:blipFill>
        <p:spPr>
          <a:xfrm>
            <a:off x="4980776" y="2133600"/>
            <a:ext cx="2343477" cy="3334216"/>
          </a:xfrm>
          <a:prstGeom prst="rect">
            <a:avLst/>
          </a:prstGeom>
        </p:spPr>
      </p:pic>
      <p:pic>
        <p:nvPicPr>
          <p:cNvPr id="7" name="Picture 6"/>
          <p:cNvPicPr>
            <a:picLocks noGrp="1" noSelect="1" noRot="1" noMove="1" noResize="1" noEditPoints="1" noAdjustHandles="1" noChangeArrowheads="1" noChangeShapeType="1"/>
          </p:cNvPicPr>
          <p:nvPr>
            <p:custDataLst>
              <p:tags r:id="rId11"/>
            </p:custDataLst>
          </p:nvPr>
        </p:nvPicPr>
        <p:blipFill>
          <a:blip r:embed="rId25">
            <a:extLst>
              <a:ext uri="{28A0092B-C50C-407E-A947-70E740481C1C}">
                <a14:useLocalDpi xmlns:a14="http://schemas.microsoft.com/office/drawing/2010/main" val="0"/>
              </a:ext>
            </a:extLst>
          </a:blip>
          <a:stretch>
            <a:fillRect/>
          </a:stretch>
        </p:blipFill>
        <p:spPr>
          <a:xfrm>
            <a:off x="5948198" y="2484110"/>
            <a:ext cx="2353004" cy="3353268"/>
          </a:xfrm>
          <a:prstGeom prst="rect">
            <a:avLst/>
          </a:prstGeom>
        </p:spPr>
      </p:pic>
      <p:pic>
        <p:nvPicPr>
          <p:cNvPr id="8" name="Picture 7"/>
          <p:cNvPicPr>
            <a:picLocks noGrp="1" noSelect="1" noRot="1" noMove="1" noResize="1" noEditPoints="1" noAdjustHandles="1" noChangeArrowheads="1" noChangeShapeType="1"/>
          </p:cNvPicPr>
          <p:nvPr>
            <p:custDataLst>
              <p:tags r:id="rId12"/>
            </p:custDataLst>
          </p:nvPr>
        </p:nvPicPr>
        <p:blipFill>
          <a:blip r:embed="rId26">
            <a:extLst>
              <a:ext uri="{28A0092B-C50C-407E-A947-70E740481C1C}">
                <a14:useLocalDpi xmlns:a14="http://schemas.microsoft.com/office/drawing/2010/main" val="0"/>
              </a:ext>
            </a:extLst>
          </a:blip>
          <a:stretch>
            <a:fillRect/>
          </a:stretch>
        </p:blipFill>
        <p:spPr>
          <a:xfrm>
            <a:off x="6790425" y="2841830"/>
            <a:ext cx="2353004" cy="3324689"/>
          </a:xfrm>
          <a:prstGeom prst="rect">
            <a:avLst/>
          </a:prstGeom>
        </p:spPr>
      </p:pic>
      <p:sp>
        <p:nvSpPr>
          <p:cNvPr id="14" name="Rectangle 13"/>
          <p:cNvSpPr>
            <a:spLocks noGrp="1" noSelect="1" noRot="1" noMove="1" noResize="1" noEditPoints="1" noAdjustHandles="1" noChangeArrowheads="1" noChangeShapeType="1" noTextEdit="1"/>
          </p:cNvSpPr>
          <p:nvPr>
            <p:custDataLst>
              <p:tags r:id="rId13"/>
            </p:custDataLst>
          </p:nvPr>
        </p:nvSpPr>
        <p:spPr>
          <a:xfrm rot="2641114">
            <a:off x="3192184" y="2711531"/>
            <a:ext cx="1065484" cy="369332"/>
          </a:xfrm>
          <a:prstGeom prst="rect">
            <a:avLst/>
          </a:prstGeom>
        </p:spPr>
        <p:txBody>
          <a:bodyPr wrap="none">
            <a:spAutoFit/>
          </a:bodyPr>
          <a:lstStyle/>
          <a:p>
            <a:pPr algn="ctr"/>
            <a:r>
              <a:rPr lang="en-US" dirty="0" err="1"/>
              <a:t>Réservoir</a:t>
            </a:r>
            <a:endParaRPr lang="en-US" dirty="0"/>
          </a:p>
        </p:txBody>
      </p:sp>
      <p:sp>
        <p:nvSpPr>
          <p:cNvPr id="15" name="Rectangle 14"/>
          <p:cNvSpPr>
            <a:spLocks noGrp="1" noSelect="1" noRot="1" noMove="1" noResize="1" noEditPoints="1" noAdjustHandles="1" noChangeArrowheads="1" noChangeShapeType="1" noTextEdit="1"/>
          </p:cNvSpPr>
          <p:nvPr>
            <p:custDataLst>
              <p:tags r:id="rId14"/>
            </p:custDataLst>
          </p:nvPr>
        </p:nvSpPr>
        <p:spPr>
          <a:xfrm>
            <a:off x="1828800" y="1828800"/>
            <a:ext cx="1222880" cy="646331"/>
          </a:xfrm>
          <a:prstGeom prst="rect">
            <a:avLst/>
          </a:prstGeom>
        </p:spPr>
        <p:txBody>
          <a:bodyPr wrap="square">
            <a:spAutoFit/>
          </a:bodyPr>
          <a:lstStyle/>
          <a:p>
            <a:pPr algn="ctr"/>
            <a:r>
              <a:rPr lang="en-CA" dirty="0"/>
              <a:t>Agent </a:t>
            </a:r>
            <a:r>
              <a:rPr lang="en-CA" dirty="0" err="1"/>
              <a:t>i</a:t>
            </a:r>
            <a:r>
              <a:rPr lang="en-CA" dirty="0" err="1" smtClean="0"/>
              <a:t>nfectieux</a:t>
            </a:r>
            <a:r>
              <a:rPr lang="en-CA" dirty="0" smtClean="0"/>
              <a:t>
							</a:t>
            </a:r>
            <a:endParaRPr lang="en-CA" dirty="0"/>
          </a:p>
        </p:txBody>
      </p:sp>
      <p:sp>
        <p:nvSpPr>
          <p:cNvPr id="16" name="Rectangle 15"/>
          <p:cNvSpPr>
            <a:spLocks noGrp="1" noSelect="1" noRot="1" noMove="1" noResize="1" noEditPoints="1" noAdjustHandles="1" noChangeArrowheads="1" noChangeShapeType="1" noTextEdit="1"/>
          </p:cNvSpPr>
          <p:nvPr>
            <p:custDataLst>
              <p:tags r:id="rId15"/>
            </p:custDataLst>
          </p:nvPr>
        </p:nvSpPr>
        <p:spPr>
          <a:xfrm>
            <a:off x="1617316" y="4645548"/>
            <a:ext cx="1600200" cy="646331"/>
          </a:xfrm>
          <a:prstGeom prst="rect">
            <a:avLst/>
          </a:prstGeom>
        </p:spPr>
        <p:txBody>
          <a:bodyPr wrap="square">
            <a:spAutoFit/>
          </a:bodyPr>
          <a:lstStyle/>
          <a:p>
            <a:pPr algn="ctr"/>
            <a:r>
              <a:rPr lang="en-US" dirty="0"/>
              <a:t>Mode de </a:t>
            </a:r>
            <a:r>
              <a:rPr lang="en-US" dirty="0" smtClean="0"/>
              <a:t>transmission</a:t>
            </a:r>
            <a:endParaRPr lang="en-US" dirty="0"/>
          </a:p>
        </p:txBody>
      </p:sp>
      <p:sp>
        <p:nvSpPr>
          <p:cNvPr id="17" name="Rectangle 16"/>
          <p:cNvSpPr>
            <a:spLocks noGrp="1" noSelect="1" noRot="1" noMove="1" noResize="1" noEditPoints="1" noAdjustHandles="1" noChangeArrowheads="1" noChangeShapeType="1" noTextEdit="1"/>
          </p:cNvSpPr>
          <p:nvPr>
            <p:custDataLst>
              <p:tags r:id="rId16"/>
            </p:custDataLst>
          </p:nvPr>
        </p:nvSpPr>
        <p:spPr>
          <a:xfrm rot="18835519">
            <a:off x="434878" y="2616469"/>
            <a:ext cx="1371140" cy="646331"/>
          </a:xfrm>
          <a:prstGeom prst="rect">
            <a:avLst/>
          </a:prstGeom>
        </p:spPr>
        <p:txBody>
          <a:bodyPr wrap="square">
            <a:spAutoFit/>
          </a:bodyPr>
          <a:lstStyle/>
          <a:p>
            <a:pPr algn="ctr"/>
            <a:r>
              <a:rPr lang="en-CA" dirty="0" err="1"/>
              <a:t>Hôte</a:t>
            </a:r>
            <a:r>
              <a:rPr lang="en-CA" dirty="0"/>
              <a:t> sensible</a:t>
            </a:r>
          </a:p>
        </p:txBody>
      </p:sp>
      <p:sp>
        <p:nvSpPr>
          <p:cNvPr id="18" name="Rectangle 17"/>
          <p:cNvSpPr>
            <a:spLocks noGrp="1" noSelect="1" noRot="1" noMove="1" noResize="1" noEditPoints="1" noAdjustHandles="1" noChangeArrowheads="1" noChangeShapeType="1" noTextEdit="1"/>
          </p:cNvSpPr>
          <p:nvPr>
            <p:custDataLst>
              <p:tags r:id="rId17"/>
            </p:custDataLst>
          </p:nvPr>
        </p:nvSpPr>
        <p:spPr>
          <a:xfrm rot="2754041">
            <a:off x="677902" y="3793687"/>
            <a:ext cx="1077124" cy="646331"/>
          </a:xfrm>
          <a:prstGeom prst="rect">
            <a:avLst/>
          </a:prstGeom>
        </p:spPr>
        <p:txBody>
          <a:bodyPr wrap="square">
            <a:spAutoFit/>
          </a:bodyPr>
          <a:lstStyle/>
          <a:p>
            <a:pPr algn="ctr"/>
            <a:r>
              <a:rPr lang="en-CA" dirty="0"/>
              <a:t>Porte </a:t>
            </a:r>
            <a:r>
              <a:rPr lang="en-CA" dirty="0" err="1"/>
              <a:t>d’entrée</a:t>
            </a:r>
            <a:endParaRPr lang="en-CA" dirty="0"/>
          </a:p>
        </p:txBody>
      </p:sp>
      <p:pic>
        <p:nvPicPr>
          <p:cNvPr id="19" name="Picture 18"/>
          <p:cNvPicPr>
            <a:picLocks noGrp="1" noSelect="1" noRot="1" noMove="1" noResize="1" noEditPoints="1" noAdjustHandles="1" noChangeArrowheads="1" noChangeShapeType="1"/>
          </p:cNvPicPr>
          <p:nvPr>
            <p:custDataLst>
              <p:tags r:id="rId18"/>
            </p:custDataLst>
          </p:nvPr>
        </p:nvPicPr>
        <p:blipFill>
          <a:blip r:embed="rId27">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63925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Grp="1" noSelect="1" noRot="1" noMove="1" noResize="1" noEditPoints="1" noAdjustHandles="1" noChangeArrowheads="1" noChangeShapeType="1"/>
          </p:cNvPicPr>
          <p:nvPr>
            <p:custDataLst>
              <p:tags r:id="rId1"/>
            </p:custDataLst>
          </p:nvPr>
        </p:nvPicPr>
        <p:blipFill>
          <a:blip r:embed="rId24">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11" name="Oval 10"/>
          <p:cNvSpPr>
            <a:spLocks noGrp="1" noSelect="1" noRot="1" noMove="1" noResize="1" noEditPoints="1" noAdjustHandles="1" noChangeArrowheads="1" noChangeShapeType="1" noTextEdit="1"/>
          </p:cNvSpPr>
          <p:nvPr>
            <p:custDataLst>
              <p:tags r:id="rId2"/>
            </p:custDataLst>
          </p:nvPr>
        </p:nvSpPr>
        <p:spPr>
          <a:xfrm>
            <a:off x="-194416" y="795381"/>
            <a:ext cx="5299816" cy="5299816"/>
          </a:xfrm>
          <a:prstGeom prst="ellipse">
            <a:avLst/>
          </a:prstGeom>
          <a:solidFill>
            <a:schemeClr val="bg1"/>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p:cNvPicPr>
            <a:picLocks noGrp="1" noSelect="1" noRot="1" noMove="1" noResize="1" noEditPoints="1" noAdjustHandles="1" noChangeArrowheads="1" noChangeShapeType="1"/>
          </p:cNvPicPr>
          <p:nvPr>
            <p:custDataLst>
              <p:tags r:id="rId3"/>
            </p:custDataLst>
          </p:nvPr>
        </p:nvPicPr>
        <p:blipFill>
          <a:blip r:embed="rId25">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4"/>
            </p:custDataLst>
          </p:nvPr>
        </p:nvSpPr>
        <p:spPr>
          <a:xfrm>
            <a:off x="0" y="488388"/>
            <a:ext cx="2440092" cy="338554"/>
          </a:xfrm>
          <a:prstGeom prst="rect">
            <a:avLst/>
          </a:prstGeom>
          <a:noFill/>
        </p:spPr>
        <p:txBody>
          <a:bodyPr wrap="none" rtlCol="0">
            <a:spAutoFit/>
          </a:bodyPr>
          <a:lstStyle/>
          <a:p>
            <a:r>
              <a:rPr lang="en-US" sz="1600" dirty="0">
                <a:solidFill>
                  <a:schemeClr val="bg1"/>
                </a:solidFill>
                <a:latin typeface="+mj-lt"/>
              </a:rPr>
              <a:t>CHAÎNE DE TRANSMISSION</a:t>
            </a:r>
          </a:p>
        </p:txBody>
      </p:sp>
      <p:pic>
        <p:nvPicPr>
          <p:cNvPr id="14" name="Picture 13"/>
          <p:cNvPicPr>
            <a:picLocks noGrp="1" noSelect="1" noRot="1" noMove="1" noResize="1" noEditPoints="1" noAdjustHandles="1" noChangeArrowheads="1" noChangeShapeType="1"/>
          </p:cNvPicPr>
          <p:nvPr>
            <p:custDataLst>
              <p:tags r:id="rId5"/>
            </p:custDataLst>
          </p:nvPr>
        </p:nvPicPr>
        <p:blipFill>
          <a:blip r:embed="rId26">
            <a:extLst>
              <a:ext uri="{28A0092B-C50C-407E-A947-70E740481C1C}">
                <a14:useLocalDpi xmlns:a14="http://schemas.microsoft.com/office/drawing/2010/main" val="0"/>
              </a:ext>
            </a:extLst>
          </a:blip>
          <a:stretch>
            <a:fillRect/>
          </a:stretch>
        </p:blipFill>
        <p:spPr>
          <a:xfrm>
            <a:off x="152400" y="1548822"/>
            <a:ext cx="4743450" cy="3981450"/>
          </a:xfrm>
          <a:prstGeom prst="rect">
            <a:avLst/>
          </a:prstGeom>
        </p:spPr>
      </p:pic>
      <p:sp>
        <p:nvSpPr>
          <p:cNvPr id="10" name="TextBox 9"/>
          <p:cNvSpPr txBox="1">
            <a:spLocks noGrp="1" noSelect="1" noRot="1" noMove="1" noResize="1" noEditPoints="1" noAdjustHandles="1" noChangeArrowheads="1" noChangeShapeType="1" noTextEdit="1"/>
          </p:cNvSpPr>
          <p:nvPr>
            <p:custDataLst>
              <p:tags r:id="rId6"/>
            </p:custDataLst>
          </p:nvPr>
        </p:nvSpPr>
        <p:spPr>
          <a:xfrm>
            <a:off x="1571809" y="3077882"/>
            <a:ext cx="1729501" cy="923330"/>
          </a:xfrm>
          <a:prstGeom prst="rect">
            <a:avLst/>
          </a:prstGeom>
          <a:noFill/>
        </p:spPr>
        <p:txBody>
          <a:bodyPr wrap="square" rtlCol="0">
            <a:spAutoFit/>
          </a:bodyPr>
          <a:lstStyle/>
          <a:p>
            <a:pPr algn="ctr"/>
            <a:r>
              <a:rPr lang="fr-FR" dirty="0"/>
              <a:t>Rompre la  chaîne de transmission</a:t>
            </a:r>
          </a:p>
        </p:txBody>
      </p:sp>
      <p:sp>
        <p:nvSpPr>
          <p:cNvPr id="12" name="Rectangle 11"/>
          <p:cNvSpPr>
            <a:spLocks noGrp="1" noSelect="1" noRot="1" noMove="1" noResize="1" noEditPoints="1" noAdjustHandles="1" noChangeArrowheads="1" noChangeShapeType="1" noTextEdit="1"/>
          </p:cNvSpPr>
          <p:nvPr>
            <p:custDataLst>
              <p:tags r:id="rId7"/>
            </p:custDataLst>
          </p:nvPr>
        </p:nvSpPr>
        <p:spPr>
          <a:xfrm>
            <a:off x="4980776" y="0"/>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a:spLocks noGrp="1" noSelect="1" noRot="1" noMove="1" noResize="1" noEditPoints="1" noAdjustHandles="1" noChangeArrowheads="1" noChangeShapeType="1" noTextEdit="1"/>
          </p:cNvSpPr>
          <p:nvPr>
            <p:custDataLst>
              <p:tags r:id="rId8"/>
            </p:custDataLst>
          </p:nvPr>
        </p:nvSpPr>
        <p:spPr>
          <a:xfrm>
            <a:off x="1758730" y="4648200"/>
            <a:ext cx="1393523" cy="646331"/>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en-US" dirty="0">
                <a:solidFill>
                  <a:schemeClr val="tx1"/>
                </a:solidFill>
              </a:rPr>
              <a:t>Mode de </a:t>
            </a:r>
            <a:r>
              <a:rPr lang="en-US" dirty="0" smtClean="0">
                <a:solidFill>
                  <a:schemeClr val="tx1"/>
                </a:solidFill>
              </a:rPr>
              <a:t>transmission</a:t>
            </a:r>
            <a:endParaRPr lang="en-US" dirty="0">
              <a:solidFill>
                <a:schemeClr val="tx1"/>
              </a:solidFill>
            </a:endParaRPr>
          </a:p>
        </p:txBody>
      </p:sp>
      <p:sp>
        <p:nvSpPr>
          <p:cNvPr id="2" name="Rectangle 1"/>
          <p:cNvSpPr>
            <a:spLocks noGrp="1" noSelect="1" noRot="1" noMove="1" noResize="1" noEditPoints="1" noAdjustHandles="1" noChangeArrowheads="1" noChangeShapeType="1" noTextEdit="1"/>
          </p:cNvSpPr>
          <p:nvPr>
            <p:custDataLst>
              <p:tags r:id="rId9"/>
            </p:custDataLst>
          </p:nvPr>
        </p:nvSpPr>
        <p:spPr>
          <a:xfrm>
            <a:off x="5029200" y="66288"/>
            <a:ext cx="4247227" cy="2600712"/>
          </a:xfrm>
          <a:prstGeom prst="rect">
            <a:avLst/>
          </a:prstGeom>
        </p:spPr>
        <p:txBody>
          <a:bodyPr wrap="square">
            <a:spAutoFit/>
          </a:bodyPr>
          <a:lstStyle/>
          <a:p>
            <a:r>
              <a:rPr lang="fr-FR" sz="1600" dirty="0"/>
              <a:t>On brise la chaîne avec :</a:t>
            </a:r>
          </a:p>
          <a:p>
            <a:pPr marL="285750" indent="-285750">
              <a:buFont typeface="Arial" pitchFamily="34" charset="0"/>
              <a:buChar char="•"/>
            </a:pPr>
            <a:r>
              <a:rPr lang="en-CA" sz="1600" dirty="0" smtClean="0"/>
              <a:t>la </a:t>
            </a:r>
            <a:r>
              <a:rPr lang="en-CA" sz="1600" dirty="0" err="1" smtClean="0"/>
              <a:t>séparation</a:t>
            </a:r>
            <a:r>
              <a:rPr lang="en-CA" sz="1600" dirty="0" smtClean="0"/>
              <a:t> physique</a:t>
            </a:r>
          </a:p>
          <a:p>
            <a:pPr marL="285750" indent="-285750">
              <a:buFont typeface="Arial" pitchFamily="34" charset="0"/>
              <a:buChar char="•"/>
            </a:pPr>
            <a:r>
              <a:rPr lang="fr-FR" sz="1600" dirty="0" smtClean="0"/>
              <a:t>les </a:t>
            </a:r>
            <a:r>
              <a:rPr lang="fr-FR" sz="1600" dirty="0"/>
              <a:t>mesures de protection de l’environnement</a:t>
            </a:r>
          </a:p>
          <a:p>
            <a:pPr marL="285750" indent="-285750">
              <a:buFont typeface="Arial" pitchFamily="34" charset="0"/>
              <a:buChar char="•"/>
            </a:pPr>
            <a:r>
              <a:rPr lang="fr-FR" sz="1600" dirty="0"/>
              <a:t>l’assainissement de l’environnement</a:t>
            </a:r>
          </a:p>
          <a:p>
            <a:pPr marL="285750" indent="-285750">
              <a:buFont typeface="Arial" pitchFamily="34" charset="0"/>
              <a:buChar char="•"/>
            </a:pPr>
            <a:r>
              <a:rPr lang="fr-FR" sz="1600" dirty="0"/>
              <a:t>l</a:t>
            </a:r>
            <a:r>
              <a:rPr lang="fr-FR" sz="1600" dirty="0" smtClean="0"/>
              <a:t>a désinfection </a:t>
            </a:r>
            <a:r>
              <a:rPr lang="fr-FR" sz="1600" dirty="0"/>
              <a:t>ou </a:t>
            </a:r>
            <a:r>
              <a:rPr lang="fr-FR" sz="1600" dirty="0" smtClean="0"/>
              <a:t>la stérilisation </a:t>
            </a:r>
            <a:r>
              <a:rPr lang="fr-FR" sz="1600" dirty="0"/>
              <a:t>de l’équipement</a:t>
            </a:r>
          </a:p>
          <a:p>
            <a:pPr marL="285750" indent="-285750">
              <a:buFont typeface="Arial" pitchFamily="34" charset="0"/>
              <a:buChar char="•"/>
            </a:pPr>
            <a:r>
              <a:rPr lang="fr-FR" sz="1600" dirty="0" err="1"/>
              <a:t>léquipement</a:t>
            </a:r>
            <a:r>
              <a:rPr lang="fr-FR" sz="1600" dirty="0"/>
              <a:t> de protection individuelle (ÉPI</a:t>
            </a:r>
            <a:r>
              <a:rPr lang="fr-FR" sz="1600" dirty="0" smtClean="0"/>
              <a:t>)</a:t>
            </a:r>
            <a:endParaRPr lang="en-CA" sz="1600" dirty="0" smtClean="0"/>
          </a:p>
          <a:p>
            <a:pPr marL="285750" indent="-285750">
              <a:buFont typeface="Arial" pitchFamily="34" charset="0"/>
              <a:buChar char="•"/>
            </a:pPr>
            <a:r>
              <a:rPr lang="en-CA" sz="1600" dirty="0" err="1" smtClean="0"/>
              <a:t>l’hygiène</a:t>
            </a:r>
            <a:r>
              <a:rPr lang="en-CA" sz="1600" dirty="0" smtClean="0"/>
              <a:t>
							</a:t>
            </a:r>
            <a:r>
              <a:rPr lang="en-CA" sz="1600" dirty="0"/>
              <a:t>des mains</a:t>
            </a:r>
          </a:p>
          <a:p>
            <a:pPr marL="285750" indent="-285750">
              <a:buFont typeface="Arial" pitchFamily="34" charset="0"/>
              <a:buChar char="•"/>
            </a:pPr>
            <a:endParaRPr lang="en-CA" dirty="0"/>
          </a:p>
        </p:txBody>
      </p:sp>
      <p:pic>
        <p:nvPicPr>
          <p:cNvPr id="5" name="Picture 4"/>
          <p:cNvPicPr>
            <a:picLocks noGrp="1" noSelect="1" noRot="1" noMove="1" noResize="1" noEditPoints="1" noAdjustHandles="1" noChangeArrowheads="1" noChangeShapeType="1"/>
          </p:cNvPicPr>
          <p:nvPr>
            <p:custDataLst>
              <p:tags r:id="rId10"/>
            </p:custDataLst>
          </p:nvPr>
        </p:nvPicPr>
        <p:blipFill>
          <a:blip r:embed="rId27">
            <a:extLst>
              <a:ext uri="{28A0092B-C50C-407E-A947-70E740481C1C}">
                <a14:useLocalDpi xmlns:a14="http://schemas.microsoft.com/office/drawing/2010/main" val="0"/>
              </a:ext>
            </a:extLst>
          </a:blip>
          <a:stretch>
            <a:fillRect/>
          </a:stretch>
        </p:blipFill>
        <p:spPr>
          <a:xfrm>
            <a:off x="4980776" y="2362200"/>
            <a:ext cx="2343477" cy="3334216"/>
          </a:xfrm>
          <a:prstGeom prst="rect">
            <a:avLst/>
          </a:prstGeom>
        </p:spPr>
      </p:pic>
      <p:pic>
        <p:nvPicPr>
          <p:cNvPr id="7" name="Picture 6"/>
          <p:cNvPicPr>
            <a:picLocks noGrp="1" noSelect="1" noRot="1" noMove="1" noResize="1" noEditPoints="1" noAdjustHandles="1" noChangeArrowheads="1" noChangeShapeType="1"/>
          </p:cNvPicPr>
          <p:nvPr>
            <p:custDataLst>
              <p:tags r:id="rId11"/>
            </p:custDataLst>
          </p:nvPr>
        </p:nvPicPr>
        <p:blipFill>
          <a:blip r:embed="rId28">
            <a:extLst>
              <a:ext uri="{28A0092B-C50C-407E-A947-70E740481C1C}">
                <a14:useLocalDpi xmlns:a14="http://schemas.microsoft.com/office/drawing/2010/main" val="0"/>
              </a:ext>
            </a:extLst>
          </a:blip>
          <a:stretch>
            <a:fillRect/>
          </a:stretch>
        </p:blipFill>
        <p:spPr>
          <a:xfrm>
            <a:off x="5477861" y="2572574"/>
            <a:ext cx="2343477" cy="3334216"/>
          </a:xfrm>
          <a:prstGeom prst="rect">
            <a:avLst/>
          </a:prstGeom>
        </p:spPr>
      </p:pic>
      <p:pic>
        <p:nvPicPr>
          <p:cNvPr id="8" name="Picture 7"/>
          <p:cNvPicPr>
            <a:picLocks noGrp="1" noSelect="1" noRot="1" noMove="1" noResize="1" noEditPoints="1" noAdjustHandles="1" noChangeArrowheads="1" noChangeShapeType="1"/>
          </p:cNvPicPr>
          <p:nvPr>
            <p:custDataLst>
              <p:tags r:id="rId12"/>
            </p:custDataLst>
          </p:nvPr>
        </p:nvPicPr>
        <p:blipFill>
          <a:blip r:embed="rId29">
            <a:extLst>
              <a:ext uri="{28A0092B-C50C-407E-A947-70E740481C1C}">
                <a14:useLocalDpi xmlns:a14="http://schemas.microsoft.com/office/drawing/2010/main" val="0"/>
              </a:ext>
            </a:extLst>
          </a:blip>
          <a:stretch>
            <a:fillRect/>
          </a:stretch>
        </p:blipFill>
        <p:spPr>
          <a:xfrm>
            <a:off x="6019800" y="2741760"/>
            <a:ext cx="2343477" cy="3334216"/>
          </a:xfrm>
          <a:prstGeom prst="rect">
            <a:avLst/>
          </a:prstGeom>
        </p:spPr>
      </p:pic>
      <p:pic>
        <p:nvPicPr>
          <p:cNvPr id="13" name="Picture 12"/>
          <p:cNvPicPr>
            <a:picLocks noGrp="1" noSelect="1" noRot="1" noMove="1" noResize="1" noEditPoints="1" noAdjustHandles="1" noChangeArrowheads="1" noChangeShapeType="1"/>
          </p:cNvPicPr>
          <p:nvPr>
            <p:custDataLst>
              <p:tags r:id="rId13"/>
            </p:custDataLst>
          </p:nvPr>
        </p:nvPicPr>
        <p:blipFill>
          <a:blip r:embed="rId30">
            <a:extLst>
              <a:ext uri="{28A0092B-C50C-407E-A947-70E740481C1C}">
                <a14:useLocalDpi xmlns:a14="http://schemas.microsoft.com/office/drawing/2010/main" val="0"/>
              </a:ext>
            </a:extLst>
          </a:blip>
          <a:stretch>
            <a:fillRect/>
          </a:stretch>
        </p:blipFill>
        <p:spPr>
          <a:xfrm>
            <a:off x="6400800" y="2936631"/>
            <a:ext cx="2343477" cy="3334216"/>
          </a:xfrm>
          <a:prstGeom prst="rect">
            <a:avLst/>
          </a:prstGeom>
        </p:spPr>
      </p:pic>
      <p:pic>
        <p:nvPicPr>
          <p:cNvPr id="15" name="Picture 14"/>
          <p:cNvPicPr>
            <a:picLocks noGrp="1" noSelect="1" noRot="1" noMove="1" noResize="1" noEditPoints="1" noAdjustHandles="1" noChangeArrowheads="1" noChangeShapeType="1"/>
          </p:cNvPicPr>
          <p:nvPr>
            <p:custDataLst>
              <p:tags r:id="rId14"/>
            </p:custDataLst>
          </p:nvPr>
        </p:nvPicPr>
        <p:blipFill>
          <a:blip r:embed="rId31">
            <a:extLst>
              <a:ext uri="{28A0092B-C50C-407E-A947-70E740481C1C}">
                <a14:useLocalDpi xmlns:a14="http://schemas.microsoft.com/office/drawing/2010/main" val="0"/>
              </a:ext>
            </a:extLst>
          </a:blip>
          <a:stretch>
            <a:fillRect/>
          </a:stretch>
        </p:blipFill>
        <p:spPr>
          <a:xfrm>
            <a:off x="6661725" y="3156620"/>
            <a:ext cx="2343477" cy="3324689"/>
          </a:xfrm>
          <a:prstGeom prst="rect">
            <a:avLst/>
          </a:prstGeom>
        </p:spPr>
      </p:pic>
      <p:pic>
        <p:nvPicPr>
          <p:cNvPr id="16" name="Picture 15"/>
          <p:cNvPicPr>
            <a:picLocks noGrp="1" noSelect="1" noRot="1" noMove="1" noResize="1" noEditPoints="1" noAdjustHandles="1" noChangeArrowheads="1" noChangeShapeType="1"/>
          </p:cNvPicPr>
          <p:nvPr>
            <p:custDataLst>
              <p:tags r:id="rId15"/>
            </p:custDataLst>
          </p:nvPr>
        </p:nvPicPr>
        <p:blipFill>
          <a:blip r:embed="rId32">
            <a:extLst>
              <a:ext uri="{28A0092B-C50C-407E-A947-70E740481C1C}">
                <a14:useLocalDpi xmlns:a14="http://schemas.microsoft.com/office/drawing/2010/main" val="0"/>
              </a:ext>
            </a:extLst>
          </a:blip>
          <a:stretch>
            <a:fillRect/>
          </a:stretch>
        </p:blipFill>
        <p:spPr>
          <a:xfrm>
            <a:off x="6799600" y="3367606"/>
            <a:ext cx="2343477" cy="3334216"/>
          </a:xfrm>
          <a:prstGeom prst="rect">
            <a:avLst/>
          </a:prstGeom>
        </p:spPr>
      </p:pic>
      <p:sp>
        <p:nvSpPr>
          <p:cNvPr id="17" name="Rectangle 16"/>
          <p:cNvSpPr>
            <a:spLocks noGrp="1" noSelect="1" noRot="1" noMove="1" noResize="1" noEditPoints="1" noAdjustHandles="1" noChangeArrowheads="1" noChangeShapeType="1" noTextEdit="1"/>
          </p:cNvSpPr>
          <p:nvPr>
            <p:custDataLst>
              <p:tags r:id="rId16"/>
            </p:custDataLst>
          </p:nvPr>
        </p:nvSpPr>
        <p:spPr>
          <a:xfrm rot="2833910">
            <a:off x="3131815" y="2696359"/>
            <a:ext cx="1065484" cy="369332"/>
          </a:xfrm>
          <a:prstGeom prst="rect">
            <a:avLst/>
          </a:prstGeom>
        </p:spPr>
        <p:txBody>
          <a:bodyPr wrap="none">
            <a:spAutoFit/>
          </a:bodyPr>
          <a:lstStyle/>
          <a:p>
            <a:pPr algn="ctr"/>
            <a:r>
              <a:rPr lang="en-US" dirty="0" err="1"/>
              <a:t>Réservoir</a:t>
            </a:r>
            <a:endParaRPr lang="en-US" dirty="0"/>
          </a:p>
        </p:txBody>
      </p:sp>
      <p:sp>
        <p:nvSpPr>
          <p:cNvPr id="19" name="Rectangle 18"/>
          <p:cNvSpPr>
            <a:spLocks noGrp="1" noSelect="1" noRot="1" noMove="1" noResize="1" noEditPoints="1" noAdjustHandles="1" noChangeArrowheads="1" noChangeShapeType="1" noTextEdit="1"/>
          </p:cNvSpPr>
          <p:nvPr>
            <p:custDataLst>
              <p:tags r:id="rId17"/>
            </p:custDataLst>
          </p:nvPr>
        </p:nvSpPr>
        <p:spPr>
          <a:xfrm>
            <a:off x="1825120" y="1828800"/>
            <a:ext cx="1222880" cy="646331"/>
          </a:xfrm>
          <a:prstGeom prst="rect">
            <a:avLst/>
          </a:prstGeom>
        </p:spPr>
        <p:txBody>
          <a:bodyPr wrap="square">
            <a:spAutoFit/>
          </a:bodyPr>
          <a:lstStyle/>
          <a:p>
            <a:pPr algn="ctr"/>
            <a:r>
              <a:rPr lang="en-CA" dirty="0"/>
              <a:t>Agent </a:t>
            </a:r>
            <a:r>
              <a:rPr lang="en-CA" dirty="0" err="1"/>
              <a:t>i</a:t>
            </a:r>
            <a:r>
              <a:rPr lang="en-CA" dirty="0" err="1" smtClean="0"/>
              <a:t>nfectieux</a:t>
            </a:r>
            <a:r>
              <a:rPr lang="en-CA" dirty="0" smtClean="0"/>
              <a:t>
							</a:t>
            </a:r>
            <a:endParaRPr lang="en-CA" dirty="0"/>
          </a:p>
        </p:txBody>
      </p:sp>
      <p:sp>
        <p:nvSpPr>
          <p:cNvPr id="20" name="Rectangle 19"/>
          <p:cNvSpPr>
            <a:spLocks noGrp="1" noSelect="1" noRot="1" noMove="1" noResize="1" noEditPoints="1" noAdjustHandles="1" noChangeArrowheads="1" noChangeShapeType="1" noTextEdit="1"/>
          </p:cNvSpPr>
          <p:nvPr>
            <p:custDataLst>
              <p:tags r:id="rId18"/>
            </p:custDataLst>
          </p:nvPr>
        </p:nvSpPr>
        <p:spPr>
          <a:xfrm rot="18835519">
            <a:off x="434878" y="2528400"/>
            <a:ext cx="1371140" cy="646331"/>
          </a:xfrm>
          <a:prstGeom prst="rect">
            <a:avLst/>
          </a:prstGeom>
        </p:spPr>
        <p:txBody>
          <a:bodyPr wrap="square">
            <a:spAutoFit/>
          </a:bodyPr>
          <a:lstStyle/>
          <a:p>
            <a:pPr algn="ctr"/>
            <a:r>
              <a:rPr lang="en-CA" dirty="0" err="1"/>
              <a:t>Hôte</a:t>
            </a:r>
            <a:r>
              <a:rPr lang="en-CA" dirty="0"/>
              <a:t> sensible</a:t>
            </a:r>
          </a:p>
        </p:txBody>
      </p:sp>
      <p:sp>
        <p:nvSpPr>
          <p:cNvPr id="21" name="Rectangle 20"/>
          <p:cNvSpPr>
            <a:spLocks noGrp="1" noSelect="1" noRot="1" noMove="1" noResize="1" noEditPoints="1" noAdjustHandles="1" noChangeArrowheads="1" noChangeShapeType="1" noTextEdit="1"/>
          </p:cNvSpPr>
          <p:nvPr>
            <p:custDataLst>
              <p:tags r:id="rId19"/>
            </p:custDataLst>
          </p:nvPr>
        </p:nvSpPr>
        <p:spPr>
          <a:xfrm rot="2754041">
            <a:off x="677902" y="3793687"/>
            <a:ext cx="1077124" cy="646331"/>
          </a:xfrm>
          <a:prstGeom prst="rect">
            <a:avLst/>
          </a:prstGeom>
        </p:spPr>
        <p:txBody>
          <a:bodyPr wrap="square">
            <a:spAutoFit/>
          </a:bodyPr>
          <a:lstStyle/>
          <a:p>
            <a:pPr algn="ctr"/>
            <a:r>
              <a:rPr lang="en-CA" dirty="0"/>
              <a:t>Porte </a:t>
            </a:r>
            <a:r>
              <a:rPr lang="en-CA" dirty="0" err="1"/>
              <a:t>d’entrée</a:t>
            </a:r>
            <a:endParaRPr lang="en-CA" dirty="0"/>
          </a:p>
        </p:txBody>
      </p:sp>
      <p:pic>
        <p:nvPicPr>
          <p:cNvPr id="22" name="Picture 21"/>
          <p:cNvPicPr>
            <a:picLocks noGrp="1" noSelect="1" noRot="1" noMove="1" noResize="1" noEditPoints="1" noAdjustHandles="1" noChangeArrowheads="1" noChangeShapeType="1"/>
          </p:cNvPicPr>
          <p:nvPr>
            <p:custDataLst>
              <p:tags r:id="rId20"/>
            </p:custDataLst>
          </p:nvPr>
        </p:nvPicPr>
        <p:blipFill>
          <a:blip r:embed="rId33">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
        <p:nvSpPr>
          <p:cNvPr id="23" name="Rectangle 22"/>
          <p:cNvSpPr>
            <a:spLocks noGrp="1" noSelect="1" noRot="1" noMove="1" noResize="1" noEditPoints="1" noAdjustHandles="1" noChangeArrowheads="1" noChangeShapeType="1" noTextEdit="1"/>
          </p:cNvSpPr>
          <p:nvPr>
            <p:custDataLst>
              <p:tags r:id="rId21"/>
            </p:custDataLst>
          </p:nvPr>
        </p:nvSpPr>
        <p:spPr>
          <a:xfrm rot="18820648">
            <a:off x="2939743" y="3887297"/>
            <a:ext cx="1225485" cy="646331"/>
          </a:xfrm>
          <a:prstGeom prst="rect">
            <a:avLst/>
          </a:prstGeom>
        </p:spPr>
        <p:txBody>
          <a:bodyPr wrap="square">
            <a:spAutoFit/>
          </a:bodyPr>
          <a:lstStyle/>
          <a:p>
            <a:pPr algn="ctr"/>
            <a:r>
              <a:rPr lang="en-CA" dirty="0"/>
              <a:t>Porte de s</a:t>
            </a:r>
            <a:r>
              <a:rPr lang="en-CA" dirty="0" smtClean="0"/>
              <a:t>ortie</a:t>
            </a:r>
            <a:endParaRPr lang="en-CA" dirty="0"/>
          </a:p>
        </p:txBody>
      </p:sp>
    </p:spTree>
    <p:extLst>
      <p:ext uri="{BB962C8B-B14F-4D97-AF65-F5344CB8AC3E}">
        <p14:creationId xmlns:p14="http://schemas.microsoft.com/office/powerpoint/2010/main" val="429058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Grp="1" noSelect="1" noRot="1" noMove="1" noResize="1" noEditPoints="1" noAdjustHandles="1" noChangeArrowheads="1" noChangeShapeType="1"/>
          </p:cNvPicPr>
          <p:nvPr>
            <p:custDataLst>
              <p:tags r:id="rId1"/>
            </p:custDataLst>
          </p:nvPr>
        </p:nvPicPr>
        <p:blipFill>
          <a:blip r:embed="rId2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12" name="Oval 11"/>
          <p:cNvSpPr>
            <a:spLocks noGrp="1" noSelect="1" noRot="1" noMove="1" noResize="1" noEditPoints="1" noAdjustHandles="1" noChangeArrowheads="1" noChangeShapeType="1" noTextEdit="1"/>
          </p:cNvSpPr>
          <p:nvPr>
            <p:custDataLst>
              <p:tags r:id="rId2"/>
            </p:custDataLst>
          </p:nvPr>
        </p:nvSpPr>
        <p:spPr>
          <a:xfrm>
            <a:off x="-194416" y="795381"/>
            <a:ext cx="5299816" cy="5299816"/>
          </a:xfrm>
          <a:prstGeom prst="ellipse">
            <a:avLst/>
          </a:prstGeom>
          <a:solidFill>
            <a:schemeClr val="bg1"/>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p:cNvPicPr>
            <a:picLocks noGrp="1" noSelect="1" noRot="1" noMove="1" noResize="1" noEditPoints="1" noAdjustHandles="1" noChangeArrowheads="1" noChangeShapeType="1"/>
          </p:cNvPicPr>
          <p:nvPr>
            <p:custDataLst>
              <p:tags r:id="rId3"/>
            </p:custDataLst>
          </p:nvPr>
        </p:nvPicPr>
        <p:blipFill>
          <a:blip r:embed="rId23">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4"/>
            </p:custDataLst>
          </p:nvPr>
        </p:nvSpPr>
        <p:spPr>
          <a:xfrm>
            <a:off x="0" y="488388"/>
            <a:ext cx="2440092" cy="338554"/>
          </a:xfrm>
          <a:prstGeom prst="rect">
            <a:avLst/>
          </a:prstGeom>
          <a:noFill/>
        </p:spPr>
        <p:txBody>
          <a:bodyPr wrap="none" rtlCol="0">
            <a:spAutoFit/>
          </a:bodyPr>
          <a:lstStyle/>
          <a:p>
            <a:r>
              <a:rPr lang="en-US" sz="1600" dirty="0">
                <a:solidFill>
                  <a:schemeClr val="bg1"/>
                </a:solidFill>
                <a:latin typeface="+mj-lt"/>
              </a:rPr>
              <a:t>CHAÎNE DE TRANSMISSION</a:t>
            </a:r>
          </a:p>
        </p:txBody>
      </p:sp>
      <p:pic>
        <p:nvPicPr>
          <p:cNvPr id="13" name="Picture 12"/>
          <p:cNvPicPr>
            <a:picLocks noGrp="1" noSelect="1" noRot="1" noMove="1" noResize="1" noEditPoints="1" noAdjustHandles="1" noChangeArrowheads="1" noChangeShapeType="1"/>
          </p:cNvPicPr>
          <p:nvPr>
            <p:custDataLst>
              <p:tags r:id="rId5"/>
            </p:custDataLst>
          </p:nvPr>
        </p:nvPicPr>
        <p:blipFill>
          <a:blip r:embed="rId24">
            <a:extLst>
              <a:ext uri="{28A0092B-C50C-407E-A947-70E740481C1C}">
                <a14:useLocalDpi xmlns:a14="http://schemas.microsoft.com/office/drawing/2010/main" val="0"/>
              </a:ext>
            </a:extLst>
          </a:blip>
          <a:stretch>
            <a:fillRect/>
          </a:stretch>
        </p:blipFill>
        <p:spPr>
          <a:xfrm>
            <a:off x="152400" y="1548822"/>
            <a:ext cx="4743450" cy="3981450"/>
          </a:xfrm>
          <a:prstGeom prst="rect">
            <a:avLst/>
          </a:prstGeom>
        </p:spPr>
      </p:pic>
      <p:sp>
        <p:nvSpPr>
          <p:cNvPr id="10" name="TextBox 9"/>
          <p:cNvSpPr txBox="1">
            <a:spLocks noGrp="1" noSelect="1" noRot="1" noMove="1" noResize="1" noEditPoints="1" noAdjustHandles="1" noChangeArrowheads="1" noChangeShapeType="1" noTextEdit="1"/>
          </p:cNvSpPr>
          <p:nvPr>
            <p:custDataLst>
              <p:tags r:id="rId6"/>
            </p:custDataLst>
          </p:nvPr>
        </p:nvSpPr>
        <p:spPr>
          <a:xfrm>
            <a:off x="1643474" y="3043535"/>
            <a:ext cx="1661427" cy="923330"/>
          </a:xfrm>
          <a:prstGeom prst="rect">
            <a:avLst/>
          </a:prstGeom>
          <a:noFill/>
        </p:spPr>
        <p:txBody>
          <a:bodyPr wrap="square" rtlCol="0">
            <a:spAutoFit/>
          </a:bodyPr>
          <a:lstStyle/>
          <a:p>
            <a:pPr algn="ctr"/>
            <a:r>
              <a:rPr lang="fr-FR" dirty="0"/>
              <a:t>Rompre la  chaîne de transmission</a:t>
            </a:r>
          </a:p>
        </p:txBody>
      </p:sp>
      <p:sp>
        <p:nvSpPr>
          <p:cNvPr id="11" name="Rectangle 10"/>
          <p:cNvSpPr>
            <a:spLocks noGrp="1" noSelect="1" noRot="1" noMove="1" noResize="1" noEditPoints="1" noAdjustHandles="1" noChangeArrowheads="1" noChangeShapeType="1" noTextEdit="1"/>
          </p:cNvSpPr>
          <p:nvPr>
            <p:custDataLst>
              <p:tags r:id="rId7"/>
            </p:custDataLst>
          </p:nvPr>
        </p:nvSpPr>
        <p:spPr>
          <a:xfrm>
            <a:off x="4980776" y="0"/>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a:spLocks noGrp="1" noSelect="1" noRot="1" noMove="1" noResize="1" noEditPoints="1" noAdjustHandles="1" noChangeArrowheads="1" noChangeShapeType="1" noTextEdit="1"/>
          </p:cNvSpPr>
          <p:nvPr>
            <p:custDataLst>
              <p:tags r:id="rId8"/>
            </p:custDataLst>
          </p:nvPr>
        </p:nvSpPr>
        <p:spPr>
          <a:xfrm rot="2632069">
            <a:off x="545133" y="3926218"/>
            <a:ext cx="1526636" cy="36933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a:spAutoFit/>
          </a:bodyPr>
          <a:lstStyle/>
          <a:p>
            <a:pPr algn="ctr"/>
            <a:r>
              <a:rPr lang="en-US" dirty="0">
                <a:solidFill>
                  <a:schemeClr val="tx1"/>
                </a:solidFill>
              </a:rPr>
              <a:t>Porte </a:t>
            </a:r>
            <a:r>
              <a:rPr lang="en-US" dirty="0" err="1">
                <a:solidFill>
                  <a:schemeClr val="tx1"/>
                </a:solidFill>
              </a:rPr>
              <a:t>d’entrée</a:t>
            </a:r>
            <a:endParaRPr lang="en-US" dirty="0">
              <a:solidFill>
                <a:schemeClr val="tx1"/>
              </a:solidFill>
            </a:endParaRPr>
          </a:p>
        </p:txBody>
      </p:sp>
      <p:sp>
        <p:nvSpPr>
          <p:cNvPr id="14" name="Rectangle 13"/>
          <p:cNvSpPr>
            <a:spLocks noGrp="1" noSelect="1" noRot="1" noMove="1" noResize="1" noEditPoints="1" noAdjustHandles="1" noChangeArrowheads="1" noChangeShapeType="1" noTextEdit="1"/>
          </p:cNvSpPr>
          <p:nvPr>
            <p:custDataLst>
              <p:tags r:id="rId9"/>
            </p:custDataLst>
          </p:nvPr>
        </p:nvSpPr>
        <p:spPr>
          <a:xfrm>
            <a:off x="5119573" y="76200"/>
            <a:ext cx="3885629" cy="1754326"/>
          </a:xfrm>
          <a:prstGeom prst="rect">
            <a:avLst/>
          </a:prstGeom>
        </p:spPr>
        <p:txBody>
          <a:bodyPr wrap="square">
            <a:spAutoFit/>
          </a:bodyPr>
          <a:lstStyle/>
          <a:p>
            <a:r>
              <a:rPr lang="fr-FR" dirty="0"/>
              <a:t>On brise la chaîne avec :</a:t>
            </a:r>
          </a:p>
          <a:p>
            <a:pPr marL="285750" indent="-285750">
              <a:buFont typeface="Arial" pitchFamily="34" charset="0"/>
              <a:buChar char="•"/>
            </a:pPr>
            <a:r>
              <a:rPr lang="fr-FR" dirty="0" smtClean="0"/>
              <a:t>l’hygiène </a:t>
            </a:r>
            <a:r>
              <a:rPr lang="fr-FR" dirty="0"/>
              <a:t>des mains</a:t>
            </a:r>
          </a:p>
          <a:p>
            <a:pPr marL="285750" indent="-285750">
              <a:buFont typeface="Arial" pitchFamily="34" charset="0"/>
              <a:buChar char="•"/>
            </a:pPr>
            <a:r>
              <a:rPr lang="fr-FR" dirty="0" smtClean="0"/>
              <a:t>les techniques aseptiques</a:t>
            </a:r>
            <a:endParaRPr lang="fr-FR" dirty="0"/>
          </a:p>
          <a:p>
            <a:pPr marL="285750" indent="-285750">
              <a:buFont typeface="Arial" pitchFamily="34" charset="0"/>
              <a:buChar char="•"/>
            </a:pPr>
            <a:r>
              <a:rPr lang="fr-FR" dirty="0" smtClean="0"/>
              <a:t>le soin </a:t>
            </a:r>
            <a:r>
              <a:rPr lang="fr-FR" dirty="0"/>
              <a:t>des plaies, </a:t>
            </a:r>
            <a:r>
              <a:rPr lang="fr-FR" dirty="0" smtClean="0"/>
              <a:t>le soins des cathéters</a:t>
            </a:r>
            <a:endParaRPr lang="fr-FR" dirty="0"/>
          </a:p>
          <a:p>
            <a:pPr marL="285750" indent="-285750">
              <a:buFont typeface="Arial" pitchFamily="34" charset="0"/>
              <a:buChar char="•"/>
            </a:pPr>
            <a:r>
              <a:rPr lang="fr-FR" dirty="0" smtClean="0"/>
              <a:t>l’ÉPI</a:t>
            </a:r>
            <a:endParaRPr lang="fr-FR" dirty="0"/>
          </a:p>
        </p:txBody>
      </p:sp>
      <p:pic>
        <p:nvPicPr>
          <p:cNvPr id="2" name="Picture 1"/>
          <p:cNvPicPr>
            <a:picLocks noGrp="1" noSelect="1" noRot="1" noMove="1" noResize="1" noEditPoints="1" noAdjustHandles="1" noChangeArrowheads="1" noChangeShapeType="1"/>
          </p:cNvPicPr>
          <p:nvPr>
            <p:custDataLst>
              <p:tags r:id="rId10"/>
            </p:custDataLst>
          </p:nvPr>
        </p:nvPicPr>
        <p:blipFill>
          <a:blip r:embed="rId25">
            <a:extLst>
              <a:ext uri="{28A0092B-C50C-407E-A947-70E740481C1C}">
                <a14:useLocalDpi xmlns:a14="http://schemas.microsoft.com/office/drawing/2010/main" val="0"/>
              </a:ext>
            </a:extLst>
          </a:blip>
          <a:stretch>
            <a:fillRect/>
          </a:stretch>
        </p:blipFill>
        <p:spPr>
          <a:xfrm>
            <a:off x="4980776" y="1752600"/>
            <a:ext cx="2343477" cy="3334216"/>
          </a:xfrm>
          <a:prstGeom prst="rect">
            <a:avLst/>
          </a:prstGeom>
        </p:spPr>
      </p:pic>
      <p:pic>
        <p:nvPicPr>
          <p:cNvPr id="5" name="Picture 4"/>
          <p:cNvPicPr>
            <a:picLocks noGrp="1" noSelect="1" noRot="1" noMove="1" noResize="1" noEditPoints="1" noAdjustHandles="1" noChangeArrowheads="1" noChangeShapeType="1"/>
          </p:cNvPicPr>
          <p:nvPr>
            <p:custDataLst>
              <p:tags r:id="rId11"/>
            </p:custDataLst>
          </p:nvPr>
        </p:nvPicPr>
        <p:blipFill>
          <a:blip r:embed="rId26">
            <a:extLst>
              <a:ext uri="{28A0092B-C50C-407E-A947-70E740481C1C}">
                <a14:useLocalDpi xmlns:a14="http://schemas.microsoft.com/office/drawing/2010/main" val="0"/>
              </a:ext>
            </a:extLst>
          </a:blip>
          <a:stretch>
            <a:fillRect/>
          </a:stretch>
        </p:blipFill>
        <p:spPr>
          <a:xfrm>
            <a:off x="5614494" y="2080504"/>
            <a:ext cx="2353004" cy="3324689"/>
          </a:xfrm>
          <a:prstGeom prst="rect">
            <a:avLst/>
          </a:prstGeom>
        </p:spPr>
      </p:pic>
      <p:pic>
        <p:nvPicPr>
          <p:cNvPr id="7" name="Picture 6"/>
          <p:cNvPicPr>
            <a:picLocks noGrp="1" noSelect="1" noRot="1" noMove="1" noResize="1" noEditPoints="1" noAdjustHandles="1" noChangeArrowheads="1" noChangeShapeType="1"/>
          </p:cNvPicPr>
          <p:nvPr>
            <p:custDataLst>
              <p:tags r:id="rId12"/>
            </p:custDataLst>
          </p:nvPr>
        </p:nvPicPr>
        <p:blipFill>
          <a:blip r:embed="rId27">
            <a:extLst>
              <a:ext uri="{28A0092B-C50C-407E-A947-70E740481C1C}">
                <a14:useLocalDpi xmlns:a14="http://schemas.microsoft.com/office/drawing/2010/main" val="0"/>
              </a:ext>
            </a:extLst>
          </a:blip>
          <a:stretch>
            <a:fillRect/>
          </a:stretch>
        </p:blipFill>
        <p:spPr>
          <a:xfrm>
            <a:off x="6400800" y="2442469"/>
            <a:ext cx="2343477" cy="3334216"/>
          </a:xfrm>
          <a:prstGeom prst="rect">
            <a:avLst/>
          </a:prstGeom>
        </p:spPr>
      </p:pic>
      <p:pic>
        <p:nvPicPr>
          <p:cNvPr id="8" name="Picture 7"/>
          <p:cNvPicPr>
            <a:picLocks noGrp="1" noSelect="1" noRot="1" noMove="1" noResize="1" noEditPoints="1" noAdjustHandles="1" noChangeArrowheads="1" noChangeShapeType="1"/>
          </p:cNvPicPr>
          <p:nvPr>
            <p:custDataLst>
              <p:tags r:id="rId13"/>
            </p:custDataLst>
          </p:nvPr>
        </p:nvPicPr>
        <p:blipFill>
          <a:blip r:embed="rId28">
            <a:extLst>
              <a:ext uri="{28A0092B-C50C-407E-A947-70E740481C1C}">
                <a14:useLocalDpi xmlns:a14="http://schemas.microsoft.com/office/drawing/2010/main" val="0"/>
              </a:ext>
            </a:extLst>
          </a:blip>
          <a:stretch>
            <a:fillRect/>
          </a:stretch>
        </p:blipFill>
        <p:spPr>
          <a:xfrm>
            <a:off x="6790996" y="2906480"/>
            <a:ext cx="2353004" cy="3334216"/>
          </a:xfrm>
          <a:prstGeom prst="rect">
            <a:avLst/>
          </a:prstGeom>
        </p:spPr>
      </p:pic>
      <p:sp>
        <p:nvSpPr>
          <p:cNvPr id="15" name="Rectangle 14"/>
          <p:cNvSpPr>
            <a:spLocks noGrp="1" noSelect="1" noRot="1" noMove="1" noResize="1" noEditPoints="1" noAdjustHandles="1" noChangeArrowheads="1" noChangeShapeType="1" noTextEdit="1"/>
          </p:cNvSpPr>
          <p:nvPr>
            <p:custDataLst>
              <p:tags r:id="rId14"/>
            </p:custDataLst>
          </p:nvPr>
        </p:nvSpPr>
        <p:spPr>
          <a:xfrm rot="2646428">
            <a:off x="3133317" y="2711090"/>
            <a:ext cx="1065484" cy="369332"/>
          </a:xfrm>
          <a:prstGeom prst="rect">
            <a:avLst/>
          </a:prstGeom>
        </p:spPr>
        <p:txBody>
          <a:bodyPr wrap="none">
            <a:spAutoFit/>
          </a:bodyPr>
          <a:lstStyle/>
          <a:p>
            <a:pPr algn="ctr"/>
            <a:r>
              <a:rPr lang="en-US" dirty="0" err="1"/>
              <a:t>Réservoir</a:t>
            </a:r>
            <a:endParaRPr lang="en-US" dirty="0"/>
          </a:p>
        </p:txBody>
      </p:sp>
      <p:sp>
        <p:nvSpPr>
          <p:cNvPr id="16" name="Rectangle 15"/>
          <p:cNvSpPr>
            <a:spLocks noGrp="1" noSelect="1" noRot="1" noMove="1" noResize="1" noEditPoints="1" noAdjustHandles="1" noChangeArrowheads="1" noChangeShapeType="1" noTextEdit="1"/>
          </p:cNvSpPr>
          <p:nvPr>
            <p:custDataLst>
              <p:tags r:id="rId15"/>
            </p:custDataLst>
          </p:nvPr>
        </p:nvSpPr>
        <p:spPr>
          <a:xfrm rot="18820648">
            <a:off x="2939743" y="3848372"/>
            <a:ext cx="1225485" cy="646331"/>
          </a:xfrm>
          <a:prstGeom prst="rect">
            <a:avLst/>
          </a:prstGeom>
        </p:spPr>
        <p:txBody>
          <a:bodyPr wrap="square">
            <a:spAutoFit/>
          </a:bodyPr>
          <a:lstStyle/>
          <a:p>
            <a:pPr algn="ctr"/>
            <a:r>
              <a:rPr lang="en-CA" dirty="0"/>
              <a:t>Porte de s</a:t>
            </a:r>
            <a:r>
              <a:rPr lang="en-CA" dirty="0" smtClean="0"/>
              <a:t>ortie</a:t>
            </a:r>
            <a:endParaRPr lang="en-CA" dirty="0"/>
          </a:p>
        </p:txBody>
      </p:sp>
      <p:sp>
        <p:nvSpPr>
          <p:cNvPr id="17" name="Rectangle 16"/>
          <p:cNvSpPr>
            <a:spLocks noGrp="1" noSelect="1" noRot="1" noMove="1" noResize="1" noEditPoints="1" noAdjustHandles="1" noChangeArrowheads="1" noChangeShapeType="1" noTextEdit="1"/>
          </p:cNvSpPr>
          <p:nvPr>
            <p:custDataLst>
              <p:tags r:id="rId16"/>
            </p:custDataLst>
          </p:nvPr>
        </p:nvSpPr>
        <p:spPr>
          <a:xfrm>
            <a:off x="1617316" y="4645548"/>
            <a:ext cx="1600200" cy="646331"/>
          </a:xfrm>
          <a:prstGeom prst="rect">
            <a:avLst/>
          </a:prstGeom>
        </p:spPr>
        <p:txBody>
          <a:bodyPr wrap="square">
            <a:spAutoFit/>
          </a:bodyPr>
          <a:lstStyle/>
          <a:p>
            <a:pPr algn="ctr"/>
            <a:r>
              <a:rPr lang="en-US" dirty="0"/>
              <a:t>Mode de </a:t>
            </a:r>
            <a:r>
              <a:rPr lang="en-US" dirty="0" smtClean="0"/>
              <a:t>transmission</a:t>
            </a:r>
            <a:endParaRPr lang="en-US" dirty="0"/>
          </a:p>
        </p:txBody>
      </p:sp>
      <p:sp>
        <p:nvSpPr>
          <p:cNvPr id="18" name="Rectangle 17"/>
          <p:cNvSpPr>
            <a:spLocks noGrp="1" noSelect="1" noRot="1" noMove="1" noResize="1" noEditPoints="1" noAdjustHandles="1" noChangeArrowheads="1" noChangeShapeType="1" noTextEdit="1"/>
          </p:cNvSpPr>
          <p:nvPr>
            <p:custDataLst>
              <p:tags r:id="rId17"/>
            </p:custDataLst>
          </p:nvPr>
        </p:nvSpPr>
        <p:spPr>
          <a:xfrm>
            <a:off x="1805976" y="1917412"/>
            <a:ext cx="1222880" cy="646331"/>
          </a:xfrm>
          <a:prstGeom prst="rect">
            <a:avLst/>
          </a:prstGeom>
        </p:spPr>
        <p:txBody>
          <a:bodyPr wrap="square">
            <a:spAutoFit/>
          </a:bodyPr>
          <a:lstStyle/>
          <a:p>
            <a:pPr algn="ctr"/>
            <a:r>
              <a:rPr lang="en-CA" dirty="0"/>
              <a:t>Agent </a:t>
            </a:r>
            <a:r>
              <a:rPr lang="en-CA" dirty="0" err="1"/>
              <a:t>i</a:t>
            </a:r>
            <a:r>
              <a:rPr lang="en-CA" dirty="0" err="1" smtClean="0"/>
              <a:t>nfectieux</a:t>
            </a:r>
            <a:r>
              <a:rPr lang="en-CA" dirty="0" smtClean="0"/>
              <a:t>
							</a:t>
            </a:r>
            <a:endParaRPr lang="en-CA" dirty="0"/>
          </a:p>
        </p:txBody>
      </p:sp>
      <p:sp>
        <p:nvSpPr>
          <p:cNvPr id="19" name="Rectangle 18"/>
          <p:cNvSpPr>
            <a:spLocks noGrp="1" noSelect="1" noRot="1" noMove="1" noResize="1" noEditPoints="1" noAdjustHandles="1" noChangeArrowheads="1" noChangeShapeType="1" noTextEdit="1"/>
          </p:cNvSpPr>
          <p:nvPr>
            <p:custDataLst>
              <p:tags r:id="rId18"/>
            </p:custDataLst>
          </p:nvPr>
        </p:nvSpPr>
        <p:spPr>
          <a:xfrm rot="18835519">
            <a:off x="434878" y="2528400"/>
            <a:ext cx="1371140" cy="646331"/>
          </a:xfrm>
          <a:prstGeom prst="rect">
            <a:avLst/>
          </a:prstGeom>
        </p:spPr>
        <p:txBody>
          <a:bodyPr wrap="square">
            <a:spAutoFit/>
          </a:bodyPr>
          <a:lstStyle/>
          <a:p>
            <a:pPr algn="ctr"/>
            <a:r>
              <a:rPr lang="en-CA" dirty="0" err="1"/>
              <a:t>Hôte</a:t>
            </a:r>
            <a:r>
              <a:rPr lang="en-CA" dirty="0"/>
              <a:t> sensible</a:t>
            </a:r>
          </a:p>
        </p:txBody>
      </p:sp>
      <p:pic>
        <p:nvPicPr>
          <p:cNvPr id="20" name="Picture 19"/>
          <p:cNvPicPr>
            <a:picLocks noGrp="1" noSelect="1" noRot="1" noMove="1" noResize="1" noEditPoints="1" noAdjustHandles="1" noChangeArrowheads="1" noChangeShapeType="1"/>
          </p:cNvPicPr>
          <p:nvPr>
            <p:custDataLst>
              <p:tags r:id="rId19"/>
            </p:custDataLst>
          </p:nvPr>
        </p:nvPicPr>
        <p:blipFill>
          <a:blip r:embed="rId29">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417823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Grp="1" noSelect="1" noRot="1" noMove="1" noResize="1" noEditPoints="1" noAdjustHandles="1" noChangeArrowheads="1" noChangeShapeType="1"/>
          </p:cNvPicPr>
          <p:nvPr>
            <p:custDataLst>
              <p:tags r:id="rId1"/>
            </p:custDataLst>
          </p:nvPr>
        </p:nvPicPr>
        <p:blipFill>
          <a:blip r:embed="rId2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12" name="Oval 11"/>
          <p:cNvSpPr>
            <a:spLocks noGrp="1" noSelect="1" noRot="1" noMove="1" noResize="1" noEditPoints="1" noAdjustHandles="1" noChangeArrowheads="1" noChangeShapeType="1" noTextEdit="1"/>
          </p:cNvSpPr>
          <p:nvPr>
            <p:custDataLst>
              <p:tags r:id="rId2"/>
            </p:custDataLst>
          </p:nvPr>
        </p:nvSpPr>
        <p:spPr>
          <a:xfrm>
            <a:off x="-194416" y="795381"/>
            <a:ext cx="5299816" cy="5299816"/>
          </a:xfrm>
          <a:prstGeom prst="ellipse">
            <a:avLst/>
          </a:prstGeom>
          <a:solidFill>
            <a:schemeClr val="bg1"/>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p:cNvPicPr>
            <a:picLocks noGrp="1" noSelect="1" noRot="1" noMove="1" noResize="1" noEditPoints="1" noAdjustHandles="1" noChangeArrowheads="1" noChangeShapeType="1"/>
          </p:cNvPicPr>
          <p:nvPr>
            <p:custDataLst>
              <p:tags r:id="rId3"/>
            </p:custDataLst>
          </p:nvPr>
        </p:nvPicPr>
        <p:blipFill>
          <a:blip r:embed="rId23">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4"/>
            </p:custDataLst>
          </p:nvPr>
        </p:nvSpPr>
        <p:spPr>
          <a:xfrm>
            <a:off x="0" y="488388"/>
            <a:ext cx="2440092" cy="338554"/>
          </a:xfrm>
          <a:prstGeom prst="rect">
            <a:avLst/>
          </a:prstGeom>
          <a:noFill/>
        </p:spPr>
        <p:txBody>
          <a:bodyPr wrap="none" rtlCol="0">
            <a:spAutoFit/>
          </a:bodyPr>
          <a:lstStyle/>
          <a:p>
            <a:r>
              <a:rPr lang="en-US" sz="1600" dirty="0">
                <a:solidFill>
                  <a:schemeClr val="bg1"/>
                </a:solidFill>
                <a:latin typeface="+mj-lt"/>
              </a:rPr>
              <a:t>CHAÎNE DE TRANSMISSION</a:t>
            </a:r>
          </a:p>
        </p:txBody>
      </p:sp>
      <p:pic>
        <p:nvPicPr>
          <p:cNvPr id="13" name="Picture 12"/>
          <p:cNvPicPr>
            <a:picLocks noGrp="1" noSelect="1" noRot="1" noMove="1" noResize="1" noEditPoints="1" noAdjustHandles="1" noChangeArrowheads="1" noChangeShapeType="1"/>
          </p:cNvPicPr>
          <p:nvPr>
            <p:custDataLst>
              <p:tags r:id="rId5"/>
            </p:custDataLst>
          </p:nvPr>
        </p:nvPicPr>
        <p:blipFill>
          <a:blip r:embed="rId24">
            <a:extLst>
              <a:ext uri="{28A0092B-C50C-407E-A947-70E740481C1C}">
                <a14:useLocalDpi xmlns:a14="http://schemas.microsoft.com/office/drawing/2010/main" val="0"/>
              </a:ext>
            </a:extLst>
          </a:blip>
          <a:stretch>
            <a:fillRect/>
          </a:stretch>
        </p:blipFill>
        <p:spPr>
          <a:xfrm>
            <a:off x="152400" y="1548822"/>
            <a:ext cx="4743450" cy="3981450"/>
          </a:xfrm>
          <a:prstGeom prst="rect">
            <a:avLst/>
          </a:prstGeom>
        </p:spPr>
      </p:pic>
      <p:sp>
        <p:nvSpPr>
          <p:cNvPr id="10" name="TextBox 9"/>
          <p:cNvSpPr txBox="1">
            <a:spLocks noGrp="1" noSelect="1" noRot="1" noMove="1" noResize="1" noEditPoints="1" noAdjustHandles="1" noChangeArrowheads="1" noChangeShapeType="1" noTextEdit="1"/>
          </p:cNvSpPr>
          <p:nvPr>
            <p:custDataLst>
              <p:tags r:id="rId6"/>
            </p:custDataLst>
          </p:nvPr>
        </p:nvSpPr>
        <p:spPr>
          <a:xfrm>
            <a:off x="1644052" y="3043535"/>
            <a:ext cx="1586319" cy="923330"/>
          </a:xfrm>
          <a:prstGeom prst="rect">
            <a:avLst/>
          </a:prstGeom>
          <a:noFill/>
        </p:spPr>
        <p:txBody>
          <a:bodyPr wrap="square" rtlCol="0">
            <a:spAutoFit/>
          </a:bodyPr>
          <a:lstStyle/>
          <a:p>
            <a:pPr algn="ctr"/>
            <a:r>
              <a:rPr lang="fr-FR" dirty="0"/>
              <a:t>Rompre la  chaîne de transmission</a:t>
            </a:r>
          </a:p>
        </p:txBody>
      </p:sp>
      <p:sp>
        <p:nvSpPr>
          <p:cNvPr id="11" name="Rectangle 10"/>
          <p:cNvSpPr>
            <a:spLocks noGrp="1" noSelect="1" noRot="1" noMove="1" noResize="1" noEditPoints="1" noAdjustHandles="1" noChangeArrowheads="1" noChangeShapeType="1" noTextEdit="1"/>
          </p:cNvSpPr>
          <p:nvPr>
            <p:custDataLst>
              <p:tags r:id="rId7"/>
            </p:custDataLst>
          </p:nvPr>
        </p:nvSpPr>
        <p:spPr>
          <a:xfrm>
            <a:off x="4980776" y="0"/>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a:spLocks noGrp="1" noSelect="1" noRot="1" noMove="1" noResize="1" noEditPoints="1" noAdjustHandles="1" noChangeArrowheads="1" noChangeShapeType="1" noTextEdit="1"/>
          </p:cNvSpPr>
          <p:nvPr>
            <p:custDataLst>
              <p:tags r:id="rId8"/>
            </p:custDataLst>
          </p:nvPr>
        </p:nvSpPr>
        <p:spPr>
          <a:xfrm rot="18968272">
            <a:off x="523315" y="2535342"/>
            <a:ext cx="1301965" cy="646331"/>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en-US" dirty="0" err="1">
                <a:solidFill>
                  <a:schemeClr val="tx1"/>
                </a:solidFill>
              </a:rPr>
              <a:t>Hôte</a:t>
            </a:r>
            <a:r>
              <a:rPr lang="en-US" dirty="0">
                <a:solidFill>
                  <a:schemeClr val="tx1"/>
                </a:solidFill>
              </a:rPr>
              <a:t> sensible</a:t>
            </a:r>
          </a:p>
        </p:txBody>
      </p:sp>
      <p:sp>
        <p:nvSpPr>
          <p:cNvPr id="14" name="Rectangle 13"/>
          <p:cNvSpPr>
            <a:spLocks noGrp="1" noSelect="1" noRot="1" noMove="1" noResize="1" noEditPoints="1" noAdjustHandles="1" noChangeArrowheads="1" noChangeShapeType="1" noTextEdit="1"/>
          </p:cNvSpPr>
          <p:nvPr>
            <p:custDataLst>
              <p:tags r:id="rId9"/>
            </p:custDataLst>
          </p:nvPr>
        </p:nvSpPr>
        <p:spPr>
          <a:xfrm>
            <a:off x="5119573" y="0"/>
            <a:ext cx="3885629" cy="1754326"/>
          </a:xfrm>
          <a:prstGeom prst="rect">
            <a:avLst/>
          </a:prstGeom>
        </p:spPr>
        <p:txBody>
          <a:bodyPr wrap="square">
            <a:spAutoFit/>
          </a:bodyPr>
          <a:lstStyle/>
          <a:p>
            <a:r>
              <a:rPr lang="fr-FR" dirty="0"/>
              <a:t>On brise la chaîne avec :</a:t>
            </a:r>
          </a:p>
          <a:p>
            <a:pPr marL="285750" indent="-285750">
              <a:buFont typeface="Arial" pitchFamily="34" charset="0"/>
              <a:buChar char="•"/>
            </a:pPr>
            <a:r>
              <a:rPr lang="fr-FR" dirty="0" err="1" smtClean="0"/>
              <a:t>I’immunisation</a:t>
            </a:r>
            <a:endParaRPr lang="fr-FR" dirty="0"/>
          </a:p>
          <a:p>
            <a:pPr marL="285750" indent="-285750">
              <a:buFont typeface="Arial" pitchFamily="34" charset="0"/>
              <a:buChar char="•"/>
            </a:pPr>
            <a:r>
              <a:rPr lang="fr-FR" dirty="0" smtClean="0"/>
              <a:t>la nutrition</a:t>
            </a:r>
            <a:endParaRPr lang="fr-FR" dirty="0"/>
          </a:p>
          <a:p>
            <a:pPr marL="285750" indent="-285750">
              <a:buFont typeface="Arial" pitchFamily="34" charset="0"/>
              <a:buChar char="•"/>
            </a:pPr>
            <a:r>
              <a:rPr lang="fr-FR" dirty="0" err="1" smtClean="0"/>
              <a:t>I’identification</a:t>
            </a:r>
            <a:r>
              <a:rPr lang="fr-FR" dirty="0" smtClean="0"/>
              <a:t>
							</a:t>
            </a:r>
            <a:r>
              <a:rPr lang="fr-FR" dirty="0"/>
              <a:t>des patients à risque élevé</a:t>
            </a:r>
          </a:p>
          <a:p>
            <a:pPr marL="285750" indent="-285750">
              <a:buFont typeface="Arial" pitchFamily="34" charset="0"/>
              <a:buChar char="•"/>
            </a:pPr>
            <a:r>
              <a:rPr lang="fr-FR" dirty="0" smtClean="0"/>
              <a:t>le traitement</a:t>
            </a:r>
            <a:endParaRPr lang="fr-FR" dirty="0"/>
          </a:p>
        </p:txBody>
      </p:sp>
      <p:pic>
        <p:nvPicPr>
          <p:cNvPr id="3" name="Picture 2"/>
          <p:cNvPicPr>
            <a:picLocks noGrp="1" noSelect="1" noRot="1" noMove="1" noResize="1" noEditPoints="1" noAdjustHandles="1" noChangeArrowheads="1" noChangeShapeType="1"/>
          </p:cNvPicPr>
          <p:nvPr>
            <p:custDataLst>
              <p:tags r:id="rId10"/>
            </p:custDataLst>
          </p:nvPr>
        </p:nvPicPr>
        <p:blipFill>
          <a:blip r:embed="rId25">
            <a:extLst>
              <a:ext uri="{28A0092B-C50C-407E-A947-70E740481C1C}">
                <a14:useLocalDpi xmlns:a14="http://schemas.microsoft.com/office/drawing/2010/main" val="0"/>
              </a:ext>
            </a:extLst>
          </a:blip>
          <a:stretch>
            <a:fillRect/>
          </a:stretch>
        </p:blipFill>
        <p:spPr>
          <a:xfrm>
            <a:off x="4999541" y="1752600"/>
            <a:ext cx="2353004" cy="3324689"/>
          </a:xfrm>
          <a:prstGeom prst="rect">
            <a:avLst/>
          </a:prstGeom>
        </p:spPr>
      </p:pic>
      <p:pic>
        <p:nvPicPr>
          <p:cNvPr id="5" name="Picture 4"/>
          <p:cNvPicPr>
            <a:picLocks noGrp="1" noSelect="1" noRot="1" noMove="1" noResize="1" noEditPoints="1" noAdjustHandles="1" noChangeArrowheads="1" noChangeShapeType="1"/>
          </p:cNvPicPr>
          <p:nvPr>
            <p:custDataLst>
              <p:tags r:id="rId11"/>
            </p:custDataLst>
          </p:nvPr>
        </p:nvPicPr>
        <p:blipFill>
          <a:blip r:embed="rId26">
            <a:extLst>
              <a:ext uri="{28A0092B-C50C-407E-A947-70E740481C1C}">
                <a14:useLocalDpi xmlns:a14="http://schemas.microsoft.com/office/drawing/2010/main" val="0"/>
              </a:ext>
            </a:extLst>
          </a:blip>
          <a:stretch>
            <a:fillRect/>
          </a:stretch>
        </p:blipFill>
        <p:spPr>
          <a:xfrm>
            <a:off x="5791200" y="2110615"/>
            <a:ext cx="2343477" cy="3334216"/>
          </a:xfrm>
          <a:prstGeom prst="rect">
            <a:avLst/>
          </a:prstGeom>
        </p:spPr>
      </p:pic>
      <p:pic>
        <p:nvPicPr>
          <p:cNvPr id="7" name="Picture 6"/>
          <p:cNvPicPr>
            <a:picLocks noGrp="1" noSelect="1" noRot="1" noMove="1" noResize="1" noEditPoints="1" noAdjustHandles="1" noChangeArrowheads="1" noChangeShapeType="1"/>
          </p:cNvPicPr>
          <p:nvPr>
            <p:custDataLst>
              <p:tags r:id="rId12"/>
            </p:custDataLst>
          </p:nvPr>
        </p:nvPicPr>
        <p:blipFill>
          <a:blip r:embed="rId27">
            <a:extLst>
              <a:ext uri="{28A0092B-C50C-407E-A947-70E740481C1C}">
                <a14:useLocalDpi xmlns:a14="http://schemas.microsoft.com/office/drawing/2010/main" val="0"/>
              </a:ext>
            </a:extLst>
          </a:blip>
          <a:stretch>
            <a:fillRect/>
          </a:stretch>
        </p:blipFill>
        <p:spPr>
          <a:xfrm>
            <a:off x="6477000" y="2444234"/>
            <a:ext cx="2343477" cy="3334216"/>
          </a:xfrm>
          <a:prstGeom prst="rect">
            <a:avLst/>
          </a:prstGeom>
        </p:spPr>
      </p:pic>
      <p:pic>
        <p:nvPicPr>
          <p:cNvPr id="8" name="Picture 7"/>
          <p:cNvPicPr>
            <a:picLocks noGrp="1" noSelect="1" noRot="1" noMove="1" noResize="1" noEditPoints="1" noAdjustHandles="1" noChangeArrowheads="1" noChangeShapeType="1"/>
          </p:cNvPicPr>
          <p:nvPr>
            <p:custDataLst>
              <p:tags r:id="rId13"/>
            </p:custDataLst>
          </p:nvPr>
        </p:nvPicPr>
        <p:blipFill>
          <a:blip r:embed="rId28">
            <a:extLst>
              <a:ext uri="{28A0092B-C50C-407E-A947-70E740481C1C}">
                <a14:useLocalDpi xmlns:a14="http://schemas.microsoft.com/office/drawing/2010/main" val="0"/>
              </a:ext>
            </a:extLst>
          </a:blip>
          <a:stretch>
            <a:fillRect/>
          </a:stretch>
        </p:blipFill>
        <p:spPr>
          <a:xfrm>
            <a:off x="6799952" y="2941876"/>
            <a:ext cx="2343477" cy="3334216"/>
          </a:xfrm>
          <a:prstGeom prst="rect">
            <a:avLst/>
          </a:prstGeom>
        </p:spPr>
      </p:pic>
      <p:sp>
        <p:nvSpPr>
          <p:cNvPr id="15" name="Rectangle 14"/>
          <p:cNvSpPr>
            <a:spLocks noGrp="1" noSelect="1" noRot="1" noMove="1" noResize="1" noEditPoints="1" noAdjustHandles="1" noChangeArrowheads="1" noChangeShapeType="1" noTextEdit="1"/>
          </p:cNvSpPr>
          <p:nvPr>
            <p:custDataLst>
              <p:tags r:id="rId14"/>
            </p:custDataLst>
          </p:nvPr>
        </p:nvSpPr>
        <p:spPr>
          <a:xfrm rot="2740596">
            <a:off x="3201972" y="2703490"/>
            <a:ext cx="1065484" cy="369332"/>
          </a:xfrm>
          <a:prstGeom prst="rect">
            <a:avLst/>
          </a:prstGeom>
        </p:spPr>
        <p:txBody>
          <a:bodyPr wrap="none">
            <a:spAutoFit/>
          </a:bodyPr>
          <a:lstStyle/>
          <a:p>
            <a:pPr algn="ctr"/>
            <a:r>
              <a:rPr lang="en-US" dirty="0" err="1"/>
              <a:t>Réservoir</a:t>
            </a:r>
            <a:endParaRPr lang="en-US" dirty="0"/>
          </a:p>
        </p:txBody>
      </p:sp>
      <p:sp>
        <p:nvSpPr>
          <p:cNvPr id="16" name="Rectangle 15"/>
          <p:cNvSpPr>
            <a:spLocks noGrp="1" noSelect="1" noRot="1" noMove="1" noResize="1" noEditPoints="1" noAdjustHandles="1" noChangeArrowheads="1" noChangeShapeType="1" noTextEdit="1"/>
          </p:cNvSpPr>
          <p:nvPr>
            <p:custDataLst>
              <p:tags r:id="rId15"/>
            </p:custDataLst>
          </p:nvPr>
        </p:nvSpPr>
        <p:spPr>
          <a:xfrm rot="18820648">
            <a:off x="2939743" y="3848372"/>
            <a:ext cx="1225485" cy="646331"/>
          </a:xfrm>
          <a:prstGeom prst="rect">
            <a:avLst/>
          </a:prstGeom>
        </p:spPr>
        <p:txBody>
          <a:bodyPr wrap="square">
            <a:spAutoFit/>
          </a:bodyPr>
          <a:lstStyle/>
          <a:p>
            <a:pPr algn="ctr"/>
            <a:r>
              <a:rPr lang="en-CA" dirty="0"/>
              <a:t>Porte de </a:t>
            </a:r>
            <a:r>
              <a:rPr lang="en-CA" dirty="0" smtClean="0"/>
              <a:t>sortie</a:t>
            </a:r>
            <a:endParaRPr lang="en-CA" dirty="0"/>
          </a:p>
        </p:txBody>
      </p:sp>
      <p:sp>
        <p:nvSpPr>
          <p:cNvPr id="17" name="Rectangle 16"/>
          <p:cNvSpPr>
            <a:spLocks noGrp="1" noSelect="1" noRot="1" noMove="1" noResize="1" noEditPoints="1" noAdjustHandles="1" noChangeArrowheads="1" noChangeShapeType="1" noTextEdit="1"/>
          </p:cNvSpPr>
          <p:nvPr>
            <p:custDataLst>
              <p:tags r:id="rId16"/>
            </p:custDataLst>
          </p:nvPr>
        </p:nvSpPr>
        <p:spPr>
          <a:xfrm>
            <a:off x="1617316" y="4645548"/>
            <a:ext cx="1600200" cy="646331"/>
          </a:xfrm>
          <a:prstGeom prst="rect">
            <a:avLst/>
          </a:prstGeom>
        </p:spPr>
        <p:txBody>
          <a:bodyPr wrap="square">
            <a:spAutoFit/>
          </a:bodyPr>
          <a:lstStyle/>
          <a:p>
            <a:pPr algn="ctr"/>
            <a:r>
              <a:rPr lang="en-US" dirty="0"/>
              <a:t>Mode de </a:t>
            </a:r>
            <a:r>
              <a:rPr lang="en-US" dirty="0" smtClean="0"/>
              <a:t>transmission</a:t>
            </a:r>
            <a:endParaRPr lang="en-US" dirty="0"/>
          </a:p>
        </p:txBody>
      </p:sp>
      <p:sp>
        <p:nvSpPr>
          <p:cNvPr id="18" name="Rectangle 17"/>
          <p:cNvSpPr>
            <a:spLocks noGrp="1" noSelect="1" noRot="1" noMove="1" noResize="1" noEditPoints="1" noAdjustHandles="1" noChangeArrowheads="1" noChangeShapeType="1" noTextEdit="1"/>
          </p:cNvSpPr>
          <p:nvPr>
            <p:custDataLst>
              <p:tags r:id="rId17"/>
            </p:custDataLst>
          </p:nvPr>
        </p:nvSpPr>
        <p:spPr>
          <a:xfrm>
            <a:off x="1825120" y="1828800"/>
            <a:ext cx="1222880" cy="646331"/>
          </a:xfrm>
          <a:prstGeom prst="rect">
            <a:avLst/>
          </a:prstGeom>
        </p:spPr>
        <p:txBody>
          <a:bodyPr wrap="square">
            <a:spAutoFit/>
          </a:bodyPr>
          <a:lstStyle/>
          <a:p>
            <a:pPr algn="ctr"/>
            <a:r>
              <a:rPr lang="en-CA" dirty="0"/>
              <a:t>Agent </a:t>
            </a:r>
            <a:r>
              <a:rPr lang="en-CA" dirty="0" err="1" smtClean="0"/>
              <a:t>infectieux</a:t>
            </a:r>
            <a:r>
              <a:rPr lang="en-CA" dirty="0" smtClean="0"/>
              <a:t>
							</a:t>
            </a:r>
            <a:endParaRPr lang="en-CA" dirty="0"/>
          </a:p>
        </p:txBody>
      </p:sp>
      <p:sp>
        <p:nvSpPr>
          <p:cNvPr id="19" name="Rectangle 18"/>
          <p:cNvSpPr>
            <a:spLocks noGrp="1" noSelect="1" noRot="1" noMove="1" noResize="1" noEditPoints="1" noAdjustHandles="1" noChangeArrowheads="1" noChangeShapeType="1" noTextEdit="1"/>
          </p:cNvSpPr>
          <p:nvPr>
            <p:custDataLst>
              <p:tags r:id="rId18"/>
            </p:custDataLst>
          </p:nvPr>
        </p:nvSpPr>
        <p:spPr>
          <a:xfrm rot="2754041">
            <a:off x="677902" y="3793687"/>
            <a:ext cx="1077124" cy="646331"/>
          </a:xfrm>
          <a:prstGeom prst="rect">
            <a:avLst/>
          </a:prstGeom>
        </p:spPr>
        <p:txBody>
          <a:bodyPr wrap="square">
            <a:spAutoFit/>
          </a:bodyPr>
          <a:lstStyle/>
          <a:p>
            <a:pPr algn="ctr"/>
            <a:r>
              <a:rPr lang="en-CA" dirty="0"/>
              <a:t>Porte </a:t>
            </a:r>
            <a:r>
              <a:rPr lang="en-CA" dirty="0" err="1"/>
              <a:t>d’entrée</a:t>
            </a:r>
            <a:endParaRPr lang="en-CA" dirty="0"/>
          </a:p>
        </p:txBody>
      </p:sp>
      <p:pic>
        <p:nvPicPr>
          <p:cNvPr id="20" name="Picture 19"/>
          <p:cNvPicPr>
            <a:picLocks noGrp="1" noSelect="1" noRot="1" noMove="1" noResize="1" noEditPoints="1" noAdjustHandles="1" noChangeArrowheads="1" noChangeShapeType="1"/>
          </p:cNvPicPr>
          <p:nvPr>
            <p:custDataLst>
              <p:tags r:id="rId19"/>
            </p:custDataLst>
          </p:nvPr>
        </p:nvPicPr>
        <p:blipFill>
          <a:blip r:embed="rId29">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2762981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Grp="1" noSelect="1" noRot="1" noMove="1" noResize="1" noEditPoints="1" noAdjustHandles="1" noChangeArrowheads="1" noChangeShapeType="1"/>
          </p:cNvPicPr>
          <p:nvPr>
            <p:custDataLst>
              <p:tags r:id="rId1"/>
            </p:custDataLst>
          </p:nvPr>
        </p:nvPicPr>
        <p:blipFill rotWithShape="1">
          <a:blip r:embed="rId7" cstate="print">
            <a:extLst>
              <a:ext uri="{28A0092B-C50C-407E-A947-70E740481C1C}">
                <a14:useLocalDpi xmlns:a14="http://schemas.microsoft.com/office/drawing/2010/main" val="0"/>
              </a:ext>
            </a:extLst>
          </a:blip>
          <a:srcRect/>
          <a:stretch/>
        </p:blipFill>
        <p:spPr>
          <a:xfrm>
            <a:off x="0" y="1"/>
            <a:ext cx="9143622" cy="6858000"/>
          </a:xfrm>
          <a:prstGeom prst="rect">
            <a:avLst/>
          </a:prstGeom>
        </p:spPr>
      </p:pic>
      <p:sp>
        <p:nvSpPr>
          <p:cNvPr id="9" name="Rectangle 8"/>
          <p:cNvSpPr>
            <a:spLocks noGrp="1" noSelect="1" noRot="1" noMove="1" noResize="1" noEditPoints="1" noAdjustHandles="1" noChangeArrowheads="1" noChangeShapeType="1" noTextEdit="1"/>
          </p:cNvSpPr>
          <p:nvPr>
            <p:custDataLst>
              <p:tags r:id="rId2"/>
            </p:custDataLst>
          </p:nvPr>
        </p:nvSpPr>
        <p:spPr>
          <a:xfrm>
            <a:off x="377" y="990600"/>
            <a:ext cx="9143623" cy="362072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a:spLocks noGrp="1" noSelect="1" noRot="1" noMove="1" noResize="1" noEditPoints="1" noAdjustHandles="1" noChangeArrowheads="1" noChangeShapeType="1" noTextEdit="1"/>
          </p:cNvSpPr>
          <p:nvPr>
            <p:custDataLst>
              <p:tags r:id="rId3"/>
            </p:custDataLst>
          </p:nvPr>
        </p:nvSpPr>
        <p:spPr>
          <a:xfrm>
            <a:off x="914400" y="1314071"/>
            <a:ext cx="7748913" cy="3308598"/>
          </a:xfrm>
          <a:prstGeom prst="rect">
            <a:avLst/>
          </a:prstGeom>
          <a:noFill/>
        </p:spPr>
        <p:txBody>
          <a:bodyPr wrap="square" rtlCol="0">
            <a:spAutoFit/>
          </a:bodyPr>
          <a:lstStyle/>
          <a:p>
            <a:r>
              <a:rPr lang="fr-FR" sz="2000" dirty="0">
                <a:latin typeface="+mj-lt"/>
              </a:rPr>
              <a:t>Introduction générale aux pratiques de </a:t>
            </a:r>
            <a:r>
              <a:rPr lang="fr-FR" sz="2000" dirty="0" smtClean="0">
                <a:latin typeface="+mj-lt"/>
              </a:rPr>
              <a:t>base</a:t>
            </a:r>
          </a:p>
          <a:p>
            <a:endParaRPr lang="fr-FR" dirty="0" smtClean="0">
              <a:latin typeface="+mj-lt"/>
            </a:endParaRPr>
          </a:p>
          <a:p>
            <a:r>
              <a:rPr lang="fr-FR" dirty="0" smtClean="0">
                <a:latin typeface="+mj-lt"/>
              </a:rPr>
              <a:t>Les </a:t>
            </a:r>
            <a:r>
              <a:rPr lang="fr-FR" dirty="0">
                <a:latin typeface="+mj-lt"/>
              </a:rPr>
              <a:t>pratiques de base sont les méthodes de prévention et de contrôle des infections qui sont utilisées :	</a:t>
            </a:r>
            <a:endParaRPr lang="fr-FR" dirty="0" smtClean="0">
              <a:latin typeface="+mj-lt"/>
            </a:endParaRPr>
          </a:p>
          <a:p>
            <a:pPr marL="285750" indent="-285750">
              <a:lnSpc>
                <a:spcPct val="150000"/>
              </a:lnSpc>
              <a:buFont typeface="Arial" panose="020B0604020202020204" pitchFamily="34" charset="0"/>
              <a:buChar char="•"/>
            </a:pPr>
            <a:r>
              <a:rPr lang="fr-FR" dirty="0">
                <a:latin typeface="+mj-lt"/>
              </a:rPr>
              <a:t>systématiquement durant toutes les activités 	</a:t>
            </a:r>
          </a:p>
          <a:p>
            <a:pPr marL="285750" indent="-285750">
              <a:lnSpc>
                <a:spcPct val="150000"/>
              </a:lnSpc>
              <a:buFont typeface="Arial" panose="020B0604020202020204" pitchFamily="34" charset="0"/>
              <a:buChar char="•"/>
            </a:pPr>
            <a:r>
              <a:rPr lang="fr-FR" dirty="0">
                <a:latin typeface="+mj-lt"/>
              </a:rPr>
              <a:t>avec tous les clients, patients et résidents 	</a:t>
            </a:r>
          </a:p>
          <a:p>
            <a:pPr marL="285750" indent="-285750">
              <a:lnSpc>
                <a:spcPct val="150000"/>
              </a:lnSpc>
              <a:buFont typeface="Arial" panose="020B0604020202020204" pitchFamily="34" charset="0"/>
              <a:buChar char="•"/>
            </a:pPr>
            <a:r>
              <a:rPr lang="fr-FR" dirty="0">
                <a:latin typeface="+mj-lt"/>
              </a:rPr>
              <a:t>dans tous les milieux de soins</a:t>
            </a:r>
          </a:p>
          <a:p>
            <a:pPr>
              <a:lnSpc>
                <a:spcPct val="150000"/>
              </a:lnSpc>
            </a:pPr>
            <a:r>
              <a:rPr lang="fr-FR" dirty="0">
                <a:latin typeface="+mj-lt"/>
              </a:rPr>
              <a:t>pour prévenir et contrôler la transmission d’agents infectieux</a:t>
            </a:r>
            <a:endParaRPr lang="en-US" dirty="0" smtClean="0">
              <a:latin typeface="+mj-lt"/>
            </a:endParaRPr>
          </a:p>
          <a:p>
            <a:pPr>
              <a:lnSpc>
                <a:spcPct val="150000"/>
              </a:lnSpc>
            </a:pPr>
            <a:endParaRPr lang="en-US" dirty="0">
              <a:latin typeface="+mj-lt"/>
            </a:endParaRPr>
          </a:p>
        </p:txBody>
      </p:sp>
      <p:pic>
        <p:nvPicPr>
          <p:cNvPr id="5" name="Picture 4"/>
          <p:cNvPicPr>
            <a:picLocks noGrp="1" noSelect="1" noRot="1" noMove="1" noResize="1" noEditPoints="1" noAdjustHandles="1" noChangeArrowheads="1" noChangeShapeType="1"/>
          </p:cNvPicPr>
          <p:nvPr>
            <p:custDataLst>
              <p:tags r:id="rId4"/>
            </p:custDataLst>
          </p:nvPr>
        </p:nvPicPr>
        <p:blipFill>
          <a:blip r:embed="rId8">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3277353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Select="1" noRot="1" noMove="1" noResize="1" noEditPoints="1" noAdjustHandles="1" noChangeArrowheads="1" noChangeShapeType="1" noTextEdit="1"/>
          </p:cNvSpPr>
          <p:nvPr>
            <p:ph type="title"/>
            <p:custDataLst>
              <p:tags r:id="rId1"/>
            </p:custDataLst>
          </p:nvPr>
        </p:nvSpPr>
        <p:spPr/>
        <p:txBody>
          <a:bodyPr>
            <a:normAutofit fontScale="90000"/>
          </a:bodyPr>
          <a:lstStyle/>
          <a:p>
            <a:r>
              <a:rPr lang="en-US" dirty="0" smtClean="0"/>
              <a:t>Discussion pour </a:t>
            </a:r>
            <a:r>
              <a:rPr lang="en-US" dirty="0" err="1" smtClean="0"/>
              <a:t>soins</a:t>
            </a:r>
            <a:r>
              <a:rPr lang="en-US" dirty="0" smtClean="0"/>
              <a:t> de </a:t>
            </a:r>
            <a:r>
              <a:rPr lang="en-US" dirty="0" err="1" smtClean="0"/>
              <a:t>courte</a:t>
            </a:r>
            <a:r>
              <a:rPr lang="en-US" dirty="0" smtClean="0"/>
              <a:t>
							</a:t>
            </a:r>
            <a:r>
              <a:rPr lang="en-US" dirty="0" err="1" smtClean="0"/>
              <a:t>dur</a:t>
            </a:r>
            <a:r>
              <a:rPr lang="fr-FR" dirty="0"/>
              <a:t>é</a:t>
            </a:r>
            <a:r>
              <a:rPr lang="en-US" dirty="0" smtClean="0"/>
              <a:t>e</a:t>
            </a:r>
            <a:endParaRPr lang="en-CA" dirty="0"/>
          </a:p>
        </p:txBody>
      </p:sp>
      <p:sp>
        <p:nvSpPr>
          <p:cNvPr id="3" name="Content Placeholder 2"/>
          <p:cNvSpPr>
            <a:spLocks noGrp="1" noSelect="1" noRot="1" noMove="1" noResize="1" noEditPoints="1" noAdjustHandles="1" noChangeArrowheads="1" noChangeShapeType="1" noTextEdit="1"/>
          </p:cNvSpPr>
          <p:nvPr>
            <p:ph idx="1"/>
            <p:custDataLst>
              <p:tags r:id="rId2"/>
            </p:custDataLst>
          </p:nvPr>
        </p:nvSpPr>
        <p:spPr/>
        <p:txBody>
          <a:bodyPr>
            <a:normAutofit fontScale="77500" lnSpcReduction="20000"/>
          </a:bodyPr>
          <a:lstStyle/>
          <a:p>
            <a:endParaRPr lang="en-US" dirty="0" smtClean="0"/>
          </a:p>
          <a:p>
            <a:pPr lvl="0"/>
            <a:r>
              <a:rPr lang="fr-FR" dirty="0"/>
              <a:t>Comment l’hygiène des mains empêche-t-elle la propagation d’une infection</a:t>
            </a:r>
            <a:r>
              <a:rPr lang="fr-FR" dirty="0" smtClean="0"/>
              <a:t>?</a:t>
            </a:r>
          </a:p>
          <a:p>
            <a:pPr lvl="0"/>
            <a:r>
              <a:rPr lang="fr-FR" dirty="0" smtClean="0"/>
              <a:t>Quelles </a:t>
            </a:r>
            <a:r>
              <a:rPr lang="fr-FR" dirty="0"/>
              <a:t>mesures puis-je prendre pour minimiser la prolifération et la propagation des agents infectieux afin de protéger mes </a:t>
            </a:r>
            <a:r>
              <a:rPr lang="fr-FR" dirty="0" smtClean="0"/>
              <a:t>patients?</a:t>
            </a:r>
          </a:p>
          <a:p>
            <a:pPr lvl="0"/>
            <a:r>
              <a:rPr lang="fr-FR" dirty="0" smtClean="0"/>
              <a:t>Pourquoi </a:t>
            </a:r>
            <a:r>
              <a:rPr lang="fr-FR" dirty="0"/>
              <a:t>le nettoyage et la désinfection dans les milieux de soins de santé sont-ils importants</a:t>
            </a:r>
            <a:r>
              <a:rPr lang="fr-FR" dirty="0" smtClean="0"/>
              <a:t>?</a:t>
            </a:r>
          </a:p>
          <a:p>
            <a:pPr lvl="0"/>
            <a:r>
              <a:rPr lang="fr-FR" dirty="0" smtClean="0"/>
              <a:t>Les </a:t>
            </a:r>
            <a:r>
              <a:rPr lang="fr-FR" dirty="0"/>
              <a:t>infections constituent un risque pour </a:t>
            </a:r>
            <a:r>
              <a:rPr lang="fr-FR" dirty="0" smtClean="0"/>
              <a:t>les patients ainsi </a:t>
            </a:r>
            <a:r>
              <a:rPr lang="fr-FR" dirty="0"/>
              <a:t>que les fournisseurs de soins de santé. Quelles étapes dois-je suivre pour demeurer en santé et diminuer le risque que je contracte une infection afin que je puisse me protéger, de même que mes </a:t>
            </a:r>
            <a:r>
              <a:rPr lang="fr-FR" dirty="0" smtClean="0"/>
              <a:t>patients? </a:t>
            </a:r>
            <a:endParaRPr lang="en-CA" dirty="0"/>
          </a:p>
        </p:txBody>
      </p:sp>
      <p:sp>
        <p:nvSpPr>
          <p:cNvPr id="4" name="Slide Number Placeholder 3"/>
          <p:cNvSpPr>
            <a:spLocks noGrp="1" noSelect="1" noRot="1" noMove="1" noResize="1" noEditPoints="1" noAdjustHandles="1" noChangeArrowheads="1" noChangeShapeType="1" noTextEdit="1"/>
          </p:cNvSpPr>
          <p:nvPr>
            <p:ph type="sldNum" sz="quarter" idx="12"/>
            <p:custDataLst>
              <p:tags r:id="rId3"/>
            </p:custDataLst>
          </p:nvPr>
        </p:nvSpPr>
        <p:spPr/>
        <p:txBody>
          <a:bodyPr/>
          <a:lstStyle/>
          <a:p>
            <a:pPr>
              <a:defRPr/>
            </a:pPr>
            <a:fld id="{2FBEB88E-7A48-4311-8253-79E1F5AA80A5}" type="slidenum">
              <a:rPr lang="en-US" smtClean="0">
                <a:solidFill>
                  <a:prstClr val="black"/>
                </a:solidFill>
              </a:rPr>
              <a:pPr>
                <a:defRPr/>
              </a:pPr>
              <a:t>20</a:t>
            </a:fld>
            <a:endParaRPr lang="en-US">
              <a:solidFill>
                <a:prstClr val="black"/>
              </a:solidFill>
            </a:endParaRPr>
          </a:p>
        </p:txBody>
      </p:sp>
      <p:pic>
        <p:nvPicPr>
          <p:cNvPr id="5" name="Picture 4"/>
          <p:cNvPicPr>
            <a:picLocks noGrp="1" noSelect="1" noRot="1" noMove="1" noResize="1" noEditPoints="1" noAdjustHandles="1" noChangeArrowheads="1" noChangeShapeType="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85908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Select="1" noRot="1" noMove="1" noResize="1" noEditPoints="1" noAdjustHandles="1" noChangeArrowheads="1" noChangeShapeType="1" noTextEdit="1"/>
          </p:cNvSpPr>
          <p:nvPr>
            <p:ph type="title"/>
            <p:custDataLst>
              <p:tags r:id="rId1"/>
            </p:custDataLst>
          </p:nvPr>
        </p:nvSpPr>
        <p:spPr/>
        <p:txBody>
          <a:bodyPr>
            <a:normAutofit fontScale="90000"/>
          </a:bodyPr>
          <a:lstStyle/>
          <a:p>
            <a:r>
              <a:rPr lang="en-US" dirty="0" smtClean="0"/>
              <a:t>Discussion pour </a:t>
            </a:r>
            <a:r>
              <a:rPr lang="en-US" dirty="0" err="1" smtClean="0"/>
              <a:t>soins</a:t>
            </a:r>
            <a:r>
              <a:rPr lang="en-US" dirty="0" smtClean="0"/>
              <a:t> de longue </a:t>
            </a:r>
            <a:r>
              <a:rPr lang="en-US" dirty="0" err="1" smtClean="0"/>
              <a:t>dur</a:t>
            </a:r>
            <a:r>
              <a:rPr lang="fr-FR" dirty="0" err="1" smtClean="0"/>
              <a:t>ée</a:t>
            </a:r>
            <a:endParaRPr lang="en-CA" dirty="0"/>
          </a:p>
        </p:txBody>
      </p:sp>
      <p:sp>
        <p:nvSpPr>
          <p:cNvPr id="3" name="Content Placeholder 2"/>
          <p:cNvSpPr>
            <a:spLocks noGrp="1" noSelect="1" noRot="1" noMove="1" noResize="1" noEditPoints="1" noAdjustHandles="1" noChangeArrowheads="1" noChangeShapeType="1" noTextEdit="1"/>
          </p:cNvSpPr>
          <p:nvPr>
            <p:ph idx="1"/>
            <p:custDataLst>
              <p:tags r:id="rId2"/>
            </p:custDataLst>
          </p:nvPr>
        </p:nvSpPr>
        <p:spPr/>
        <p:txBody>
          <a:bodyPr>
            <a:normAutofit fontScale="70000" lnSpcReduction="20000"/>
          </a:bodyPr>
          <a:lstStyle/>
          <a:p>
            <a:endParaRPr lang="en-US" dirty="0" smtClean="0"/>
          </a:p>
          <a:p>
            <a:pPr lvl="0"/>
            <a:r>
              <a:rPr lang="fr-FR" dirty="0"/>
              <a:t>Comment l’hygiène des mains empêche-t-elle la propagation d’une infection</a:t>
            </a:r>
            <a:r>
              <a:rPr lang="fr-FR" dirty="0" smtClean="0"/>
              <a:t>?</a:t>
            </a:r>
          </a:p>
          <a:p>
            <a:pPr lvl="0"/>
            <a:r>
              <a:rPr lang="fr-FR" dirty="0" smtClean="0"/>
              <a:t>Quelles </a:t>
            </a:r>
            <a:r>
              <a:rPr lang="fr-FR" dirty="0"/>
              <a:t>mesures puis-je prendre pour minimiser la prolifération et la propagation des agents infectieux afin de protéger mes </a:t>
            </a:r>
            <a:r>
              <a:rPr lang="fr-FR" dirty="0" smtClean="0"/>
              <a:t>résidents?</a:t>
            </a:r>
          </a:p>
          <a:p>
            <a:pPr lvl="0"/>
            <a:r>
              <a:rPr lang="fr-FR" dirty="0" smtClean="0"/>
              <a:t>Pourquoi </a:t>
            </a:r>
            <a:r>
              <a:rPr lang="fr-FR" dirty="0"/>
              <a:t>le nettoyage et la désinfection dans les milieux de soins de santé sont-ils importants</a:t>
            </a:r>
            <a:r>
              <a:rPr lang="fr-FR" dirty="0" smtClean="0"/>
              <a:t>?</a:t>
            </a:r>
          </a:p>
          <a:p>
            <a:pPr lvl="0"/>
            <a:r>
              <a:rPr lang="fr-FR" dirty="0" smtClean="0"/>
              <a:t>Les </a:t>
            </a:r>
            <a:r>
              <a:rPr lang="fr-FR" dirty="0"/>
              <a:t>infections constituent un risque pour les clients, les patients, les résidents ainsi que les fournisseurs de soins de santé. Quelles étapes dois-je suivre pour demeurer en santé et diminuer le risque que je contracte une infection afin que je puisse me protéger, de même que mes </a:t>
            </a:r>
            <a:r>
              <a:rPr lang="fr-FR" dirty="0" smtClean="0"/>
              <a:t>résidents</a:t>
            </a:r>
            <a:r>
              <a:rPr lang="fr-FR" dirty="0"/>
              <a:t>? </a:t>
            </a:r>
            <a:endParaRPr lang="en-CA" dirty="0"/>
          </a:p>
        </p:txBody>
      </p:sp>
      <p:sp>
        <p:nvSpPr>
          <p:cNvPr id="4" name="Slide Number Placeholder 3"/>
          <p:cNvSpPr>
            <a:spLocks noGrp="1" noSelect="1" noRot="1" noMove="1" noResize="1" noEditPoints="1" noAdjustHandles="1" noChangeArrowheads="1" noChangeShapeType="1" noTextEdit="1"/>
          </p:cNvSpPr>
          <p:nvPr>
            <p:ph type="sldNum" sz="quarter" idx="12"/>
            <p:custDataLst>
              <p:tags r:id="rId3"/>
            </p:custDataLst>
          </p:nvPr>
        </p:nvSpPr>
        <p:spPr/>
        <p:txBody>
          <a:bodyPr/>
          <a:lstStyle/>
          <a:p>
            <a:pPr>
              <a:defRPr/>
            </a:pPr>
            <a:fld id="{2FBEB88E-7A48-4311-8253-79E1F5AA80A5}" type="slidenum">
              <a:rPr lang="en-US" smtClean="0">
                <a:solidFill>
                  <a:prstClr val="black"/>
                </a:solidFill>
              </a:rPr>
              <a:pPr>
                <a:defRPr/>
              </a:pPr>
              <a:t>21</a:t>
            </a:fld>
            <a:endParaRPr lang="en-US">
              <a:solidFill>
                <a:prstClr val="black"/>
              </a:solidFill>
            </a:endParaRPr>
          </a:p>
        </p:txBody>
      </p:sp>
      <p:pic>
        <p:nvPicPr>
          <p:cNvPr id="5" name="Picture 4"/>
          <p:cNvPicPr>
            <a:picLocks noGrp="1" noSelect="1" noRot="1" noMove="1" noResize="1" noEditPoints="1" noAdjustHandles="1" noChangeArrowheads="1" noChangeShapeType="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91131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Select="1" noRot="1" noMove="1" noResize="1" noEditPoints="1" noAdjustHandles="1" noChangeArrowheads="1" noChangeShapeType="1" noTextEdit="1"/>
          </p:cNvSpPr>
          <p:nvPr>
            <p:ph type="title"/>
            <p:custDataLst>
              <p:tags r:id="rId1"/>
            </p:custDataLst>
          </p:nvPr>
        </p:nvSpPr>
        <p:spPr/>
        <p:txBody>
          <a:bodyPr>
            <a:normAutofit fontScale="90000"/>
          </a:bodyPr>
          <a:lstStyle/>
          <a:p>
            <a:r>
              <a:rPr lang="en-US" dirty="0" smtClean="0"/>
              <a:t>Discussion pour </a:t>
            </a:r>
            <a:r>
              <a:rPr lang="en-US" dirty="0" err="1" smtClean="0"/>
              <a:t>clinique</a:t>
            </a:r>
            <a:r>
              <a:rPr lang="en-US" dirty="0" smtClean="0"/>
              <a:t>
							</a:t>
            </a:r>
            <a:r>
              <a:rPr lang="en-US" dirty="0" err="1" smtClean="0"/>
              <a:t>communautaire</a:t>
            </a:r>
            <a:endParaRPr lang="en-CA" dirty="0"/>
          </a:p>
        </p:txBody>
      </p:sp>
      <p:sp>
        <p:nvSpPr>
          <p:cNvPr id="3" name="Content Placeholder 2"/>
          <p:cNvSpPr>
            <a:spLocks noGrp="1" noSelect="1" noRot="1" noMove="1" noResize="1" noEditPoints="1" noAdjustHandles="1" noChangeArrowheads="1" noChangeShapeType="1" noTextEdit="1"/>
          </p:cNvSpPr>
          <p:nvPr>
            <p:ph idx="1"/>
            <p:custDataLst>
              <p:tags r:id="rId2"/>
            </p:custDataLst>
          </p:nvPr>
        </p:nvSpPr>
        <p:spPr/>
        <p:txBody>
          <a:bodyPr>
            <a:normAutofit fontScale="77500" lnSpcReduction="20000"/>
          </a:bodyPr>
          <a:lstStyle/>
          <a:p>
            <a:endParaRPr lang="en-US" dirty="0" smtClean="0"/>
          </a:p>
          <a:p>
            <a:pPr lvl="0"/>
            <a:r>
              <a:rPr lang="fr-FR" dirty="0"/>
              <a:t>Comment l’hygiène des mains empêche-t-elle la propagation d’une infection</a:t>
            </a:r>
            <a:r>
              <a:rPr lang="fr-FR" dirty="0" smtClean="0"/>
              <a:t>?</a:t>
            </a:r>
          </a:p>
          <a:p>
            <a:pPr lvl="0"/>
            <a:r>
              <a:rPr lang="fr-FR" dirty="0" smtClean="0"/>
              <a:t>Quelles </a:t>
            </a:r>
            <a:r>
              <a:rPr lang="fr-FR" dirty="0"/>
              <a:t>mesures puis-je prendre pour minimiser la prolifération et la propagation des agents infectieux afin de protéger mes </a:t>
            </a:r>
            <a:r>
              <a:rPr lang="fr-FR" dirty="0" smtClean="0"/>
              <a:t>clients?</a:t>
            </a:r>
          </a:p>
          <a:p>
            <a:pPr lvl="0"/>
            <a:r>
              <a:rPr lang="fr-FR" dirty="0" smtClean="0"/>
              <a:t>Pourquoi </a:t>
            </a:r>
            <a:r>
              <a:rPr lang="fr-FR" dirty="0"/>
              <a:t>le nettoyage et la désinfection dans les milieux de soins de santé sont-ils importants</a:t>
            </a:r>
            <a:r>
              <a:rPr lang="fr-FR" dirty="0" smtClean="0"/>
              <a:t>?</a:t>
            </a:r>
          </a:p>
          <a:p>
            <a:pPr lvl="0"/>
            <a:r>
              <a:rPr lang="fr-FR" dirty="0" smtClean="0"/>
              <a:t>Les </a:t>
            </a:r>
            <a:r>
              <a:rPr lang="fr-FR" dirty="0"/>
              <a:t>infections constituent un risque pour les clients, les patients, les résidents ainsi que les fournisseurs de soins de santé. Quelles étapes dois-je suivre pour demeurer en santé et diminuer le risque que je contracte une infection afin que je puisse me protéger, de même que mes </a:t>
            </a:r>
            <a:r>
              <a:rPr lang="fr-FR" dirty="0" smtClean="0"/>
              <a:t>clients? </a:t>
            </a:r>
            <a:endParaRPr lang="en-CA" dirty="0"/>
          </a:p>
        </p:txBody>
      </p:sp>
      <p:sp>
        <p:nvSpPr>
          <p:cNvPr id="4" name="Slide Number Placeholder 3"/>
          <p:cNvSpPr>
            <a:spLocks noGrp="1" noSelect="1" noRot="1" noMove="1" noResize="1" noEditPoints="1" noAdjustHandles="1" noChangeArrowheads="1" noChangeShapeType="1" noTextEdit="1"/>
          </p:cNvSpPr>
          <p:nvPr>
            <p:ph type="sldNum" sz="quarter" idx="12"/>
            <p:custDataLst>
              <p:tags r:id="rId3"/>
            </p:custDataLst>
          </p:nvPr>
        </p:nvSpPr>
        <p:spPr/>
        <p:txBody>
          <a:bodyPr/>
          <a:lstStyle/>
          <a:p>
            <a:pPr>
              <a:defRPr/>
            </a:pPr>
            <a:fld id="{2FBEB88E-7A48-4311-8253-79E1F5AA80A5}" type="slidenum">
              <a:rPr lang="en-US" smtClean="0">
                <a:solidFill>
                  <a:prstClr val="black"/>
                </a:solidFill>
              </a:rPr>
              <a:pPr>
                <a:defRPr/>
              </a:pPr>
              <a:t>22</a:t>
            </a:fld>
            <a:endParaRPr lang="en-US">
              <a:solidFill>
                <a:prstClr val="black"/>
              </a:solidFill>
            </a:endParaRPr>
          </a:p>
        </p:txBody>
      </p:sp>
      <p:pic>
        <p:nvPicPr>
          <p:cNvPr id="5" name="Picture 4"/>
          <p:cNvPicPr>
            <a:picLocks noGrp="1" noSelect="1" noRot="1" noMove="1" noResize="1" noEditPoints="1" noAdjustHandles="1" noChangeArrowheads="1" noChangeShapeType="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3025333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0"/>
            <a:ext cx="9144000" cy="6858000"/>
          </a:xfrm>
          <a:prstGeom prst="rect">
            <a:avLst/>
          </a:prstGeom>
        </p:spPr>
      </p:pic>
      <p:pic>
        <p:nvPicPr>
          <p:cNvPr id="4" name="Picture 3"/>
          <p:cNvPicPr>
            <a:picLocks noGrp="1" noSelect="1" noRot="1" noMove="1" noResize="1" noEditPoints="1" noAdjustHandles="1" noChangeArrowheads="1" noChangeShapeType="1"/>
          </p:cNvPicPr>
          <p:nvPr/>
        </p:nvPicPr>
        <p:blipFill>
          <a:blip r:embed="rId4">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nvSpPr>
        <p:spPr>
          <a:xfrm>
            <a:off x="0" y="488388"/>
            <a:ext cx="2222788" cy="338554"/>
          </a:xfrm>
          <a:prstGeom prst="rect">
            <a:avLst/>
          </a:prstGeom>
          <a:noFill/>
        </p:spPr>
        <p:txBody>
          <a:bodyPr wrap="none" rtlCol="0">
            <a:spAutoFit/>
          </a:bodyPr>
          <a:lstStyle/>
          <a:p>
            <a:r>
              <a:rPr lang="en-US" sz="1600" dirty="0" smtClean="0">
                <a:solidFill>
                  <a:schemeClr val="bg1"/>
                </a:solidFill>
                <a:latin typeface="+mj-lt"/>
              </a:rPr>
              <a:t>ÉVALUATION </a:t>
            </a:r>
            <a:r>
              <a:rPr lang="en-US" sz="1600" dirty="0">
                <a:solidFill>
                  <a:schemeClr val="bg1"/>
                </a:solidFill>
                <a:latin typeface="+mj-lt"/>
              </a:rPr>
              <a:t>DU RISQUE</a:t>
            </a:r>
          </a:p>
        </p:txBody>
      </p:sp>
      <p:pic>
        <p:nvPicPr>
          <p:cNvPr id="7" name="Picture 6"/>
          <p:cNvPicPr>
            <a:picLocks noGrp="1" noSelect="1" noRot="1" noMove="1" noResize="1" noEditPoints="1" noAdjustHandles="1" noChangeArrowheads="1" noChangeShapeType="1"/>
          </p:cNvPicPr>
          <p:nvPr/>
        </p:nvPicPr>
        <p:blipFill>
          <a:blip r:embed="rId5">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
        <p:nvSpPr>
          <p:cNvPr id="8" name="Rectangle 7"/>
          <p:cNvSpPr/>
          <p:nvPr/>
        </p:nvSpPr>
        <p:spPr>
          <a:xfrm>
            <a:off x="4980389" y="0"/>
            <a:ext cx="4163224" cy="640080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Grp="1" noSelect="1" noRot="1" noMove="1" noResize="1" noEditPoints="1" noAdjustHandles="1" noChangeArrowheads="1" noChangeShapeType="1" noTextEdit="1"/>
          </p:cNvSpPr>
          <p:nvPr/>
        </p:nvSpPr>
        <p:spPr>
          <a:xfrm>
            <a:off x="5347501" y="689212"/>
            <a:ext cx="3428999" cy="4247317"/>
          </a:xfrm>
          <a:prstGeom prst="rect">
            <a:avLst/>
          </a:prstGeom>
        </p:spPr>
        <p:txBody>
          <a:bodyPr wrap="square">
            <a:spAutoFit/>
          </a:bodyPr>
          <a:lstStyle/>
          <a:p>
            <a:r>
              <a:rPr lang="fr-FR" dirty="0"/>
              <a:t>L’évaluation du risque est un examen de l’interaction entre le fournisseur de soins de santé, le client/patient/résident et l’environnement. Elle vise à mesurer et à analyser l’exposition potentielle à une maladie infectieuse</a:t>
            </a:r>
            <a:r>
              <a:rPr lang="fr-FR" dirty="0" smtClean="0"/>
              <a:t>.</a:t>
            </a:r>
          </a:p>
          <a:p>
            <a:endParaRPr lang="fr-FR" dirty="0"/>
          </a:p>
          <a:p>
            <a:r>
              <a:rPr lang="fr-FR" dirty="0" smtClean="0"/>
              <a:t>L’évaluation </a:t>
            </a:r>
            <a:r>
              <a:rPr lang="fr-FR" dirty="0"/>
              <a:t>du risque a pour objectif de déterminer les risques et de limiter l’exposition éventuelle aux maladies infectieuses et aux autres menaces pour la santé et la sécurité.</a:t>
            </a:r>
            <a:endParaRPr lang="en-CA" dirty="0"/>
          </a:p>
        </p:txBody>
      </p:sp>
    </p:spTree>
    <p:extLst>
      <p:ext uri="{BB962C8B-B14F-4D97-AF65-F5344CB8AC3E}">
        <p14:creationId xmlns:p14="http://schemas.microsoft.com/office/powerpoint/2010/main" val="109681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Grp="1" noSelect="1" noRot="1" noMove="1" noResize="1" noEditPoints="1" noAdjustHandles="1" noChangeArrowheads="1" noChangeShapeType="1"/>
          </p:cNvPicPr>
          <p:nvPr>
            <p:custDataLst>
              <p:tags r:id="rId1"/>
            </p:custDataLst>
          </p:nvPr>
        </p:nvPicPr>
        <p:blipFill>
          <a:blip r:embed="rId13">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2"/>
            </p:custDataLst>
          </p:nvPr>
        </p:nvSpPr>
        <p:spPr>
          <a:xfrm>
            <a:off x="0" y="488388"/>
            <a:ext cx="2222788" cy="338554"/>
          </a:xfrm>
          <a:prstGeom prst="rect">
            <a:avLst/>
          </a:prstGeom>
          <a:noFill/>
        </p:spPr>
        <p:txBody>
          <a:bodyPr wrap="none" rtlCol="0">
            <a:spAutoFit/>
          </a:bodyPr>
          <a:lstStyle/>
          <a:p>
            <a:r>
              <a:rPr lang="en-US" sz="1600" dirty="0">
                <a:solidFill>
                  <a:schemeClr val="bg1"/>
                </a:solidFill>
                <a:latin typeface="+mj-lt"/>
              </a:rPr>
              <a:t>ÉVALUATION DU RISQUE</a:t>
            </a:r>
          </a:p>
        </p:txBody>
      </p:sp>
      <p:pic>
        <p:nvPicPr>
          <p:cNvPr id="7" name="Picture 6"/>
          <p:cNvPicPr>
            <a:picLocks noGrp="1" noSelect="1" noRot="1" noMove="1" noResize="1" noEditPoints="1" noAdjustHandles="1" noChangeArrowheads="1" noChangeShapeType="1"/>
          </p:cNvPicPr>
          <p:nvPr>
            <p:custDataLst>
              <p:tags r:id="rId3"/>
            </p:custDataLst>
          </p:nvPr>
        </p:nvPicPr>
        <p:blipFill>
          <a:blip r:embed="rId14">
            <a:extLst>
              <a:ext uri="{28A0092B-C50C-407E-A947-70E740481C1C}">
                <a14:useLocalDpi xmlns:a14="http://schemas.microsoft.com/office/drawing/2010/main" val="0"/>
              </a:ext>
            </a:extLst>
          </a:blip>
          <a:stretch>
            <a:fillRect/>
          </a:stretch>
        </p:blipFill>
        <p:spPr>
          <a:xfrm>
            <a:off x="4572000" y="2133600"/>
            <a:ext cx="4572001" cy="3049489"/>
          </a:xfrm>
          <a:prstGeom prst="rect">
            <a:avLst/>
          </a:prstGeom>
        </p:spPr>
      </p:pic>
      <p:pic>
        <p:nvPicPr>
          <p:cNvPr id="8" name="Picture 7"/>
          <p:cNvPicPr>
            <a:picLocks noGrp="1" noSelect="1" noRot="1" noMove="1" noResize="1" noEditPoints="1" noAdjustHandles="1" noChangeArrowheads="1" noChangeShapeType="1"/>
          </p:cNvPicPr>
          <p:nvPr>
            <p:custDataLst>
              <p:tags r:id="rId4"/>
            </p:custDataLst>
          </p:nvPr>
        </p:nvPicPr>
        <p:blipFill>
          <a:blip r:embed="rId15">
            <a:extLst>
              <a:ext uri="{28A0092B-C50C-407E-A947-70E740481C1C}">
                <a14:useLocalDpi xmlns:a14="http://schemas.microsoft.com/office/drawing/2010/main" val="0"/>
              </a:ext>
            </a:extLst>
          </a:blip>
          <a:stretch>
            <a:fillRect/>
          </a:stretch>
        </p:blipFill>
        <p:spPr>
          <a:xfrm>
            <a:off x="570" y="2133600"/>
            <a:ext cx="4571429" cy="3049108"/>
          </a:xfrm>
          <a:prstGeom prst="rect">
            <a:avLst/>
          </a:prstGeom>
        </p:spPr>
      </p:pic>
      <p:sp>
        <p:nvSpPr>
          <p:cNvPr id="9" name="Rectangle 8"/>
          <p:cNvSpPr>
            <a:spLocks noGrp="1" noSelect="1" noRot="1" noMove="1" noResize="1" noEditPoints="1" noAdjustHandles="1" noChangeArrowheads="1" noChangeShapeType="1" noTextEdit="1"/>
          </p:cNvSpPr>
          <p:nvPr>
            <p:custDataLst>
              <p:tags r:id="rId5"/>
            </p:custDataLst>
          </p:nvPr>
        </p:nvSpPr>
        <p:spPr>
          <a:xfrm>
            <a:off x="-1" y="1524000"/>
            <a:ext cx="4571999" cy="4572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a:spLocks noGrp="1" noSelect="1" noRot="1" noMove="1" noResize="1" noEditPoints="1" noAdjustHandles="1" noChangeArrowheads="1" noChangeShapeType="1" noTextEdit="1"/>
          </p:cNvSpPr>
          <p:nvPr>
            <p:custDataLst>
              <p:tags r:id="rId6"/>
            </p:custDataLst>
          </p:nvPr>
        </p:nvSpPr>
        <p:spPr>
          <a:xfrm>
            <a:off x="571" y="1524000"/>
            <a:ext cx="4495801" cy="369332"/>
          </a:xfrm>
          <a:prstGeom prst="rect">
            <a:avLst/>
          </a:prstGeom>
        </p:spPr>
        <p:txBody>
          <a:bodyPr wrap="square">
            <a:spAutoFit/>
          </a:bodyPr>
          <a:lstStyle/>
          <a:p>
            <a:r>
              <a:rPr lang="fr-FR" dirty="0">
                <a:solidFill>
                  <a:schemeClr val="bg1"/>
                </a:solidFill>
              </a:rPr>
              <a:t>Il existe deux types d’évaluations du risque :</a:t>
            </a:r>
            <a:endParaRPr lang="en-CA" dirty="0">
              <a:solidFill>
                <a:schemeClr val="bg1"/>
              </a:solidFill>
            </a:endParaRPr>
          </a:p>
        </p:txBody>
      </p:sp>
      <p:sp>
        <p:nvSpPr>
          <p:cNvPr id="3" name="Rectangle 2"/>
          <p:cNvSpPr>
            <a:spLocks noGrp="1" noSelect="1" noRot="1" noMove="1" noResize="1" noEditPoints="1" noAdjustHandles="1" noChangeArrowheads="1" noChangeShapeType="1" noTextEdit="1"/>
          </p:cNvSpPr>
          <p:nvPr>
            <p:custDataLst>
              <p:tags r:id="rId7"/>
            </p:custDataLst>
          </p:nvPr>
        </p:nvSpPr>
        <p:spPr>
          <a:xfrm>
            <a:off x="2326449" y="4572000"/>
            <a:ext cx="2245551" cy="646331"/>
          </a:xfrm>
          <a:prstGeom prst="rect">
            <a:avLst/>
          </a:prstGeom>
          <a:solidFill>
            <a:schemeClr val="bg1">
              <a:alpha val="68000"/>
            </a:schemeClr>
          </a:solidFill>
        </p:spPr>
        <p:txBody>
          <a:bodyPr wrap="none">
            <a:spAutoFit/>
          </a:bodyPr>
          <a:lstStyle/>
          <a:p>
            <a:r>
              <a:rPr lang="en-CA" b="1" dirty="0" err="1"/>
              <a:t>Organisationnel</a:t>
            </a:r>
            <a:r>
              <a:rPr lang="en-CA" b="1" dirty="0"/>
              <a:t>
							</a:t>
            </a:r>
            <a:endParaRPr lang="en-CA" b="1" dirty="0" smtClean="0"/>
          </a:p>
          <a:p>
            <a:r>
              <a:rPr lang="en-CA" dirty="0" err="1" smtClean="0"/>
              <a:t>l’évaluation</a:t>
            </a:r>
            <a:r>
              <a:rPr lang="en-CA" dirty="0" smtClean="0"/>
              <a:t>
							</a:t>
            </a:r>
            <a:r>
              <a:rPr lang="en-CA" dirty="0"/>
              <a:t>du </a:t>
            </a:r>
            <a:r>
              <a:rPr lang="en-CA" dirty="0" err="1"/>
              <a:t>risque</a:t>
            </a:r>
            <a:r>
              <a:rPr lang="en-CA" dirty="0"/>
              <a:t>
							</a:t>
            </a:r>
          </a:p>
        </p:txBody>
      </p:sp>
      <p:sp>
        <p:nvSpPr>
          <p:cNvPr id="10" name="Rectangle 9"/>
          <p:cNvSpPr>
            <a:spLocks noGrp="1" noSelect="1" noRot="1" noMove="1" noResize="1" noEditPoints="1" noAdjustHandles="1" noChangeArrowheads="1" noChangeShapeType="1" noTextEdit="1"/>
          </p:cNvSpPr>
          <p:nvPr>
            <p:custDataLst>
              <p:tags r:id="rId8"/>
            </p:custDataLst>
          </p:nvPr>
        </p:nvSpPr>
        <p:spPr>
          <a:xfrm>
            <a:off x="6898449" y="4572000"/>
            <a:ext cx="2245551" cy="646331"/>
          </a:xfrm>
          <a:prstGeom prst="rect">
            <a:avLst/>
          </a:prstGeom>
          <a:solidFill>
            <a:schemeClr val="bg1">
              <a:alpha val="68000"/>
            </a:schemeClr>
          </a:solidFill>
        </p:spPr>
        <p:txBody>
          <a:bodyPr wrap="none">
            <a:spAutoFit/>
          </a:bodyPr>
          <a:lstStyle/>
          <a:p>
            <a:r>
              <a:rPr lang="en-US" b="1" dirty="0"/>
              <a:t>Personnel  </a:t>
            </a:r>
            <a:endParaRPr lang="en-US" dirty="0"/>
          </a:p>
          <a:p>
            <a:r>
              <a:rPr lang="en-US" dirty="0" err="1"/>
              <a:t>l’évaluation</a:t>
            </a:r>
            <a:r>
              <a:rPr lang="en-US" dirty="0"/>
              <a:t> du </a:t>
            </a:r>
            <a:r>
              <a:rPr lang="en-US" dirty="0" err="1"/>
              <a:t>risque</a:t>
            </a:r>
            <a:r>
              <a:rPr lang="en-US" dirty="0"/>
              <a:t>
							</a:t>
            </a:r>
            <a:endParaRPr lang="en-CA" dirty="0"/>
          </a:p>
        </p:txBody>
      </p:sp>
      <p:pic>
        <p:nvPicPr>
          <p:cNvPr id="11" name="Picture 10"/>
          <p:cNvPicPr>
            <a:picLocks noGrp="1" noSelect="1" noRot="1" noMove="1" noResize="1" noEditPoints="1" noAdjustHandles="1" noChangeArrowheads="1" noChangeShapeType="1"/>
          </p:cNvPicPr>
          <p:nvPr>
            <p:custDataLst>
              <p:tags r:id="rId9"/>
            </p:custDataLst>
          </p:nvPr>
        </p:nvPicPr>
        <p:blipFill>
          <a:blip r:embed="rId16">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283880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Move="1" noResize="1" noGrp="1" noRot="1" noSelect="1" noTextEdit="1" noChangeShapeType="1" noEditPoints="1" noChangeArrowheads="1" noAdjustHandles="1"/>
          </p:cNvPicPr>
          <p:nvPr>
            <p:custDataLst>
              <p:tags r:id="rId1"/>
            </p:custDataLst>
          </p:nvPr>
        </p:nvPicPr>
        <p:blipFill>
          <a:blip r:embed="rId18">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Move="1" noResize="1" noGrp="1" noRot="1" noSelect="1" noTextEdit="1" noChangeShapeType="1" noEditPoints="1" noChangeArrowheads="1" noAdjustHandles="1"/>
          </p:cNvPicPr>
          <p:nvPr>
            <p:custDataLst>
              <p:tags r:id="rId2"/>
            </p:custDataLst>
          </p:nvPr>
        </p:nvPicPr>
        <p:blipFill>
          <a:blip r:embed="rId19">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Move="1" noResize="1" noGrp="1" noRot="1" noSelect="1" noTextEdit="1" noChangeShapeType="1" noEditPoints="1" noChangeArrowheads="1" noAdjustHandles="1"/>
          </p:cNvSpPr>
          <p:nvPr>
            <p:custDataLst>
              <p:tags r:id="rId3"/>
            </p:custDataLst>
          </p:nvPr>
        </p:nvSpPr>
        <p:spPr>
          <a:xfrm>
            <a:off x="0" y="488388"/>
            <a:ext cx="2222788" cy="338554"/>
          </a:xfrm>
          <a:prstGeom prst="rect">
            <a:avLst/>
          </a:prstGeom>
          <a:noFill/>
        </p:spPr>
        <p:txBody>
          <a:bodyPr wrap="none" rtlCol="0">
            <a:spAutoFit/>
          </a:bodyPr>
          <a:lstStyle/>
          <a:p>
            <a:r>
              <a:rPr lang="en-US" sz="1600" dirty="0">
                <a:solidFill>
                  <a:schemeClr val="bg1"/>
                </a:solidFill>
                <a:latin typeface="+mj-lt"/>
              </a:rPr>
              <a:t>ÉVALUATION DU RISQUE</a:t>
            </a:r>
          </a:p>
        </p:txBody>
      </p:sp>
      <p:sp>
        <p:nvSpPr>
          <p:cNvPr id="9" name="Rectangle 8"/>
          <p:cNvSpPr>
            <a:spLocks noMove="1" noResize="1" noGrp="1" noRot="1" noSelect="1" noTextEdit="1" noChangeShapeType="1" noEditPoints="1" noChangeArrowheads="1" noAdjustHandles="1"/>
          </p:cNvSpPr>
          <p:nvPr>
            <p:custDataLst>
              <p:tags r:id="rId4"/>
            </p:custDataLst>
          </p:nvPr>
        </p:nvSpPr>
        <p:spPr>
          <a:xfrm>
            <a:off x="-1" y="1295400"/>
            <a:ext cx="4521201"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Move="1" noResize="1" noGrp="1" noRot="1" noSelect="1" noTextEdit="1" noChangeShapeType="1" noEditPoints="1" noChangeArrowheads="1" noAdjustHandles="1"/>
          </p:cNvPicPr>
          <p:nvPr>
            <p:custDataLst>
              <p:tags r:id="rId5"/>
            </p:custDataLst>
          </p:nvPr>
        </p:nvPicPr>
        <p:blipFill rotWithShape="1">
          <a:blip r:embed="rId20" cstate="print">
            <a:extLst>
              <a:ext uri="{28A0092B-C50C-407E-A947-70E740481C1C}">
                <a14:useLocalDpi xmlns:a14="http://schemas.microsoft.com/office/drawing/2010/main" val="0"/>
              </a:ext>
            </a:extLst>
          </a:blip>
          <a:srcRect l="15938" t="7565" r="30330" b="2881"/>
          <a:stretch/>
        </p:blipFill>
        <p:spPr>
          <a:xfrm>
            <a:off x="3084946" y="2570688"/>
            <a:ext cx="2872510" cy="3115935"/>
          </a:xfrm>
          <a:prstGeom prst="rect">
            <a:avLst/>
          </a:prstGeom>
        </p:spPr>
      </p:pic>
      <p:pic>
        <p:nvPicPr>
          <p:cNvPr id="3" name="Picture 2"/>
          <p:cNvPicPr>
            <a:picLocks noMove="1" noResize="1" noGrp="1" noRot="1" noSelect="1" noTextEdit="1" noChangeShapeType="1" noEditPoints="1" noChangeArrowheads="1" noAdjustHandles="1"/>
          </p:cNvPicPr>
          <p:nvPr>
            <p:custDataLst>
              <p:tags r:id="rId6"/>
            </p:custDataLst>
          </p:nvPr>
        </p:nvPicPr>
        <p:blipFill rotWithShape="1">
          <a:blip r:embed="rId21" cstate="print">
            <a:extLst>
              <a:ext uri="{28A0092B-C50C-407E-A947-70E740481C1C}">
                <a14:useLocalDpi xmlns:a14="http://schemas.microsoft.com/office/drawing/2010/main" val="0"/>
              </a:ext>
            </a:extLst>
          </a:blip>
          <a:srcRect l="3897" t="12565" r="65346" b="34834"/>
          <a:stretch/>
        </p:blipFill>
        <p:spPr>
          <a:xfrm>
            <a:off x="204794" y="2572327"/>
            <a:ext cx="2733963" cy="3114295"/>
          </a:xfrm>
          <a:prstGeom prst="rect">
            <a:avLst/>
          </a:prstGeom>
        </p:spPr>
      </p:pic>
      <p:pic>
        <p:nvPicPr>
          <p:cNvPr id="10" name="Picture 9"/>
          <p:cNvPicPr>
            <a:picLocks noMove="1" noResize="1" noGrp="1" noRot="1" noSelect="1" noTextEdit="1" noChangeShapeType="1" noEditPoints="1" noChangeArrowheads="1" noAdjustHandles="1"/>
          </p:cNvPicPr>
          <p:nvPr>
            <p:custDataLst>
              <p:tags r:id="rId7"/>
            </p:custDataLst>
          </p:nvPr>
        </p:nvPicPr>
        <p:blipFill rotWithShape="1">
          <a:blip r:embed="rId22" cstate="print">
            <a:extLst>
              <a:ext uri="{28A0092B-C50C-407E-A947-70E740481C1C}">
                <a14:useLocalDpi xmlns:a14="http://schemas.microsoft.com/office/drawing/2010/main" val="0"/>
              </a:ext>
            </a:extLst>
          </a:blip>
          <a:srcRect l="17847" r="22150" b="2627"/>
          <a:stretch/>
        </p:blipFill>
        <p:spPr>
          <a:xfrm>
            <a:off x="6119091" y="2570688"/>
            <a:ext cx="2872509" cy="3115935"/>
          </a:xfrm>
          <a:prstGeom prst="rect">
            <a:avLst/>
          </a:prstGeom>
        </p:spPr>
      </p:pic>
      <p:sp>
        <p:nvSpPr>
          <p:cNvPr id="11" name="Rectangle 10"/>
          <p:cNvSpPr>
            <a:spLocks noMove="1" noResize="1" noGrp="1" noRot="1" noSelect="1" noTextEdit="1" noChangeShapeType="1" noEditPoints="1" noChangeArrowheads="1" noAdjustHandles="1"/>
          </p:cNvSpPr>
          <p:nvPr>
            <p:custDataLst>
              <p:tags r:id="rId8"/>
            </p:custDataLst>
          </p:nvPr>
        </p:nvSpPr>
        <p:spPr>
          <a:xfrm>
            <a:off x="204795" y="2572328"/>
            <a:ext cx="2733962" cy="1085272"/>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Move="1" noResize="1" noGrp="1" noRot="1" noSelect="1" noTextEdit="1" noChangeShapeType="1" noEditPoints="1" noChangeArrowheads="1" noAdjustHandles="1"/>
          </p:cNvSpPr>
          <p:nvPr>
            <p:custDataLst>
              <p:tags r:id="rId9"/>
            </p:custDataLst>
          </p:nvPr>
        </p:nvSpPr>
        <p:spPr>
          <a:xfrm>
            <a:off x="3097368" y="4419600"/>
            <a:ext cx="2860088" cy="1265382"/>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Move="1" noResize="1" noGrp="1" noRot="1" noSelect="1" noTextEdit="1" noChangeShapeType="1" noEditPoints="1" noChangeArrowheads="1" noAdjustHandles="1"/>
          </p:cNvSpPr>
          <p:nvPr>
            <p:custDataLst>
              <p:tags r:id="rId10"/>
            </p:custDataLst>
          </p:nvPr>
        </p:nvSpPr>
        <p:spPr>
          <a:xfrm>
            <a:off x="6125301" y="4419600"/>
            <a:ext cx="2860088" cy="1239983"/>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Move="1" noResize="1" noGrp="1" noRot="1" noSelect="1" noTextEdit="1" noChangeShapeType="1" noEditPoints="1" noChangeArrowheads="1" noAdjustHandles="1"/>
          </p:cNvSpPr>
          <p:nvPr>
            <p:custDataLst>
              <p:tags r:id="rId11"/>
            </p:custDataLst>
          </p:nvPr>
        </p:nvSpPr>
        <p:spPr>
          <a:xfrm>
            <a:off x="571" y="1295400"/>
            <a:ext cx="4572000" cy="923330"/>
          </a:xfrm>
          <a:prstGeom prst="rect">
            <a:avLst/>
          </a:prstGeom>
        </p:spPr>
        <p:txBody>
          <a:bodyPr>
            <a:spAutoFit/>
          </a:bodyPr>
          <a:lstStyle/>
          <a:p>
            <a:r>
              <a:rPr lang="fr-FR" dirty="0">
                <a:solidFill>
                  <a:schemeClr val="bg1"/>
                </a:solidFill>
              </a:rPr>
              <a:t>L’évaluation du risque organisationnel est effectuée par l’employeur pour évaluer la nécessité de :</a:t>
            </a:r>
            <a:endParaRPr lang="en-CA" dirty="0">
              <a:solidFill>
                <a:schemeClr val="bg1"/>
              </a:solidFill>
            </a:endParaRPr>
          </a:p>
        </p:txBody>
      </p:sp>
      <p:sp>
        <p:nvSpPr>
          <p:cNvPr id="8" name="Rectangle 7"/>
          <p:cNvSpPr>
            <a:spLocks noMove="1" noResize="1" noGrp="1" noRot="1" noSelect="1" noTextEdit="1" noChangeShapeType="1" noEditPoints="1" noChangeArrowheads="1" noAdjustHandles="1"/>
          </p:cNvSpPr>
          <p:nvPr>
            <p:custDataLst>
              <p:tags r:id="rId12"/>
            </p:custDataLst>
          </p:nvPr>
        </p:nvSpPr>
        <p:spPr>
          <a:xfrm>
            <a:off x="204795" y="2514799"/>
            <a:ext cx="2733962" cy="1107996"/>
          </a:xfrm>
          <a:prstGeom prst="rect">
            <a:avLst/>
          </a:prstGeom>
        </p:spPr>
        <p:txBody>
          <a:bodyPr wrap="square">
            <a:spAutoFit/>
          </a:bodyPr>
          <a:lstStyle/>
          <a:p>
            <a:r>
              <a:rPr lang="en-CA" dirty="0" err="1"/>
              <a:t>Mesures</a:t>
            </a:r>
            <a:r>
              <a:rPr lang="en-CA" dirty="0"/>
              <a:t>
							</a:t>
            </a:r>
            <a:r>
              <a:rPr lang="en-CA" dirty="0" err="1" smtClean="0"/>
              <a:t>d’ingénierie</a:t>
            </a:r>
            <a:endParaRPr lang="en-CA" dirty="0" smtClean="0"/>
          </a:p>
          <a:p>
            <a:pPr marL="285750" indent="-285750">
              <a:buFont typeface="Arial" panose="020B0604020202020204" pitchFamily="34" charset="0"/>
              <a:buChar char="•"/>
            </a:pPr>
            <a:r>
              <a:rPr lang="fr-FR" sz="1600" dirty="0"/>
              <a:t>dispositifs de protection intégrés à la structure même du milieu de soins</a:t>
            </a:r>
            <a:endParaRPr lang="en-CA" sz="1600" dirty="0"/>
          </a:p>
        </p:txBody>
      </p:sp>
      <p:sp>
        <p:nvSpPr>
          <p:cNvPr id="14" name="Rectangle 13"/>
          <p:cNvSpPr>
            <a:spLocks noMove="1" noResize="1" noGrp="1" noRot="1" noSelect="1" noTextEdit="1" noChangeShapeType="1" noEditPoints="1" noChangeArrowheads="1" noAdjustHandles="1"/>
          </p:cNvSpPr>
          <p:nvPr>
            <p:custDataLst>
              <p:tags r:id="rId13"/>
            </p:custDataLst>
          </p:nvPr>
        </p:nvSpPr>
        <p:spPr>
          <a:xfrm>
            <a:off x="3084946" y="4362271"/>
            <a:ext cx="2872510" cy="1107996"/>
          </a:xfrm>
          <a:prstGeom prst="rect">
            <a:avLst/>
          </a:prstGeom>
        </p:spPr>
        <p:txBody>
          <a:bodyPr wrap="square">
            <a:spAutoFit/>
          </a:bodyPr>
          <a:lstStyle/>
          <a:p>
            <a:r>
              <a:rPr lang="en-CA" dirty="0" err="1"/>
              <a:t>Mesures</a:t>
            </a:r>
            <a:r>
              <a:rPr lang="en-CA" dirty="0"/>
              <a:t>
							</a:t>
            </a:r>
            <a:r>
              <a:rPr lang="en-CA" dirty="0" err="1"/>
              <a:t>Administratives</a:t>
            </a:r>
            <a:r>
              <a:rPr lang="en-CA" dirty="0"/>
              <a:t>
							</a:t>
            </a:r>
            <a:endParaRPr lang="en-CA" dirty="0" smtClean="0"/>
          </a:p>
          <a:p>
            <a:pPr marL="285750" indent="-285750">
              <a:buFont typeface="Arial" panose="020B0604020202020204" pitchFamily="34" charset="0"/>
              <a:buChar char="•"/>
            </a:pPr>
            <a:r>
              <a:rPr lang="fr-FR" sz="1600" dirty="0" smtClean="0"/>
              <a:t>mesures </a:t>
            </a:r>
            <a:r>
              <a:rPr lang="fr-FR" sz="1600" dirty="0"/>
              <a:t>de protection intégrées à la gestion du milieu de soins</a:t>
            </a:r>
            <a:endParaRPr lang="en-CA" sz="1600" dirty="0"/>
          </a:p>
        </p:txBody>
      </p:sp>
      <p:sp>
        <p:nvSpPr>
          <p:cNvPr id="15" name="Rectangle 14"/>
          <p:cNvSpPr>
            <a:spLocks noMove="1" noResize="1" noGrp="1" noRot="1" noSelect="1" noTextEdit="1" noChangeShapeType="1" noEditPoints="1" noChangeArrowheads="1" noAdjustHandles="1"/>
          </p:cNvSpPr>
          <p:nvPr>
            <p:custDataLst>
              <p:tags r:id="rId14"/>
            </p:custDataLst>
          </p:nvPr>
        </p:nvSpPr>
        <p:spPr>
          <a:xfrm>
            <a:off x="6084972" y="4363205"/>
            <a:ext cx="2992431" cy="1384995"/>
          </a:xfrm>
          <a:prstGeom prst="rect">
            <a:avLst/>
          </a:prstGeom>
        </p:spPr>
        <p:txBody>
          <a:bodyPr wrap="square">
            <a:spAutoFit/>
          </a:bodyPr>
          <a:lstStyle/>
          <a:p>
            <a:r>
              <a:rPr lang="fr-FR" dirty="0"/>
              <a:t>Équipement de protection individuelle (ÉPI) </a:t>
            </a:r>
            <a:endParaRPr lang="fr-FR" dirty="0" smtClean="0"/>
          </a:p>
          <a:p>
            <a:pPr marL="285750" indent="-285750">
              <a:buFont typeface="Arial" panose="020B0604020202020204" pitchFamily="34" charset="0"/>
              <a:buChar char="•"/>
            </a:pPr>
            <a:r>
              <a:rPr lang="fr-FR" sz="1600" dirty="0"/>
              <a:t>mettre l’ÉPI nécessaire à la disposition des fournisseurs de soins de </a:t>
            </a:r>
            <a:r>
              <a:rPr lang="fr-FR" sz="1600" dirty="0" smtClean="0"/>
              <a:t>santé</a:t>
            </a:r>
            <a:endParaRPr lang="en-CA" sz="1600" dirty="0"/>
          </a:p>
        </p:txBody>
      </p:sp>
      <p:pic>
        <p:nvPicPr>
          <p:cNvPr id="16" name="Picture 15"/>
          <p:cNvPicPr>
            <a:picLocks noMove="1" noResize="1" noGrp="1" noRot="1" noSelect="1" noTextEdit="1" noChangeShapeType="1" noEditPoints="1" noChangeArrowheads="1" noAdjustHandles="1"/>
          </p:cNvPicPr>
          <p:nvPr>
            <p:custDataLst>
              <p:tags r:id="rId15"/>
            </p:custDataLst>
          </p:nvPr>
        </p:nvPicPr>
        <p:blipFill>
          <a:blip r:embed="rId23">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329662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p:nvPr/>
        </p:nvSpPr>
        <p:spPr>
          <a:xfrm>
            <a:off x="0" y="488388"/>
            <a:ext cx="2222788" cy="338554"/>
          </a:xfrm>
          <a:prstGeom prst="rect">
            <a:avLst/>
          </a:prstGeom>
          <a:noFill/>
        </p:spPr>
        <p:txBody>
          <a:bodyPr wrap="none" rtlCol="0">
            <a:spAutoFit/>
          </a:bodyPr>
          <a:lstStyle/>
          <a:p>
            <a:r>
              <a:rPr lang="en-US" sz="1600" dirty="0">
                <a:solidFill>
                  <a:schemeClr val="bg1"/>
                </a:solidFill>
                <a:latin typeface="+mj-lt"/>
              </a:rPr>
              <a:t>ÉVALUATION DU RISQUE</a:t>
            </a:r>
          </a:p>
        </p:txBody>
      </p:sp>
      <p:sp>
        <p:nvSpPr>
          <p:cNvPr id="9" name="Rectangle 8"/>
          <p:cNvSpPr/>
          <p:nvPr/>
        </p:nvSpPr>
        <p:spPr>
          <a:xfrm>
            <a:off x="0" y="1295400"/>
            <a:ext cx="3352800"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82411" y="2573871"/>
            <a:ext cx="2882540" cy="3631199"/>
            <a:chOff x="65453" y="2521529"/>
            <a:chExt cx="2882540" cy="3631199"/>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53" y="2521529"/>
              <a:ext cx="2882540" cy="3111111"/>
            </a:xfrm>
            <a:prstGeom prst="rect">
              <a:avLst/>
            </a:prstGeom>
          </p:spPr>
        </p:pic>
        <p:sp>
          <p:nvSpPr>
            <p:cNvPr id="11" name="Rectangle 10"/>
            <p:cNvSpPr/>
            <p:nvPr/>
          </p:nvSpPr>
          <p:spPr>
            <a:xfrm>
              <a:off x="65453" y="4547368"/>
              <a:ext cx="2882540" cy="160536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3145980" y="2573871"/>
            <a:ext cx="2882540" cy="3631199"/>
            <a:chOff x="3063569" y="2573871"/>
            <a:chExt cx="2882540" cy="3631199"/>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3569" y="2573871"/>
              <a:ext cx="2882540" cy="3111111"/>
            </a:xfrm>
            <a:prstGeom prst="rect">
              <a:avLst/>
            </a:prstGeom>
          </p:spPr>
        </p:pic>
        <p:sp>
          <p:nvSpPr>
            <p:cNvPr id="12" name="Rectangle 11"/>
            <p:cNvSpPr/>
            <p:nvPr/>
          </p:nvSpPr>
          <p:spPr>
            <a:xfrm>
              <a:off x="3074795" y="4599710"/>
              <a:ext cx="2860088" cy="160536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6185260" y="2573871"/>
            <a:ext cx="2882540" cy="3631199"/>
            <a:chOff x="6102849" y="2548472"/>
            <a:chExt cx="2882540" cy="3631199"/>
          </a:xfrm>
        </p:grpSpPr>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2849" y="2548472"/>
              <a:ext cx="2882540" cy="3111111"/>
            </a:xfrm>
            <a:prstGeom prst="rect">
              <a:avLst/>
            </a:prstGeom>
          </p:spPr>
        </p:pic>
        <p:sp>
          <p:nvSpPr>
            <p:cNvPr id="13" name="Rectangle 12"/>
            <p:cNvSpPr/>
            <p:nvPr/>
          </p:nvSpPr>
          <p:spPr>
            <a:xfrm>
              <a:off x="6114075" y="4574311"/>
              <a:ext cx="2871314" cy="160536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Z</a:t>
              </a:r>
              <a:endParaRPr lang="en-US"/>
            </a:p>
          </p:txBody>
        </p:sp>
      </p:grpSp>
      <p:sp>
        <p:nvSpPr>
          <p:cNvPr id="2" name="Rectangle 1"/>
          <p:cNvSpPr/>
          <p:nvPr/>
        </p:nvSpPr>
        <p:spPr>
          <a:xfrm>
            <a:off x="152400" y="1524000"/>
            <a:ext cx="3200400" cy="646331"/>
          </a:xfrm>
          <a:prstGeom prst="rect">
            <a:avLst/>
          </a:prstGeom>
        </p:spPr>
        <p:txBody>
          <a:bodyPr wrap="square">
            <a:spAutoFit/>
          </a:bodyPr>
          <a:lstStyle/>
          <a:p>
            <a:r>
              <a:rPr lang="fr-FR" dirty="0">
                <a:solidFill>
                  <a:schemeClr val="bg1"/>
                </a:solidFill>
              </a:rPr>
              <a:t>L’évaluation du risque individuel est :</a:t>
            </a:r>
            <a:endParaRPr lang="en-CA" dirty="0">
              <a:solidFill>
                <a:schemeClr val="bg1"/>
              </a:solidFill>
            </a:endParaRPr>
          </a:p>
        </p:txBody>
      </p:sp>
      <p:sp>
        <p:nvSpPr>
          <p:cNvPr id="3" name="Rectangle 2"/>
          <p:cNvSpPr/>
          <p:nvPr/>
        </p:nvSpPr>
        <p:spPr>
          <a:xfrm>
            <a:off x="93913" y="4586782"/>
            <a:ext cx="2882540" cy="1138773"/>
          </a:xfrm>
          <a:prstGeom prst="rect">
            <a:avLst/>
          </a:prstGeom>
        </p:spPr>
        <p:txBody>
          <a:bodyPr wrap="square">
            <a:spAutoFit/>
          </a:bodyPr>
          <a:lstStyle/>
          <a:p>
            <a:pPr marL="285750" indent="-285750">
              <a:buFont typeface="Arial" panose="020B0604020202020204" pitchFamily="34" charset="0"/>
              <a:buChar char="•"/>
            </a:pPr>
            <a:r>
              <a:rPr lang="fr-FR" sz="1700" dirty="0"/>
              <a:t>un processus de réflexion effectué par les fournisseurs de soins de santé </a:t>
            </a:r>
            <a:endParaRPr lang="en-CA" sz="1700" dirty="0"/>
          </a:p>
        </p:txBody>
      </p:sp>
      <p:sp>
        <p:nvSpPr>
          <p:cNvPr id="10" name="Rectangle 9"/>
          <p:cNvSpPr/>
          <p:nvPr/>
        </p:nvSpPr>
        <p:spPr>
          <a:xfrm>
            <a:off x="3168432" y="4586782"/>
            <a:ext cx="2860088" cy="1400383"/>
          </a:xfrm>
          <a:prstGeom prst="rect">
            <a:avLst/>
          </a:prstGeom>
        </p:spPr>
        <p:txBody>
          <a:bodyPr wrap="square">
            <a:spAutoFit/>
          </a:bodyPr>
          <a:lstStyle/>
          <a:p>
            <a:pPr marL="285750" indent="-285750">
              <a:buFont typeface="Arial" panose="020B0604020202020204" pitchFamily="34" charset="0"/>
              <a:buChar char="•"/>
            </a:pPr>
            <a:r>
              <a:rPr lang="fr-FR" sz="1700" dirty="0"/>
              <a:t>effectuée avant de dispenser des soins à un client/patient/résident ou de travailler dans son environnement</a:t>
            </a:r>
            <a:endParaRPr lang="en-CA" sz="1700" dirty="0"/>
          </a:p>
        </p:txBody>
      </p:sp>
      <p:sp>
        <p:nvSpPr>
          <p:cNvPr id="16" name="Rectangle 15"/>
          <p:cNvSpPr/>
          <p:nvPr/>
        </p:nvSpPr>
        <p:spPr>
          <a:xfrm>
            <a:off x="6185259" y="4586782"/>
            <a:ext cx="2882541" cy="1661993"/>
          </a:xfrm>
          <a:prstGeom prst="rect">
            <a:avLst/>
          </a:prstGeom>
        </p:spPr>
        <p:txBody>
          <a:bodyPr wrap="square">
            <a:spAutoFit/>
          </a:bodyPr>
          <a:lstStyle/>
          <a:p>
            <a:pPr marL="285750" indent="-285750">
              <a:buFont typeface="Arial" panose="020B0604020202020204" pitchFamily="34" charset="0"/>
              <a:buChar char="•"/>
            </a:pPr>
            <a:r>
              <a:rPr lang="fr-FR" sz="1700" dirty="0"/>
              <a:t>l</a:t>
            </a:r>
            <a:r>
              <a:rPr lang="fr-FR" sz="1700" dirty="0" smtClean="0"/>
              <a:t>’évaluation </a:t>
            </a:r>
            <a:r>
              <a:rPr lang="fr-FR" sz="1700" dirty="0"/>
              <a:t>du risque individuel consiste à vous poser des questions sur vos propres compétences et besoins dans le cadre de vos tâches et </a:t>
            </a:r>
            <a:r>
              <a:rPr lang="fr-FR" sz="1700" dirty="0" smtClean="0"/>
              <a:t>fonctions</a:t>
            </a:r>
            <a:endParaRPr lang="en-CA" sz="1700" dirty="0"/>
          </a:p>
        </p:txBody>
      </p: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79855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p:nvPr/>
        </p:nvSpPr>
        <p:spPr>
          <a:xfrm>
            <a:off x="0" y="488388"/>
            <a:ext cx="2222788" cy="338554"/>
          </a:xfrm>
          <a:prstGeom prst="rect">
            <a:avLst/>
          </a:prstGeom>
          <a:noFill/>
        </p:spPr>
        <p:txBody>
          <a:bodyPr wrap="none" rtlCol="0">
            <a:spAutoFit/>
          </a:bodyPr>
          <a:lstStyle/>
          <a:p>
            <a:r>
              <a:rPr lang="en-US" sz="1600" dirty="0" smtClean="0">
                <a:solidFill>
                  <a:schemeClr val="bg1"/>
                </a:solidFill>
                <a:latin typeface="+mj-lt"/>
              </a:rPr>
              <a:t>ÉVALUATION </a:t>
            </a:r>
            <a:r>
              <a:rPr lang="en-US" sz="1600" dirty="0">
                <a:solidFill>
                  <a:schemeClr val="bg1"/>
                </a:solidFill>
                <a:latin typeface="+mj-lt"/>
              </a:rPr>
              <a:t>DU </a:t>
            </a:r>
            <a:r>
              <a:rPr lang="en-US" sz="1600" dirty="0" smtClean="0">
                <a:solidFill>
                  <a:schemeClr val="bg1"/>
                </a:solidFill>
                <a:latin typeface="+mj-lt"/>
              </a:rPr>
              <a:t>RISQUE</a:t>
            </a:r>
            <a:endParaRPr lang="en-US" sz="1600" dirty="0">
              <a:solidFill>
                <a:schemeClr val="bg1"/>
              </a:solidFill>
              <a:latin typeface="+mj-lt"/>
            </a:endParaRPr>
          </a:p>
        </p:txBody>
      </p:sp>
      <p:sp>
        <p:nvSpPr>
          <p:cNvPr id="9" name="Rectangle 8"/>
          <p:cNvSpPr/>
          <p:nvPr/>
        </p:nvSpPr>
        <p:spPr>
          <a:xfrm>
            <a:off x="0" y="1295400"/>
            <a:ext cx="2995613"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1371600" y="2743200"/>
            <a:ext cx="3248026" cy="3418897"/>
            <a:chOff x="685799" y="2836430"/>
            <a:chExt cx="3248026" cy="3418897"/>
          </a:xfrm>
        </p:grpSpPr>
        <p:sp>
          <p:nvSpPr>
            <p:cNvPr id="11" name="Rectangle 10"/>
            <p:cNvSpPr/>
            <p:nvPr/>
          </p:nvSpPr>
          <p:spPr>
            <a:xfrm>
              <a:off x="685799" y="5170055"/>
              <a:ext cx="3248025" cy="1085272"/>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2836430"/>
              <a:ext cx="3248025" cy="2333625"/>
            </a:xfrm>
            <a:prstGeom prst="rect">
              <a:avLst/>
            </a:prstGeom>
          </p:spPr>
        </p:pic>
      </p:grpSp>
      <p:grpSp>
        <p:nvGrpSpPr>
          <p:cNvPr id="15" name="Group 14"/>
          <p:cNvGrpSpPr/>
          <p:nvPr/>
        </p:nvGrpSpPr>
        <p:grpSpPr>
          <a:xfrm>
            <a:off x="4676369" y="2743200"/>
            <a:ext cx="3248025" cy="3418897"/>
            <a:chOff x="3990568" y="2836430"/>
            <a:chExt cx="3248025" cy="3418897"/>
          </a:xfrm>
        </p:grpSpPr>
        <p:sp>
          <p:nvSpPr>
            <p:cNvPr id="12" name="Rectangle 11"/>
            <p:cNvSpPr/>
            <p:nvPr/>
          </p:nvSpPr>
          <p:spPr>
            <a:xfrm>
              <a:off x="3990568" y="5170055"/>
              <a:ext cx="3248025" cy="1085272"/>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0568" y="2836430"/>
              <a:ext cx="3248025" cy="2333625"/>
            </a:xfrm>
            <a:prstGeom prst="rect">
              <a:avLst/>
            </a:prstGeom>
          </p:spPr>
        </p:pic>
      </p:grpSp>
      <p:sp>
        <p:nvSpPr>
          <p:cNvPr id="7" name="Rectangle 6"/>
          <p:cNvSpPr/>
          <p:nvPr/>
        </p:nvSpPr>
        <p:spPr>
          <a:xfrm>
            <a:off x="0" y="1295400"/>
            <a:ext cx="2995613" cy="1015663"/>
          </a:xfrm>
          <a:prstGeom prst="rect">
            <a:avLst/>
          </a:prstGeom>
        </p:spPr>
        <p:txBody>
          <a:bodyPr wrap="square">
            <a:spAutoFit/>
          </a:bodyPr>
          <a:lstStyle/>
          <a:p>
            <a:r>
              <a:rPr lang="fr-FR" sz="2000" dirty="0">
                <a:solidFill>
                  <a:schemeClr val="bg1"/>
                </a:solidFill>
              </a:rPr>
              <a:t>Quand effectuer une évaluation du risque individuel :</a:t>
            </a:r>
            <a:endParaRPr lang="en-CA" sz="2000" dirty="0">
              <a:solidFill>
                <a:schemeClr val="bg1"/>
              </a:solidFill>
            </a:endParaRPr>
          </a:p>
        </p:txBody>
      </p:sp>
      <p:sp>
        <p:nvSpPr>
          <p:cNvPr id="8" name="Rectangle 7"/>
          <p:cNvSpPr/>
          <p:nvPr/>
        </p:nvSpPr>
        <p:spPr>
          <a:xfrm>
            <a:off x="1500368" y="5111629"/>
            <a:ext cx="2919232" cy="923330"/>
          </a:xfrm>
          <a:prstGeom prst="rect">
            <a:avLst/>
          </a:prstGeom>
        </p:spPr>
        <p:txBody>
          <a:bodyPr wrap="square">
            <a:spAutoFit/>
          </a:bodyPr>
          <a:lstStyle/>
          <a:p>
            <a:pPr marL="342900" indent="-342900">
              <a:buFont typeface="Arial" pitchFamily="34" charset="0"/>
              <a:buChar char="•"/>
            </a:pPr>
            <a:r>
              <a:rPr lang="fr-FR" dirty="0"/>
              <a:t>avant toute interaction avec un client/patient/résident </a:t>
            </a:r>
            <a:endParaRPr lang="en-CA" dirty="0"/>
          </a:p>
        </p:txBody>
      </p:sp>
      <p:sp>
        <p:nvSpPr>
          <p:cNvPr id="13" name="Rectangle 12"/>
          <p:cNvSpPr/>
          <p:nvPr/>
        </p:nvSpPr>
        <p:spPr>
          <a:xfrm>
            <a:off x="4776584" y="5111629"/>
            <a:ext cx="3047594" cy="646331"/>
          </a:xfrm>
          <a:prstGeom prst="rect">
            <a:avLst/>
          </a:prstGeom>
        </p:spPr>
        <p:txBody>
          <a:bodyPr wrap="square">
            <a:spAutoFit/>
          </a:bodyPr>
          <a:lstStyle/>
          <a:p>
            <a:pPr marL="342900" indent="-342900">
              <a:buFont typeface="Arial" pitchFamily="34" charset="0"/>
              <a:buChar char="•"/>
            </a:pPr>
            <a:r>
              <a:rPr lang="fr-FR" dirty="0"/>
              <a:t>avant toute interaction avec son environnement</a:t>
            </a:r>
            <a:endParaRPr lang="en-CA" dirty="0"/>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40957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p:nvPr/>
        </p:nvSpPr>
        <p:spPr>
          <a:xfrm>
            <a:off x="0" y="488388"/>
            <a:ext cx="2222788" cy="338554"/>
          </a:xfrm>
          <a:prstGeom prst="rect">
            <a:avLst/>
          </a:prstGeom>
          <a:noFill/>
        </p:spPr>
        <p:txBody>
          <a:bodyPr wrap="none" rtlCol="0">
            <a:spAutoFit/>
          </a:bodyPr>
          <a:lstStyle/>
          <a:p>
            <a:r>
              <a:rPr lang="en-US" sz="1600" dirty="0">
                <a:solidFill>
                  <a:schemeClr val="bg1"/>
                </a:solidFill>
                <a:latin typeface="+mj-lt"/>
              </a:rPr>
              <a:t>ÉVALUATION DU RISQUE</a:t>
            </a:r>
          </a:p>
        </p:txBody>
      </p:sp>
      <p:sp>
        <p:nvSpPr>
          <p:cNvPr id="9" name="Rectangle 8"/>
          <p:cNvSpPr/>
          <p:nvPr/>
        </p:nvSpPr>
        <p:spPr>
          <a:xfrm>
            <a:off x="0" y="1295400"/>
            <a:ext cx="3657600"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4980776" y="0"/>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257801" y="1292864"/>
            <a:ext cx="3657600" cy="2462213"/>
          </a:xfrm>
          <a:prstGeom prst="rect">
            <a:avLst/>
          </a:prstGeom>
        </p:spPr>
        <p:txBody>
          <a:bodyPr wrap="square">
            <a:spAutoFit/>
          </a:bodyPr>
          <a:lstStyle/>
          <a:p>
            <a:pPr marL="342900" indent="-342900">
              <a:spcAft>
                <a:spcPts val="600"/>
              </a:spcAft>
              <a:buFont typeface="Arial" pitchFamily="34" charset="0"/>
              <a:buChar char="•"/>
            </a:pPr>
            <a:r>
              <a:rPr lang="en-CA" dirty="0"/>
              <a:t>la </a:t>
            </a:r>
            <a:r>
              <a:rPr lang="en-CA" dirty="0" err="1"/>
              <a:t>tâche</a:t>
            </a:r>
            <a:r>
              <a:rPr lang="en-CA" dirty="0"/>
              <a:t> à </a:t>
            </a:r>
            <a:r>
              <a:rPr lang="en-CA" dirty="0" err="1" smtClean="0"/>
              <a:t>accomplir</a:t>
            </a:r>
            <a:endParaRPr lang="en-CA" dirty="0" smtClean="0"/>
          </a:p>
          <a:p>
            <a:pPr marL="342900" indent="-342900">
              <a:spcAft>
                <a:spcPts val="600"/>
              </a:spcAft>
              <a:buFont typeface="Arial" pitchFamily="34" charset="0"/>
              <a:buChar char="•"/>
            </a:pPr>
            <a:r>
              <a:rPr lang="fr-FR" dirty="0"/>
              <a:t>l’état physique et cognitif (mental) du </a:t>
            </a:r>
            <a:r>
              <a:rPr lang="fr-FR" dirty="0" smtClean="0"/>
              <a:t>client/patient/résident</a:t>
            </a:r>
          </a:p>
          <a:p>
            <a:pPr marL="342900" indent="-342900">
              <a:spcAft>
                <a:spcPts val="600"/>
              </a:spcAft>
              <a:buFont typeface="Arial" pitchFamily="34" charset="0"/>
              <a:buChar char="•"/>
            </a:pPr>
            <a:r>
              <a:rPr lang="fr-FR" dirty="0"/>
              <a:t>les mesures de protection de l’environnement et les mesures administratives qui sont en place pour assurer votre protection</a:t>
            </a:r>
            <a:endParaRPr lang="en-CA" dirty="0"/>
          </a:p>
        </p:txBody>
      </p:sp>
      <p:sp>
        <p:nvSpPr>
          <p:cNvPr id="3" name="Rectangle 2"/>
          <p:cNvSpPr/>
          <p:nvPr/>
        </p:nvSpPr>
        <p:spPr>
          <a:xfrm>
            <a:off x="-20129" y="1295400"/>
            <a:ext cx="3677727" cy="923330"/>
          </a:xfrm>
          <a:prstGeom prst="rect">
            <a:avLst/>
          </a:prstGeom>
        </p:spPr>
        <p:txBody>
          <a:bodyPr wrap="square">
            <a:spAutoFit/>
          </a:bodyPr>
          <a:lstStyle/>
          <a:p>
            <a:r>
              <a:rPr lang="fr-FR" dirty="0">
                <a:solidFill>
                  <a:schemeClr val="bg1"/>
                </a:solidFill>
              </a:rPr>
              <a:t>Lorsque vous effectuez une évaluation du risque individuel, posez-vous des questions sur :</a:t>
            </a:r>
            <a:endParaRPr lang="en-CA" dirty="0">
              <a:solidFill>
                <a:schemeClr val="bg1"/>
              </a:solidFill>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915748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Discussion </a:t>
            </a:r>
            <a:r>
              <a:rPr lang="en-US" dirty="0"/>
              <a:t>pour </a:t>
            </a:r>
            <a:r>
              <a:rPr lang="en-US" dirty="0" err="1"/>
              <a:t>soins</a:t>
            </a:r>
            <a:r>
              <a:rPr lang="en-US" dirty="0"/>
              <a:t> de </a:t>
            </a:r>
            <a:r>
              <a:rPr lang="en-US" dirty="0" err="1"/>
              <a:t>courte</a:t>
            </a:r>
            <a:r>
              <a:rPr lang="en-US" dirty="0"/>
              <a:t> </a:t>
            </a:r>
            <a:r>
              <a:rPr lang="en-US" dirty="0" err="1"/>
              <a:t>dur</a:t>
            </a:r>
            <a:r>
              <a:rPr lang="fr-FR" dirty="0"/>
              <a:t>é</a:t>
            </a:r>
            <a:r>
              <a:rPr lang="en-US" dirty="0"/>
              <a:t>e</a:t>
            </a:r>
            <a:endParaRPr lang="en-CA" dirty="0"/>
          </a:p>
        </p:txBody>
      </p:sp>
      <p:sp>
        <p:nvSpPr>
          <p:cNvPr id="3" name="Content Placeholder 2"/>
          <p:cNvSpPr>
            <a:spLocks noGrp="1"/>
          </p:cNvSpPr>
          <p:nvPr>
            <p:ph idx="1"/>
          </p:nvPr>
        </p:nvSpPr>
        <p:spPr/>
        <p:txBody>
          <a:bodyPr/>
          <a:lstStyle/>
          <a:p>
            <a:endParaRPr lang="en-US" dirty="0" smtClean="0"/>
          </a:p>
          <a:p>
            <a:r>
              <a:rPr lang="fr-FR" dirty="0"/>
              <a:t>Réfléchissez à la façon </a:t>
            </a:r>
            <a:r>
              <a:rPr lang="fr-FR" dirty="0" err="1"/>
              <a:t>don't</a:t>
            </a:r>
            <a:r>
              <a:rPr lang="fr-FR" dirty="0"/>
              <a:t> vous effectuez les évaluations du risque chaque jour au travail dans chaque interaction avec le </a:t>
            </a:r>
            <a:r>
              <a:rPr lang="fr-FR" dirty="0" smtClean="0"/>
              <a:t>patient.</a:t>
            </a:r>
            <a:endParaRPr lang="en-CA" dirty="0"/>
          </a:p>
        </p:txBody>
      </p:sp>
      <p:sp>
        <p:nvSpPr>
          <p:cNvPr id="4" name="Slide Number Placeholder 3"/>
          <p:cNvSpPr>
            <a:spLocks noGrp="1"/>
          </p:cNvSpPr>
          <p:nvPr>
            <p:ph type="sldNum" sz="quarter" idx="12"/>
          </p:nvPr>
        </p:nvSpPr>
        <p:spPr/>
        <p:txBody>
          <a:bodyPr/>
          <a:lstStyle/>
          <a:p>
            <a:pPr>
              <a:defRPr/>
            </a:pPr>
            <a:fld id="{2FBEB88E-7A48-4311-8253-79E1F5AA80A5}" type="slidenum">
              <a:rPr lang="en-US" smtClean="0">
                <a:solidFill>
                  <a:prstClr val="black"/>
                </a:solidFill>
              </a:rPr>
              <a:pPr>
                <a:defRPr/>
              </a:pPr>
              <a:t>29</a:t>
            </a:fld>
            <a:endParaRPr lang="en-US">
              <a:solidFill>
                <a:prstClr val="black"/>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493175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11784" y="0"/>
            <a:ext cx="9155784" cy="6857717"/>
          </a:xfrm>
          <a:prstGeom prst="rect">
            <a:avLst/>
          </a:prstGeom>
        </p:spPr>
      </p:pic>
      <p:pic>
        <p:nvPicPr>
          <p:cNvPr id="4" name="Picture 3"/>
          <p:cNvPicPr>
            <a:picLocks noGrp="1" noSelect="1" noRot="1" noMove="1" noResize="1" noEditPoints="1" noAdjustHandles="1" noChangeArrowheads="1" noChangeShapeType="1"/>
          </p:cNvPicPr>
          <p:nvPr>
            <p:custDataLst>
              <p:tags r:id="rId1"/>
            </p:custDataLst>
          </p:nvPr>
        </p:nvPicPr>
        <p:blipFill>
          <a:blip r:embed="rId16">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2"/>
            </p:custDataLst>
          </p:nvPr>
        </p:nvSpPr>
        <p:spPr>
          <a:xfrm>
            <a:off x="0" y="488388"/>
            <a:ext cx="862737" cy="338554"/>
          </a:xfrm>
          <a:prstGeom prst="rect">
            <a:avLst/>
          </a:prstGeom>
          <a:noFill/>
        </p:spPr>
        <p:txBody>
          <a:bodyPr wrap="none" rtlCol="0">
            <a:spAutoFit/>
          </a:bodyPr>
          <a:lstStyle/>
          <a:p>
            <a:r>
              <a:rPr lang="en-US" sz="1600" dirty="0" smtClean="0">
                <a:solidFill>
                  <a:schemeClr val="bg1"/>
                </a:solidFill>
                <a:latin typeface="+mj-lt"/>
              </a:rPr>
              <a:t>APERҪU</a:t>
            </a:r>
            <a:endParaRPr lang="en-US" sz="1600" dirty="0">
              <a:solidFill>
                <a:schemeClr val="bg1"/>
              </a:solidFill>
              <a:latin typeface="+mj-lt"/>
            </a:endParaRPr>
          </a:p>
        </p:txBody>
      </p:sp>
      <p:pic>
        <p:nvPicPr>
          <p:cNvPr id="5" name="Picture 4"/>
          <p:cNvPicPr>
            <a:picLocks noGrp="1" noSelect="1" noRot="1" noMove="1" noResize="1" noEditPoints="1" noAdjustHandles="1" noChangeArrowheads="1" noChangeShapeType="1"/>
          </p:cNvPicPr>
          <p:nvPr>
            <p:custDataLst>
              <p:tags r:id="rId3"/>
            </p:custDataLst>
          </p:nvPr>
        </p:nvPicPr>
        <p:blipFill>
          <a:blip r:embed="rId17">
            <a:extLst>
              <a:ext uri="{28A0092B-C50C-407E-A947-70E740481C1C}">
                <a14:useLocalDpi xmlns:a14="http://schemas.microsoft.com/office/drawing/2010/main" val="0"/>
              </a:ext>
            </a:extLst>
          </a:blip>
          <a:stretch>
            <a:fillRect/>
          </a:stretch>
        </p:blipFill>
        <p:spPr>
          <a:xfrm>
            <a:off x="221661" y="1295400"/>
            <a:ext cx="4722170" cy="4447735"/>
          </a:xfrm>
          <a:prstGeom prst="rect">
            <a:avLst/>
          </a:prstGeom>
        </p:spPr>
      </p:pic>
      <p:sp>
        <p:nvSpPr>
          <p:cNvPr id="8" name="Rectangle 7"/>
          <p:cNvSpPr/>
          <p:nvPr/>
        </p:nvSpPr>
        <p:spPr>
          <a:xfrm>
            <a:off x="4980776" y="0"/>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dirty="0" smtClean="0"/>
              <a:t>)</a:t>
            </a:r>
            <a:endParaRPr lang="en-CA" dirty="0"/>
          </a:p>
        </p:txBody>
      </p:sp>
      <p:sp>
        <p:nvSpPr>
          <p:cNvPr id="2" name="Rectangle 1"/>
          <p:cNvSpPr>
            <a:spLocks noGrp="1" noSelect="1" noRot="1" noMove="1" noResize="1" noEditPoints="1" noAdjustHandles="1" noChangeArrowheads="1" noChangeShapeType="1" noTextEdit="1"/>
          </p:cNvSpPr>
          <p:nvPr>
            <p:custDataLst>
              <p:tags r:id="rId4"/>
            </p:custDataLst>
          </p:nvPr>
        </p:nvSpPr>
        <p:spPr>
          <a:xfrm>
            <a:off x="5105400" y="1600200"/>
            <a:ext cx="3962399" cy="3139321"/>
          </a:xfrm>
          <a:prstGeom prst="rect">
            <a:avLst/>
          </a:prstGeom>
        </p:spPr>
        <p:txBody>
          <a:bodyPr wrap="square">
            <a:spAutoFit/>
          </a:bodyPr>
          <a:lstStyle/>
          <a:p>
            <a:r>
              <a:rPr lang="fr-FR" dirty="0"/>
              <a:t>La chaîne de transmission et l’évaluation du risque sont un élément important des pratiques de base</a:t>
            </a:r>
            <a:r>
              <a:rPr lang="fr-FR" dirty="0" smtClean="0"/>
              <a:t>.</a:t>
            </a:r>
          </a:p>
          <a:p>
            <a:endParaRPr lang="en-CA" dirty="0"/>
          </a:p>
          <a:p>
            <a:r>
              <a:rPr lang="fr-FR" dirty="0"/>
              <a:t>Dans la présente section, vous trouverez de l’information sur :</a:t>
            </a:r>
          </a:p>
          <a:p>
            <a:pPr marL="285750" indent="-285750">
              <a:buFont typeface="Arial" panose="020B0604020202020204" pitchFamily="34" charset="0"/>
              <a:buChar char="•"/>
            </a:pPr>
            <a:r>
              <a:rPr lang="fr-FR" dirty="0"/>
              <a:t>le modèle de chaîne de transmission</a:t>
            </a:r>
          </a:p>
          <a:p>
            <a:pPr marL="285750" indent="-285750">
              <a:buFont typeface="Arial" panose="020B0604020202020204" pitchFamily="34" charset="0"/>
              <a:buChar char="•"/>
            </a:pPr>
            <a:r>
              <a:rPr lang="fr-FR" dirty="0"/>
              <a:t>les façons de briser les maillons de la </a:t>
            </a:r>
            <a:r>
              <a:rPr lang="fr-FR" dirty="0" err="1"/>
              <a:t>chaînel</a:t>
            </a:r>
            <a:endParaRPr lang="fr-FR" dirty="0"/>
          </a:p>
          <a:p>
            <a:pPr marL="285750" indent="-285750">
              <a:buFont typeface="Arial" panose="020B0604020202020204" pitchFamily="34" charset="0"/>
              <a:buChar char="•"/>
            </a:pPr>
            <a:r>
              <a:rPr lang="fr-FR" dirty="0"/>
              <a:t>’évaluation du risque (tant organisationnel qu’individuel)</a:t>
            </a:r>
            <a:endParaRPr lang="en-CA" dirty="0"/>
          </a:p>
        </p:txBody>
      </p:sp>
      <p:sp>
        <p:nvSpPr>
          <p:cNvPr id="10" name="Rectangle 9"/>
          <p:cNvSpPr>
            <a:spLocks noGrp="1" noSelect="1" noRot="1" noMove="1" noResize="1" noEditPoints="1" noAdjustHandles="1" noChangeArrowheads="1" noChangeShapeType="1" noTextEdit="1"/>
          </p:cNvSpPr>
          <p:nvPr>
            <p:custDataLst>
              <p:tags r:id="rId5"/>
            </p:custDataLst>
          </p:nvPr>
        </p:nvSpPr>
        <p:spPr>
          <a:xfrm>
            <a:off x="1888514" y="2018437"/>
            <a:ext cx="1222880" cy="584775"/>
          </a:xfrm>
          <a:prstGeom prst="rect">
            <a:avLst/>
          </a:prstGeom>
        </p:spPr>
        <p:txBody>
          <a:bodyPr wrap="square">
            <a:spAutoFit/>
          </a:bodyPr>
          <a:lstStyle/>
          <a:p>
            <a:pPr algn="ctr"/>
            <a:r>
              <a:rPr lang="en-CA" sz="1600" dirty="0"/>
              <a:t>Agent </a:t>
            </a:r>
            <a:r>
              <a:rPr lang="en-CA" sz="1600" dirty="0" err="1"/>
              <a:t>Infectieux</a:t>
            </a:r>
            <a:endParaRPr lang="en-CA" sz="1600" dirty="0"/>
          </a:p>
        </p:txBody>
      </p:sp>
      <p:sp>
        <p:nvSpPr>
          <p:cNvPr id="11" name="Rectangle 10"/>
          <p:cNvSpPr>
            <a:spLocks noGrp="1" noSelect="1" noRot="1" noMove="1" noResize="1" noEditPoints="1" noAdjustHandles="1" noChangeArrowheads="1" noChangeShapeType="1" noTextEdit="1"/>
          </p:cNvSpPr>
          <p:nvPr>
            <p:custDataLst>
              <p:tags r:id="rId6"/>
            </p:custDataLst>
          </p:nvPr>
        </p:nvSpPr>
        <p:spPr>
          <a:xfrm rot="2679612">
            <a:off x="3281034" y="2808314"/>
            <a:ext cx="1191594" cy="338554"/>
          </a:xfrm>
          <a:prstGeom prst="rect">
            <a:avLst/>
          </a:prstGeom>
        </p:spPr>
        <p:txBody>
          <a:bodyPr wrap="square">
            <a:spAutoFit/>
          </a:bodyPr>
          <a:lstStyle/>
          <a:p>
            <a:r>
              <a:rPr lang="en-CA" sz="1600" dirty="0" err="1"/>
              <a:t>Réservoir</a:t>
            </a:r>
            <a:endParaRPr lang="en-CA" sz="1600" dirty="0"/>
          </a:p>
        </p:txBody>
      </p:sp>
      <p:sp>
        <p:nvSpPr>
          <p:cNvPr id="12" name="Rectangle 11"/>
          <p:cNvSpPr>
            <a:spLocks noGrp="1" noSelect="1" noRot="1" noMove="1" noResize="1" noEditPoints="1" noAdjustHandles="1" noChangeArrowheads="1" noChangeShapeType="1" noTextEdit="1"/>
          </p:cNvSpPr>
          <p:nvPr>
            <p:custDataLst>
              <p:tags r:id="rId7"/>
            </p:custDataLst>
          </p:nvPr>
        </p:nvSpPr>
        <p:spPr>
          <a:xfrm rot="18820648">
            <a:off x="3069883" y="3934094"/>
            <a:ext cx="1225485" cy="584775"/>
          </a:xfrm>
          <a:prstGeom prst="rect">
            <a:avLst/>
          </a:prstGeom>
        </p:spPr>
        <p:txBody>
          <a:bodyPr wrap="square">
            <a:spAutoFit/>
          </a:bodyPr>
          <a:lstStyle/>
          <a:p>
            <a:pPr algn="ctr"/>
            <a:r>
              <a:rPr lang="en-CA" sz="1600" dirty="0"/>
              <a:t>Porte de Sortie </a:t>
            </a:r>
          </a:p>
        </p:txBody>
      </p:sp>
      <p:sp>
        <p:nvSpPr>
          <p:cNvPr id="13" name="Rectangle 12"/>
          <p:cNvSpPr>
            <a:spLocks noGrp="1" noSelect="1" noRot="1" noMove="1" noResize="1" noEditPoints="1" noAdjustHandles="1" noChangeArrowheads="1" noChangeShapeType="1" noTextEdit="1"/>
          </p:cNvSpPr>
          <p:nvPr>
            <p:custDataLst>
              <p:tags r:id="rId8"/>
            </p:custDataLst>
          </p:nvPr>
        </p:nvSpPr>
        <p:spPr>
          <a:xfrm>
            <a:off x="1765118" y="4724400"/>
            <a:ext cx="1469673" cy="584775"/>
          </a:xfrm>
          <a:prstGeom prst="rect">
            <a:avLst/>
          </a:prstGeom>
        </p:spPr>
        <p:txBody>
          <a:bodyPr wrap="square">
            <a:spAutoFit/>
          </a:bodyPr>
          <a:lstStyle/>
          <a:p>
            <a:pPr lvl="0" algn="ctr"/>
            <a:r>
              <a:rPr lang="en-US" sz="1600" dirty="0">
                <a:solidFill>
                  <a:prstClr val="black"/>
                </a:solidFill>
              </a:rPr>
              <a:t>Mode de Transmission</a:t>
            </a:r>
          </a:p>
        </p:txBody>
      </p:sp>
      <p:sp>
        <p:nvSpPr>
          <p:cNvPr id="14" name="Rectangle 13"/>
          <p:cNvSpPr>
            <a:spLocks noGrp="1" noSelect="1" noRot="1" noMove="1" noResize="1" noEditPoints="1" noAdjustHandles="1" noChangeArrowheads="1" noChangeShapeType="1" noTextEdit="1"/>
          </p:cNvSpPr>
          <p:nvPr>
            <p:custDataLst>
              <p:tags r:id="rId9"/>
            </p:custDataLst>
          </p:nvPr>
        </p:nvSpPr>
        <p:spPr>
          <a:xfrm rot="2754041">
            <a:off x="781676" y="3917978"/>
            <a:ext cx="1077124" cy="584775"/>
          </a:xfrm>
          <a:prstGeom prst="rect">
            <a:avLst/>
          </a:prstGeom>
        </p:spPr>
        <p:txBody>
          <a:bodyPr wrap="square">
            <a:spAutoFit/>
          </a:bodyPr>
          <a:lstStyle/>
          <a:p>
            <a:pPr algn="ctr"/>
            <a:r>
              <a:rPr lang="en-CA" sz="1600" dirty="0"/>
              <a:t>Porte </a:t>
            </a:r>
            <a:r>
              <a:rPr lang="en-CA" sz="1600" dirty="0" err="1"/>
              <a:t>d’entrée</a:t>
            </a:r>
            <a:endParaRPr lang="en-CA" sz="1600" dirty="0"/>
          </a:p>
        </p:txBody>
      </p:sp>
      <p:sp>
        <p:nvSpPr>
          <p:cNvPr id="15" name="Rectangle 14"/>
          <p:cNvSpPr>
            <a:spLocks noGrp="1" noSelect="1" noRot="1" noMove="1" noResize="1" noEditPoints="1" noAdjustHandles="1" noChangeArrowheads="1" noChangeShapeType="1" noTextEdit="1"/>
          </p:cNvSpPr>
          <p:nvPr>
            <p:custDataLst>
              <p:tags r:id="rId10"/>
            </p:custDataLst>
          </p:nvPr>
        </p:nvSpPr>
        <p:spPr>
          <a:xfrm rot="18751127">
            <a:off x="646531" y="2616414"/>
            <a:ext cx="1153770" cy="584775"/>
          </a:xfrm>
          <a:prstGeom prst="rect">
            <a:avLst/>
          </a:prstGeom>
        </p:spPr>
        <p:txBody>
          <a:bodyPr wrap="square">
            <a:spAutoFit/>
          </a:bodyPr>
          <a:lstStyle/>
          <a:p>
            <a:pPr algn="ctr"/>
            <a:r>
              <a:rPr lang="en-CA" sz="1600" dirty="0" err="1"/>
              <a:t>Hôte</a:t>
            </a:r>
            <a:r>
              <a:rPr lang="en-CA" sz="1600" dirty="0"/>
              <a:t> sensible</a:t>
            </a:r>
          </a:p>
        </p:txBody>
      </p:sp>
      <p:sp>
        <p:nvSpPr>
          <p:cNvPr id="21" name="TextBox 20"/>
          <p:cNvSpPr txBox="1">
            <a:spLocks noGrp="1" noSelect="1" noRot="1" noMove="1" noResize="1" noEditPoints="1" noAdjustHandles="1" noChangeArrowheads="1" noChangeShapeType="1" noTextEdit="1"/>
          </p:cNvSpPr>
          <p:nvPr>
            <p:custDataLst>
              <p:tags r:id="rId11"/>
            </p:custDataLst>
          </p:nvPr>
        </p:nvSpPr>
        <p:spPr>
          <a:xfrm>
            <a:off x="1620620" y="3258234"/>
            <a:ext cx="1758668" cy="646331"/>
          </a:xfrm>
          <a:prstGeom prst="rect">
            <a:avLst/>
          </a:prstGeom>
          <a:noFill/>
        </p:spPr>
        <p:txBody>
          <a:bodyPr wrap="square" rtlCol="0">
            <a:spAutoFit/>
          </a:bodyPr>
          <a:lstStyle/>
          <a:p>
            <a:pPr algn="ctr"/>
            <a:r>
              <a:rPr lang="en-US" dirty="0" smtClean="0"/>
              <a:t>La </a:t>
            </a:r>
            <a:r>
              <a:rPr lang="en-US" dirty="0" err="1" smtClean="0"/>
              <a:t>Chaîne</a:t>
            </a:r>
            <a:r>
              <a:rPr lang="en-US" dirty="0" smtClean="0"/>
              <a:t> de transmission </a:t>
            </a:r>
            <a:endParaRPr lang="en-US" dirty="0"/>
          </a:p>
        </p:txBody>
      </p:sp>
      <p:pic>
        <p:nvPicPr>
          <p:cNvPr id="16" name="Picture 15"/>
          <p:cNvPicPr>
            <a:picLocks noGrp="1" noSelect="1" noRot="1" noMove="1" noResize="1" noEditPoints="1" noAdjustHandles="1" noChangeArrowheads="1" noChangeShapeType="1"/>
          </p:cNvPicPr>
          <p:nvPr>
            <p:custDataLst>
              <p:tags r:id="rId12"/>
            </p:custDataLst>
          </p:nvPr>
        </p:nvPicPr>
        <p:blipFill>
          <a:blip r:embed="rId18">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411435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Discussion </a:t>
            </a:r>
            <a:r>
              <a:rPr lang="en-US" dirty="0"/>
              <a:t>pour </a:t>
            </a:r>
            <a:r>
              <a:rPr lang="en-US" dirty="0" err="1"/>
              <a:t>soins</a:t>
            </a:r>
            <a:r>
              <a:rPr lang="en-US" dirty="0"/>
              <a:t> de longue </a:t>
            </a:r>
            <a:r>
              <a:rPr lang="en-US" dirty="0" err="1"/>
              <a:t>dur</a:t>
            </a:r>
            <a:r>
              <a:rPr lang="fr-FR" dirty="0" err="1"/>
              <a:t>ée</a:t>
            </a:r>
            <a:endParaRPr lang="en-CA" dirty="0"/>
          </a:p>
        </p:txBody>
      </p:sp>
      <p:sp>
        <p:nvSpPr>
          <p:cNvPr id="3" name="Content Placeholder 2"/>
          <p:cNvSpPr>
            <a:spLocks noGrp="1"/>
          </p:cNvSpPr>
          <p:nvPr>
            <p:ph idx="1"/>
          </p:nvPr>
        </p:nvSpPr>
        <p:spPr/>
        <p:txBody>
          <a:bodyPr/>
          <a:lstStyle/>
          <a:p>
            <a:endParaRPr lang="en-US" dirty="0" smtClean="0"/>
          </a:p>
          <a:p>
            <a:r>
              <a:rPr lang="fr-FR" dirty="0"/>
              <a:t>Réfléchissez à la façon </a:t>
            </a:r>
            <a:r>
              <a:rPr lang="fr-FR" dirty="0" err="1"/>
              <a:t>don't</a:t>
            </a:r>
            <a:r>
              <a:rPr lang="fr-FR" dirty="0"/>
              <a:t> vous effectuez les évaluations du risque chaque jour au travail dans chaque interaction avec le </a:t>
            </a:r>
            <a:r>
              <a:rPr lang="fr-FR" dirty="0" smtClean="0"/>
              <a:t>résident</a:t>
            </a:r>
            <a:r>
              <a:rPr lang="fr-FR" dirty="0"/>
              <a:t>.</a:t>
            </a:r>
            <a:endParaRPr lang="en-CA" dirty="0"/>
          </a:p>
        </p:txBody>
      </p:sp>
      <p:sp>
        <p:nvSpPr>
          <p:cNvPr id="4" name="Slide Number Placeholder 3"/>
          <p:cNvSpPr>
            <a:spLocks noGrp="1"/>
          </p:cNvSpPr>
          <p:nvPr>
            <p:ph type="sldNum" sz="quarter" idx="12"/>
          </p:nvPr>
        </p:nvSpPr>
        <p:spPr/>
        <p:txBody>
          <a:bodyPr/>
          <a:lstStyle/>
          <a:p>
            <a:pPr>
              <a:defRPr/>
            </a:pPr>
            <a:fld id="{2FBEB88E-7A48-4311-8253-79E1F5AA80A5}" type="slidenum">
              <a:rPr lang="en-US" smtClean="0">
                <a:solidFill>
                  <a:prstClr val="black"/>
                </a:solidFill>
              </a:rPr>
              <a:pPr>
                <a:defRPr/>
              </a:pPr>
              <a:t>30</a:t>
            </a:fld>
            <a:endParaRPr lang="en-US">
              <a:solidFill>
                <a:prstClr val="black"/>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01464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Discussion </a:t>
            </a:r>
            <a:r>
              <a:rPr lang="en-US" dirty="0"/>
              <a:t>pour </a:t>
            </a:r>
            <a:r>
              <a:rPr lang="en-US" dirty="0" err="1"/>
              <a:t>clinique</a:t>
            </a:r>
            <a:r>
              <a:rPr lang="en-US" dirty="0"/>
              <a:t> </a:t>
            </a:r>
            <a:r>
              <a:rPr lang="en-US" dirty="0" err="1"/>
              <a:t>communautaire</a:t>
            </a:r>
            <a:endParaRPr lang="en-CA" dirty="0"/>
          </a:p>
        </p:txBody>
      </p:sp>
      <p:sp>
        <p:nvSpPr>
          <p:cNvPr id="3" name="Content Placeholder 2"/>
          <p:cNvSpPr>
            <a:spLocks noGrp="1"/>
          </p:cNvSpPr>
          <p:nvPr>
            <p:ph idx="1"/>
          </p:nvPr>
        </p:nvSpPr>
        <p:spPr/>
        <p:txBody>
          <a:bodyPr/>
          <a:lstStyle/>
          <a:p>
            <a:endParaRPr lang="en-US" dirty="0" smtClean="0"/>
          </a:p>
          <a:p>
            <a:r>
              <a:rPr lang="fr-FR" dirty="0"/>
              <a:t>Réfléchissez à la façon </a:t>
            </a:r>
            <a:r>
              <a:rPr lang="fr-FR" dirty="0" err="1"/>
              <a:t>don't</a:t>
            </a:r>
            <a:r>
              <a:rPr lang="fr-FR" dirty="0"/>
              <a:t> vous effectuez les évaluations du risque chaque jour au travail dans chaque interaction avec le </a:t>
            </a:r>
            <a:r>
              <a:rPr lang="fr-FR" dirty="0" smtClean="0"/>
              <a:t>client.</a:t>
            </a:r>
            <a:endParaRPr lang="en-CA" dirty="0"/>
          </a:p>
        </p:txBody>
      </p:sp>
      <p:sp>
        <p:nvSpPr>
          <p:cNvPr id="4" name="Slide Number Placeholder 3"/>
          <p:cNvSpPr>
            <a:spLocks noGrp="1"/>
          </p:cNvSpPr>
          <p:nvPr>
            <p:ph type="sldNum" sz="quarter" idx="12"/>
          </p:nvPr>
        </p:nvSpPr>
        <p:spPr/>
        <p:txBody>
          <a:bodyPr/>
          <a:lstStyle/>
          <a:p>
            <a:pPr>
              <a:defRPr/>
            </a:pPr>
            <a:fld id="{2FBEB88E-7A48-4311-8253-79E1F5AA80A5}" type="slidenum">
              <a:rPr lang="en-US" smtClean="0">
                <a:solidFill>
                  <a:prstClr val="black"/>
                </a:solidFill>
              </a:rPr>
              <a:pPr>
                <a:defRPr/>
              </a:pPr>
              <a:t>31</a:t>
            </a:fld>
            <a:endParaRPr lang="en-US">
              <a:solidFill>
                <a:prstClr val="black"/>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366689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12940"/>
            <a:ext cx="9142858" cy="685714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p:nvPr/>
        </p:nvSpPr>
        <p:spPr>
          <a:xfrm>
            <a:off x="0" y="488388"/>
            <a:ext cx="2222788" cy="338554"/>
          </a:xfrm>
          <a:prstGeom prst="rect">
            <a:avLst/>
          </a:prstGeom>
          <a:noFill/>
        </p:spPr>
        <p:txBody>
          <a:bodyPr wrap="none" rtlCol="0">
            <a:spAutoFit/>
          </a:bodyPr>
          <a:lstStyle/>
          <a:p>
            <a:r>
              <a:rPr lang="en-US" sz="1600" dirty="0">
                <a:solidFill>
                  <a:schemeClr val="bg1"/>
                </a:solidFill>
                <a:latin typeface="+mj-lt"/>
              </a:rPr>
              <a:t>ÉVALUATION DU RISQUE</a:t>
            </a:r>
          </a:p>
        </p:txBody>
      </p:sp>
      <p:sp>
        <p:nvSpPr>
          <p:cNvPr id="9" name="Rectangle 8"/>
          <p:cNvSpPr/>
          <p:nvPr/>
        </p:nvSpPr>
        <p:spPr>
          <a:xfrm>
            <a:off x="-1" y="1219200"/>
            <a:ext cx="9143429"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333543"/>
            <a:ext cx="685714" cy="685714"/>
          </a:xfrm>
          <a:prstGeom prst="rect">
            <a:avLst/>
          </a:prstGeom>
        </p:spPr>
      </p:pic>
      <p:sp>
        <p:nvSpPr>
          <p:cNvPr id="10" name="Rectangle 9"/>
          <p:cNvSpPr/>
          <p:nvPr/>
        </p:nvSpPr>
        <p:spPr>
          <a:xfrm>
            <a:off x="3200401" y="4057695"/>
            <a:ext cx="4889060" cy="819105"/>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52953" y="4071117"/>
            <a:ext cx="736508" cy="72381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253" y="2133600"/>
            <a:ext cx="584127" cy="584127"/>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08508" y="2133600"/>
            <a:ext cx="584127" cy="58412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5763" y="2133600"/>
            <a:ext cx="584127" cy="584127"/>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03018" y="2133600"/>
            <a:ext cx="584127" cy="584127"/>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50273" y="2133600"/>
            <a:ext cx="584127" cy="584127"/>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3044" y="2590800"/>
            <a:ext cx="3047619" cy="2907937"/>
          </a:xfrm>
          <a:prstGeom prst="rect">
            <a:avLst/>
          </a:prstGeom>
        </p:spPr>
      </p:pic>
      <p:sp>
        <p:nvSpPr>
          <p:cNvPr id="13" name="Rectangle 12"/>
          <p:cNvSpPr/>
          <p:nvPr/>
        </p:nvSpPr>
        <p:spPr>
          <a:xfrm>
            <a:off x="962576" y="1284281"/>
            <a:ext cx="7724223" cy="400110"/>
          </a:xfrm>
          <a:prstGeom prst="rect">
            <a:avLst/>
          </a:prstGeom>
        </p:spPr>
        <p:txBody>
          <a:bodyPr wrap="square">
            <a:spAutoFit/>
          </a:bodyPr>
          <a:lstStyle/>
          <a:p>
            <a:r>
              <a:rPr lang="fr-FR" sz="2000" dirty="0">
                <a:solidFill>
                  <a:schemeClr val="bg1"/>
                </a:solidFill>
              </a:rPr>
              <a:t>Comment effectuer une évaluation du risque individuel : la tâche</a:t>
            </a:r>
            <a:endParaRPr lang="en-CA" sz="2000" dirty="0">
              <a:solidFill>
                <a:schemeClr val="bg1"/>
              </a:solidFill>
            </a:endParaRPr>
          </a:p>
        </p:txBody>
      </p:sp>
      <p:sp>
        <p:nvSpPr>
          <p:cNvPr id="14" name="Rectangle 13"/>
          <p:cNvSpPr/>
          <p:nvPr/>
        </p:nvSpPr>
        <p:spPr>
          <a:xfrm>
            <a:off x="1600200" y="3886200"/>
            <a:ext cx="1992194" cy="1200329"/>
          </a:xfrm>
          <a:prstGeom prst="rect">
            <a:avLst/>
          </a:prstGeom>
        </p:spPr>
        <p:txBody>
          <a:bodyPr wrap="square">
            <a:spAutoFit/>
          </a:bodyPr>
          <a:lstStyle/>
          <a:p>
            <a:r>
              <a:rPr lang="fr-FR" dirty="0" smtClean="0"/>
              <a:t>Ai-je </a:t>
            </a:r>
            <a:r>
              <a:rPr lang="fr-FR" dirty="0"/>
              <a:t>l’équipement dont j’ai besoin pour effectuer cette tâche?</a:t>
            </a:r>
            <a:endParaRPr lang="en-CA" dirty="0"/>
          </a:p>
        </p:txBody>
      </p:sp>
      <p:sp>
        <p:nvSpPr>
          <p:cNvPr id="17" name="Rectangle 16"/>
          <p:cNvSpPr/>
          <p:nvPr/>
        </p:nvSpPr>
        <p:spPr>
          <a:xfrm>
            <a:off x="3581400" y="4038600"/>
            <a:ext cx="3936927" cy="923330"/>
          </a:xfrm>
          <a:prstGeom prst="rect">
            <a:avLst/>
          </a:prstGeom>
        </p:spPr>
        <p:txBody>
          <a:bodyPr wrap="square">
            <a:spAutoFit/>
          </a:bodyPr>
          <a:lstStyle/>
          <a:p>
            <a:r>
              <a:rPr lang="fr-FR" dirty="0">
                <a:solidFill>
                  <a:schemeClr val="bg1"/>
                </a:solidFill>
              </a:rPr>
              <a:t>Rassemblez l’équipement et le matériel nécessaires avant d’entreprendre le travail.</a:t>
            </a:r>
            <a:endParaRPr lang="en-CA" dirty="0">
              <a:solidFill>
                <a:schemeClr val="bg1"/>
              </a:solidFill>
            </a:endParaRPr>
          </a:p>
        </p:txBody>
      </p:sp>
      <p:sp>
        <p:nvSpPr>
          <p:cNvPr id="18" name="Rectangle 17"/>
          <p:cNvSpPr/>
          <p:nvPr/>
        </p:nvSpPr>
        <p:spPr>
          <a:xfrm>
            <a:off x="962577" y="1649925"/>
            <a:ext cx="4839017" cy="369332"/>
          </a:xfrm>
          <a:prstGeom prst="rect">
            <a:avLst/>
          </a:prstGeom>
        </p:spPr>
        <p:txBody>
          <a:bodyPr wrap="none">
            <a:spAutoFit/>
          </a:bodyPr>
          <a:lstStyle/>
          <a:p>
            <a:r>
              <a:rPr lang="fr-FR" dirty="0">
                <a:solidFill>
                  <a:schemeClr val="bg1"/>
                </a:solidFill>
              </a:rPr>
              <a:t>Posez-vous des questions sur la tâche à exécuter :</a:t>
            </a:r>
            <a:endParaRPr lang="en-CA" dirty="0">
              <a:solidFill>
                <a:schemeClr val="bg1"/>
              </a:solidFill>
            </a:endParaRPr>
          </a:p>
        </p:txBody>
      </p:sp>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37035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p:nvPr/>
        </p:nvSpPr>
        <p:spPr>
          <a:xfrm>
            <a:off x="0" y="488388"/>
            <a:ext cx="2222788" cy="338554"/>
          </a:xfrm>
          <a:prstGeom prst="rect">
            <a:avLst/>
          </a:prstGeom>
          <a:noFill/>
        </p:spPr>
        <p:txBody>
          <a:bodyPr wrap="none" rtlCol="0">
            <a:spAutoFit/>
          </a:bodyPr>
          <a:lstStyle/>
          <a:p>
            <a:r>
              <a:rPr lang="en-US" sz="1600" dirty="0">
                <a:solidFill>
                  <a:schemeClr val="bg1"/>
                </a:solidFill>
                <a:latin typeface="+mj-lt"/>
              </a:rPr>
              <a:t>ÉVALUATION DU RISQUE</a:t>
            </a:r>
          </a:p>
        </p:txBody>
      </p:sp>
      <p:sp>
        <p:nvSpPr>
          <p:cNvPr id="9" name="Rectangle 8"/>
          <p:cNvSpPr/>
          <p:nvPr/>
        </p:nvSpPr>
        <p:spPr>
          <a:xfrm>
            <a:off x="-1" y="1219200"/>
            <a:ext cx="9143429"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333543"/>
            <a:ext cx="685714" cy="685714"/>
          </a:xfrm>
          <a:prstGeom prst="rect">
            <a:avLst/>
          </a:prstGeom>
        </p:spPr>
      </p:pic>
      <p:sp>
        <p:nvSpPr>
          <p:cNvPr id="10" name="Rectangle 9"/>
          <p:cNvSpPr/>
          <p:nvPr/>
        </p:nvSpPr>
        <p:spPr>
          <a:xfrm>
            <a:off x="3382085" y="3875327"/>
            <a:ext cx="5600617" cy="1774165"/>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6194" y="4038600"/>
            <a:ext cx="736508" cy="72381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253" y="2133600"/>
            <a:ext cx="584127" cy="584127"/>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08508" y="2133600"/>
            <a:ext cx="584127" cy="58412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5763" y="2133600"/>
            <a:ext cx="584127" cy="584127"/>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03018" y="2133600"/>
            <a:ext cx="584127" cy="584127"/>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50273" y="2133600"/>
            <a:ext cx="584127" cy="584127"/>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4" y="2590800"/>
            <a:ext cx="3759205" cy="3810000"/>
          </a:xfrm>
          <a:prstGeom prst="rect">
            <a:avLst/>
          </a:prstGeom>
        </p:spPr>
      </p:pic>
      <p:sp>
        <p:nvSpPr>
          <p:cNvPr id="17" name="Rectangle 16"/>
          <p:cNvSpPr/>
          <p:nvPr/>
        </p:nvSpPr>
        <p:spPr>
          <a:xfrm>
            <a:off x="962576" y="1284281"/>
            <a:ext cx="7279759" cy="400110"/>
          </a:xfrm>
          <a:prstGeom prst="rect">
            <a:avLst/>
          </a:prstGeom>
        </p:spPr>
        <p:txBody>
          <a:bodyPr wrap="square">
            <a:spAutoFit/>
          </a:bodyPr>
          <a:lstStyle/>
          <a:p>
            <a:r>
              <a:rPr lang="fr-FR" sz="2000" dirty="0">
                <a:solidFill>
                  <a:schemeClr val="bg1"/>
                </a:solidFill>
              </a:rPr>
              <a:t>Comment effectuer une évaluation du risque individuel : la tâche</a:t>
            </a:r>
          </a:p>
        </p:txBody>
      </p:sp>
      <p:sp>
        <p:nvSpPr>
          <p:cNvPr id="18" name="Rectangle 17"/>
          <p:cNvSpPr/>
          <p:nvPr/>
        </p:nvSpPr>
        <p:spPr>
          <a:xfrm>
            <a:off x="962577" y="1649925"/>
            <a:ext cx="4839017" cy="369332"/>
          </a:xfrm>
          <a:prstGeom prst="rect">
            <a:avLst/>
          </a:prstGeom>
        </p:spPr>
        <p:txBody>
          <a:bodyPr wrap="none">
            <a:spAutoFit/>
          </a:bodyPr>
          <a:lstStyle/>
          <a:p>
            <a:r>
              <a:rPr lang="fr-FR" dirty="0">
                <a:solidFill>
                  <a:schemeClr val="bg1"/>
                </a:solidFill>
              </a:rPr>
              <a:t>Posez-vous des questions sur la tâche à exécuter :</a:t>
            </a:r>
            <a:endParaRPr lang="en-CA" dirty="0">
              <a:solidFill>
                <a:schemeClr val="bg1"/>
              </a:solidFill>
            </a:endParaRPr>
          </a:p>
        </p:txBody>
      </p:sp>
      <p:sp>
        <p:nvSpPr>
          <p:cNvPr id="13" name="Rectangle 12"/>
          <p:cNvSpPr/>
          <p:nvPr/>
        </p:nvSpPr>
        <p:spPr>
          <a:xfrm>
            <a:off x="692984" y="4064758"/>
            <a:ext cx="2921066" cy="1754326"/>
          </a:xfrm>
          <a:prstGeom prst="rect">
            <a:avLst/>
          </a:prstGeom>
        </p:spPr>
        <p:txBody>
          <a:bodyPr wrap="square">
            <a:spAutoFit/>
          </a:bodyPr>
          <a:lstStyle/>
          <a:p>
            <a:r>
              <a:rPr lang="fr-FR" dirty="0"/>
              <a:t>Est-ce que je toucherai à du sang, à des liquides organiques, à des sécrétions, à des excrétions ou à d’autres matières pouvant être infectieuses?</a:t>
            </a:r>
            <a:endParaRPr lang="en-CA" dirty="0"/>
          </a:p>
        </p:txBody>
      </p:sp>
      <p:sp>
        <p:nvSpPr>
          <p:cNvPr id="19" name="Rectangle 18"/>
          <p:cNvSpPr/>
          <p:nvPr/>
        </p:nvSpPr>
        <p:spPr>
          <a:xfrm>
            <a:off x="3693710" y="3915633"/>
            <a:ext cx="4541801" cy="1754326"/>
          </a:xfrm>
          <a:prstGeom prst="rect">
            <a:avLst/>
          </a:prstGeom>
        </p:spPr>
        <p:txBody>
          <a:bodyPr wrap="square">
            <a:spAutoFit/>
          </a:bodyPr>
          <a:lstStyle/>
          <a:p>
            <a:r>
              <a:rPr lang="fr-FR" dirty="0" smtClean="0">
                <a:solidFill>
                  <a:schemeClr val="bg1"/>
                </a:solidFill>
              </a:rPr>
              <a:t>Portez </a:t>
            </a:r>
            <a:r>
              <a:rPr lang="fr-FR" dirty="0">
                <a:solidFill>
                  <a:schemeClr val="bg1"/>
                </a:solidFill>
              </a:rPr>
              <a:t>des gants si dans le cadre de la tâche vous êtes en contact avec du sang, des liquides organiques, des sécrétions ou des excrétions et lavez-vous les mains.</a:t>
            </a:r>
            <a:r>
              <a:rPr lang="en-CA" dirty="0" err="1" smtClean="0">
                <a:solidFill>
                  <a:schemeClr val="bg1"/>
                </a:solidFill>
              </a:rPr>
              <a:t>oves</a:t>
            </a:r>
            <a:r>
              <a:rPr lang="en-CA" dirty="0" smtClean="0">
                <a:solidFill>
                  <a:schemeClr val="bg1"/>
                </a:solidFill>
              </a:rPr>
              <a:t> </a:t>
            </a:r>
            <a:r>
              <a:rPr lang="en-CA" dirty="0">
                <a:solidFill>
                  <a:schemeClr val="bg1"/>
                </a:solidFill>
              </a:rPr>
              <a:t>if the task involves contact with blood, body fluids, secretions or excretions and clean your hands.</a:t>
            </a:r>
          </a:p>
        </p:txBody>
      </p:sp>
      <p:pic>
        <p:nvPicPr>
          <p:cNvPr id="20" name="Pictur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44338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p:nvPr/>
        </p:nvSpPr>
        <p:spPr>
          <a:xfrm>
            <a:off x="0" y="488388"/>
            <a:ext cx="2222788" cy="338554"/>
          </a:xfrm>
          <a:prstGeom prst="rect">
            <a:avLst/>
          </a:prstGeom>
          <a:noFill/>
        </p:spPr>
        <p:txBody>
          <a:bodyPr wrap="none" rtlCol="0">
            <a:spAutoFit/>
          </a:bodyPr>
          <a:lstStyle/>
          <a:p>
            <a:r>
              <a:rPr lang="en-US" sz="1600" dirty="0">
                <a:solidFill>
                  <a:schemeClr val="bg1"/>
                </a:solidFill>
                <a:latin typeface="+mj-lt"/>
              </a:rPr>
              <a:t>ÉVALUATION DU RISQUE</a:t>
            </a:r>
          </a:p>
        </p:txBody>
      </p:sp>
      <p:sp>
        <p:nvSpPr>
          <p:cNvPr id="9" name="Rectangle 8"/>
          <p:cNvSpPr/>
          <p:nvPr/>
        </p:nvSpPr>
        <p:spPr>
          <a:xfrm>
            <a:off x="-1" y="1219200"/>
            <a:ext cx="9143429"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333543"/>
            <a:ext cx="685714" cy="685714"/>
          </a:xfrm>
          <a:prstGeom prst="rect">
            <a:avLst/>
          </a:prstGeom>
        </p:spPr>
      </p:pic>
      <p:sp>
        <p:nvSpPr>
          <p:cNvPr id="10" name="Rectangle 9"/>
          <p:cNvSpPr/>
          <p:nvPr/>
        </p:nvSpPr>
        <p:spPr>
          <a:xfrm>
            <a:off x="3085016" y="4013754"/>
            <a:ext cx="5859586" cy="1167846"/>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6356" y="4133895"/>
            <a:ext cx="736508" cy="72381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253" y="2133600"/>
            <a:ext cx="584127" cy="584127"/>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08508" y="2133600"/>
            <a:ext cx="584127" cy="58412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5763" y="2133600"/>
            <a:ext cx="584127" cy="584127"/>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03018" y="2133600"/>
            <a:ext cx="584127" cy="584127"/>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50273" y="2133600"/>
            <a:ext cx="584127" cy="584127"/>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86286" y="2694739"/>
            <a:ext cx="3085714" cy="2780953"/>
          </a:xfrm>
          <a:prstGeom prst="rect">
            <a:avLst/>
          </a:prstGeom>
        </p:spPr>
      </p:pic>
      <p:sp>
        <p:nvSpPr>
          <p:cNvPr id="18" name="Rectangle 17"/>
          <p:cNvSpPr/>
          <p:nvPr/>
        </p:nvSpPr>
        <p:spPr>
          <a:xfrm>
            <a:off x="962576" y="1284281"/>
            <a:ext cx="7930287" cy="400110"/>
          </a:xfrm>
          <a:prstGeom prst="rect">
            <a:avLst/>
          </a:prstGeom>
        </p:spPr>
        <p:txBody>
          <a:bodyPr wrap="square">
            <a:spAutoFit/>
          </a:bodyPr>
          <a:lstStyle/>
          <a:p>
            <a:r>
              <a:rPr lang="fr-FR" sz="2000" dirty="0">
                <a:solidFill>
                  <a:schemeClr val="bg1"/>
                </a:solidFill>
              </a:rPr>
              <a:t>Comment effectuer une évaluation du risque individuel : la tâche</a:t>
            </a:r>
          </a:p>
        </p:txBody>
      </p:sp>
      <p:sp>
        <p:nvSpPr>
          <p:cNvPr id="19" name="Rectangle 18"/>
          <p:cNvSpPr/>
          <p:nvPr/>
        </p:nvSpPr>
        <p:spPr>
          <a:xfrm>
            <a:off x="962577" y="1649925"/>
            <a:ext cx="4839017" cy="369332"/>
          </a:xfrm>
          <a:prstGeom prst="rect">
            <a:avLst/>
          </a:prstGeom>
        </p:spPr>
        <p:txBody>
          <a:bodyPr wrap="none">
            <a:spAutoFit/>
          </a:bodyPr>
          <a:lstStyle/>
          <a:p>
            <a:r>
              <a:rPr lang="fr-FR" dirty="0">
                <a:solidFill>
                  <a:schemeClr val="bg1"/>
                </a:solidFill>
              </a:rPr>
              <a:t>Posez-vous des questions sur la tâche à exécuter :</a:t>
            </a:r>
            <a:endParaRPr lang="en-CA" dirty="0">
              <a:solidFill>
                <a:schemeClr val="bg1"/>
              </a:solidFill>
            </a:endParaRPr>
          </a:p>
        </p:txBody>
      </p:sp>
      <p:sp>
        <p:nvSpPr>
          <p:cNvPr id="13" name="Rectangle 12"/>
          <p:cNvSpPr/>
          <p:nvPr/>
        </p:nvSpPr>
        <p:spPr>
          <a:xfrm>
            <a:off x="1979033" y="3810000"/>
            <a:ext cx="2211967" cy="1200329"/>
          </a:xfrm>
          <a:prstGeom prst="rect">
            <a:avLst/>
          </a:prstGeom>
        </p:spPr>
        <p:txBody>
          <a:bodyPr wrap="square">
            <a:spAutoFit/>
          </a:bodyPr>
          <a:lstStyle/>
          <a:p>
            <a:r>
              <a:rPr lang="fr-FR" dirty="0" smtClean="0"/>
              <a:t>Mon </a:t>
            </a:r>
            <a:r>
              <a:rPr lang="fr-FR" dirty="0"/>
              <a:t>visage sera-t-il exposé à une toux ou à des éclaboussures de salive ou de sang?</a:t>
            </a:r>
            <a:endParaRPr lang="en-CA" dirty="0"/>
          </a:p>
        </p:txBody>
      </p:sp>
      <p:sp>
        <p:nvSpPr>
          <p:cNvPr id="14" name="Rectangle 13"/>
          <p:cNvSpPr/>
          <p:nvPr/>
        </p:nvSpPr>
        <p:spPr>
          <a:xfrm>
            <a:off x="4114800" y="4154269"/>
            <a:ext cx="4041556" cy="923330"/>
          </a:xfrm>
          <a:prstGeom prst="rect">
            <a:avLst/>
          </a:prstGeom>
        </p:spPr>
        <p:txBody>
          <a:bodyPr wrap="square">
            <a:spAutoFit/>
          </a:bodyPr>
          <a:lstStyle/>
          <a:p>
            <a:r>
              <a:rPr lang="fr-FR" dirty="0">
                <a:solidFill>
                  <a:schemeClr val="bg1"/>
                </a:solidFill>
              </a:rPr>
              <a:t>Portez une protection faciale si la tâche expose votre visage à de la salive, à du sang ou à d’autres liquides organiques.</a:t>
            </a:r>
            <a:endParaRPr lang="en-CA" dirty="0">
              <a:solidFill>
                <a:schemeClr val="bg1"/>
              </a:solidFill>
            </a:endParaRPr>
          </a:p>
        </p:txBody>
      </p:sp>
      <p:pic>
        <p:nvPicPr>
          <p:cNvPr id="20" name="Pictur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341338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p:nvPr/>
        </p:nvSpPr>
        <p:spPr>
          <a:xfrm>
            <a:off x="0" y="488388"/>
            <a:ext cx="2222788" cy="338554"/>
          </a:xfrm>
          <a:prstGeom prst="rect">
            <a:avLst/>
          </a:prstGeom>
          <a:noFill/>
        </p:spPr>
        <p:txBody>
          <a:bodyPr wrap="none" rtlCol="0">
            <a:spAutoFit/>
          </a:bodyPr>
          <a:lstStyle/>
          <a:p>
            <a:r>
              <a:rPr lang="en-US" sz="1600" dirty="0">
                <a:solidFill>
                  <a:schemeClr val="bg1"/>
                </a:solidFill>
                <a:latin typeface="+mj-lt"/>
              </a:rPr>
              <a:t>ÉVALUATION DU RISQUE</a:t>
            </a:r>
          </a:p>
        </p:txBody>
      </p:sp>
      <p:sp>
        <p:nvSpPr>
          <p:cNvPr id="9" name="Rectangle 8"/>
          <p:cNvSpPr/>
          <p:nvPr/>
        </p:nvSpPr>
        <p:spPr>
          <a:xfrm>
            <a:off x="-1" y="1219200"/>
            <a:ext cx="9143429"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333543"/>
            <a:ext cx="685714" cy="68571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253" y="2133600"/>
            <a:ext cx="584127" cy="584127"/>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08508" y="2133600"/>
            <a:ext cx="584127" cy="584127"/>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55763" y="2133600"/>
            <a:ext cx="584127" cy="584127"/>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03018" y="2133600"/>
            <a:ext cx="584127" cy="584127"/>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50273" y="2133600"/>
            <a:ext cx="584127" cy="584127"/>
          </a:xfrm>
          <a:prstGeom prst="rect">
            <a:avLst/>
          </a:prstGeom>
        </p:spPr>
      </p:pic>
      <p:sp>
        <p:nvSpPr>
          <p:cNvPr id="17" name="Rectangle 16"/>
          <p:cNvSpPr/>
          <p:nvPr/>
        </p:nvSpPr>
        <p:spPr>
          <a:xfrm>
            <a:off x="962576" y="1284281"/>
            <a:ext cx="7876623" cy="400110"/>
          </a:xfrm>
          <a:prstGeom prst="rect">
            <a:avLst/>
          </a:prstGeom>
        </p:spPr>
        <p:txBody>
          <a:bodyPr wrap="square">
            <a:spAutoFit/>
          </a:bodyPr>
          <a:lstStyle/>
          <a:p>
            <a:r>
              <a:rPr lang="fr-FR" sz="2000" dirty="0">
                <a:solidFill>
                  <a:schemeClr val="bg1"/>
                </a:solidFill>
              </a:rPr>
              <a:t>Comment effectuer une évaluation du risque individuel : la tâche</a:t>
            </a:r>
          </a:p>
        </p:txBody>
      </p:sp>
      <p:sp>
        <p:nvSpPr>
          <p:cNvPr id="18" name="Rectangle 17"/>
          <p:cNvSpPr/>
          <p:nvPr/>
        </p:nvSpPr>
        <p:spPr>
          <a:xfrm>
            <a:off x="962577" y="1649925"/>
            <a:ext cx="4839017" cy="369332"/>
          </a:xfrm>
          <a:prstGeom prst="rect">
            <a:avLst/>
          </a:prstGeom>
        </p:spPr>
        <p:txBody>
          <a:bodyPr wrap="none">
            <a:spAutoFit/>
          </a:bodyPr>
          <a:lstStyle/>
          <a:p>
            <a:r>
              <a:rPr lang="fr-FR" dirty="0">
                <a:solidFill>
                  <a:schemeClr val="bg1"/>
                </a:solidFill>
              </a:rPr>
              <a:t>Posez-vous des questions sur la tâche à exécuter :</a:t>
            </a:r>
            <a:endParaRPr lang="en-CA" dirty="0">
              <a:solidFill>
                <a:schemeClr val="bg1"/>
              </a:solidFill>
            </a:endParaRPr>
          </a:p>
        </p:txBody>
      </p:sp>
      <p:sp>
        <p:nvSpPr>
          <p:cNvPr id="21" name="Rectangle 20"/>
          <p:cNvSpPr/>
          <p:nvPr/>
        </p:nvSpPr>
        <p:spPr>
          <a:xfrm>
            <a:off x="228600" y="4114800"/>
            <a:ext cx="4850749" cy="10668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92978" y="2794355"/>
            <a:ext cx="3022222" cy="2844445"/>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8600" y="4210095"/>
            <a:ext cx="736508" cy="723810"/>
          </a:xfrm>
          <a:prstGeom prst="rect">
            <a:avLst/>
          </a:prstGeom>
        </p:spPr>
      </p:pic>
      <p:sp>
        <p:nvSpPr>
          <p:cNvPr id="22" name="Rectangle 21"/>
          <p:cNvSpPr/>
          <p:nvPr/>
        </p:nvSpPr>
        <p:spPr>
          <a:xfrm>
            <a:off x="4547826" y="3987658"/>
            <a:ext cx="2317694" cy="1200329"/>
          </a:xfrm>
          <a:prstGeom prst="rect">
            <a:avLst/>
          </a:prstGeom>
        </p:spPr>
        <p:txBody>
          <a:bodyPr wrap="square">
            <a:spAutoFit/>
          </a:bodyPr>
          <a:lstStyle/>
          <a:p>
            <a:r>
              <a:rPr lang="fr-FR" dirty="0" smtClean="0"/>
              <a:t>Mes </a:t>
            </a:r>
            <a:r>
              <a:rPr lang="fr-FR" dirty="0"/>
              <a:t>vêtements ou ma peau risquent-ils d’être éclaboussés ou aspergés?</a:t>
            </a:r>
            <a:endParaRPr lang="en-CA" dirty="0"/>
          </a:p>
        </p:txBody>
      </p:sp>
      <p:sp>
        <p:nvSpPr>
          <p:cNvPr id="23" name="Rectangle 22"/>
          <p:cNvSpPr/>
          <p:nvPr/>
        </p:nvSpPr>
        <p:spPr>
          <a:xfrm>
            <a:off x="914315" y="4114800"/>
            <a:ext cx="3539092" cy="923330"/>
          </a:xfrm>
          <a:prstGeom prst="rect">
            <a:avLst/>
          </a:prstGeom>
        </p:spPr>
        <p:txBody>
          <a:bodyPr wrap="square">
            <a:spAutoFit/>
          </a:bodyPr>
          <a:lstStyle/>
          <a:p>
            <a:r>
              <a:rPr lang="fr-FR" dirty="0">
                <a:solidFill>
                  <a:schemeClr val="bg1"/>
                </a:solidFill>
              </a:rPr>
              <a:t>Portez une blouse si la tâche expose vos vêtements ou votre peau à du sang ou à des liquides organiques.</a:t>
            </a:r>
            <a:endParaRPr lang="en-CA" dirty="0">
              <a:solidFill>
                <a:schemeClr val="bg1"/>
              </a:solidFill>
            </a:endParaRPr>
          </a:p>
        </p:txBody>
      </p:sp>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250399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p:nvPr/>
        </p:nvSpPr>
        <p:spPr>
          <a:xfrm>
            <a:off x="0" y="488388"/>
            <a:ext cx="2222788" cy="338554"/>
          </a:xfrm>
          <a:prstGeom prst="rect">
            <a:avLst/>
          </a:prstGeom>
          <a:noFill/>
        </p:spPr>
        <p:txBody>
          <a:bodyPr wrap="none" rtlCol="0">
            <a:spAutoFit/>
          </a:bodyPr>
          <a:lstStyle/>
          <a:p>
            <a:r>
              <a:rPr lang="en-US" sz="1600" dirty="0">
                <a:solidFill>
                  <a:schemeClr val="bg1"/>
                </a:solidFill>
                <a:latin typeface="+mj-lt"/>
              </a:rPr>
              <a:t>ÉVALUATION DU RISQUE</a:t>
            </a:r>
          </a:p>
        </p:txBody>
      </p:sp>
      <p:sp>
        <p:nvSpPr>
          <p:cNvPr id="9" name="Rectangle 8"/>
          <p:cNvSpPr/>
          <p:nvPr/>
        </p:nvSpPr>
        <p:spPr>
          <a:xfrm>
            <a:off x="-1" y="1219200"/>
            <a:ext cx="9143429"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333543"/>
            <a:ext cx="685714" cy="685714"/>
          </a:xfrm>
          <a:prstGeom prst="rect">
            <a:avLst/>
          </a:prstGeom>
        </p:spPr>
      </p:pic>
      <p:sp>
        <p:nvSpPr>
          <p:cNvPr id="10" name="Rectangle 9"/>
          <p:cNvSpPr/>
          <p:nvPr/>
        </p:nvSpPr>
        <p:spPr>
          <a:xfrm>
            <a:off x="228600" y="4384569"/>
            <a:ext cx="5533582"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107" y="4538503"/>
            <a:ext cx="736508" cy="72381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253" y="2133600"/>
            <a:ext cx="584127" cy="584127"/>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08508" y="2133600"/>
            <a:ext cx="584127" cy="58412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5763" y="2133600"/>
            <a:ext cx="584127" cy="584127"/>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03018" y="2133600"/>
            <a:ext cx="584127" cy="584127"/>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50273" y="2133600"/>
            <a:ext cx="584127" cy="584127"/>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5029199" y="2603508"/>
            <a:ext cx="4114227" cy="3797292"/>
          </a:xfrm>
          <a:prstGeom prst="rect">
            <a:avLst/>
          </a:prstGeom>
        </p:spPr>
      </p:pic>
      <p:sp>
        <p:nvSpPr>
          <p:cNvPr id="19" name="Rectangle 18"/>
          <p:cNvSpPr/>
          <p:nvPr/>
        </p:nvSpPr>
        <p:spPr>
          <a:xfrm>
            <a:off x="962576" y="1284281"/>
            <a:ext cx="7571823" cy="400110"/>
          </a:xfrm>
          <a:prstGeom prst="rect">
            <a:avLst/>
          </a:prstGeom>
        </p:spPr>
        <p:txBody>
          <a:bodyPr wrap="square">
            <a:spAutoFit/>
          </a:bodyPr>
          <a:lstStyle/>
          <a:p>
            <a:r>
              <a:rPr lang="fr-FR" sz="2000" dirty="0">
                <a:solidFill>
                  <a:schemeClr val="bg1"/>
                </a:solidFill>
              </a:rPr>
              <a:t>Comment effectuer une évaluation du risque individuel : la tâche</a:t>
            </a:r>
          </a:p>
        </p:txBody>
      </p:sp>
      <p:sp>
        <p:nvSpPr>
          <p:cNvPr id="20" name="Rectangle 19"/>
          <p:cNvSpPr/>
          <p:nvPr/>
        </p:nvSpPr>
        <p:spPr>
          <a:xfrm>
            <a:off x="962577" y="1649925"/>
            <a:ext cx="4839017" cy="369332"/>
          </a:xfrm>
          <a:prstGeom prst="rect">
            <a:avLst/>
          </a:prstGeom>
        </p:spPr>
        <p:txBody>
          <a:bodyPr wrap="none">
            <a:spAutoFit/>
          </a:bodyPr>
          <a:lstStyle/>
          <a:p>
            <a:r>
              <a:rPr lang="fr-FR" dirty="0">
                <a:solidFill>
                  <a:schemeClr val="bg1"/>
                </a:solidFill>
              </a:rPr>
              <a:t>Posez-vous des questions sur la tâche à exécuter :</a:t>
            </a:r>
            <a:endParaRPr lang="en-CA" dirty="0">
              <a:solidFill>
                <a:schemeClr val="bg1"/>
              </a:solidFill>
            </a:endParaRPr>
          </a:p>
        </p:txBody>
      </p:sp>
      <p:sp>
        <p:nvSpPr>
          <p:cNvPr id="21" name="Rectangle 20"/>
          <p:cNvSpPr/>
          <p:nvPr/>
        </p:nvSpPr>
        <p:spPr>
          <a:xfrm>
            <a:off x="5486400" y="4267200"/>
            <a:ext cx="2832136" cy="1754326"/>
          </a:xfrm>
          <a:prstGeom prst="rect">
            <a:avLst/>
          </a:prstGeom>
        </p:spPr>
        <p:txBody>
          <a:bodyPr wrap="square">
            <a:spAutoFit/>
          </a:bodyPr>
          <a:lstStyle/>
          <a:p>
            <a:pPr lvl="0"/>
            <a:r>
              <a:rPr lang="fr-FR" dirty="0"/>
              <a:t>Quel est mon degré d’habileté dans l’exécution de cette tâche? Puis-je effectuer cette tâche seul de manière sécuritaire ou ai-je besoin d’aide?</a:t>
            </a:r>
            <a:endParaRPr lang="en-CA" dirty="0"/>
          </a:p>
        </p:txBody>
      </p:sp>
      <p:sp>
        <p:nvSpPr>
          <p:cNvPr id="22" name="Rectangle 21"/>
          <p:cNvSpPr/>
          <p:nvPr/>
        </p:nvSpPr>
        <p:spPr>
          <a:xfrm>
            <a:off x="1362864" y="4538503"/>
            <a:ext cx="3894936" cy="646331"/>
          </a:xfrm>
          <a:prstGeom prst="rect">
            <a:avLst/>
          </a:prstGeom>
        </p:spPr>
        <p:txBody>
          <a:bodyPr wrap="square">
            <a:spAutoFit/>
          </a:bodyPr>
          <a:lstStyle/>
          <a:p>
            <a:r>
              <a:rPr lang="fr-FR" dirty="0">
                <a:solidFill>
                  <a:schemeClr val="bg1"/>
                </a:solidFill>
              </a:rPr>
              <a:t>Au besoin, demandez à quelqu’un de vous aider. </a:t>
            </a:r>
            <a:endParaRPr lang="en-CA" dirty="0">
              <a:solidFill>
                <a:schemeClr val="bg1"/>
              </a:solidFill>
            </a:endParaRPr>
          </a:p>
        </p:txBody>
      </p:sp>
      <p:pic>
        <p:nvPicPr>
          <p:cNvPr id="23" name="Picture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24635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p:nvPr/>
        </p:nvSpPr>
        <p:spPr>
          <a:xfrm>
            <a:off x="0" y="488388"/>
            <a:ext cx="2222788" cy="338554"/>
          </a:xfrm>
          <a:prstGeom prst="rect">
            <a:avLst/>
          </a:prstGeom>
          <a:noFill/>
        </p:spPr>
        <p:txBody>
          <a:bodyPr wrap="none" rtlCol="0">
            <a:spAutoFit/>
          </a:bodyPr>
          <a:lstStyle/>
          <a:p>
            <a:r>
              <a:rPr lang="en-US" sz="1600" dirty="0">
                <a:solidFill>
                  <a:schemeClr val="bg1"/>
                </a:solidFill>
                <a:latin typeface="+mj-lt"/>
              </a:rPr>
              <a:t>ÉVALUATION DU RISQUE</a:t>
            </a:r>
          </a:p>
        </p:txBody>
      </p:sp>
      <p:sp>
        <p:nvSpPr>
          <p:cNvPr id="9" name="Rectangle 8"/>
          <p:cNvSpPr/>
          <p:nvPr/>
        </p:nvSpPr>
        <p:spPr>
          <a:xfrm>
            <a:off x="-1" y="1219200"/>
            <a:ext cx="9143429"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333543"/>
            <a:ext cx="685714" cy="685714"/>
          </a:xfrm>
          <a:prstGeom prst="rect">
            <a:avLst/>
          </a:prstGeom>
        </p:spPr>
      </p:pic>
      <p:sp>
        <p:nvSpPr>
          <p:cNvPr id="10" name="Rectangle 9"/>
          <p:cNvSpPr/>
          <p:nvPr/>
        </p:nvSpPr>
        <p:spPr>
          <a:xfrm>
            <a:off x="2587609" y="4114800"/>
            <a:ext cx="6188137" cy="11430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4728" y="4227752"/>
            <a:ext cx="736508" cy="72381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253" y="2133600"/>
            <a:ext cx="584127" cy="584127"/>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3482" y="2133600"/>
            <a:ext cx="584127" cy="58412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45711" y="2133600"/>
            <a:ext cx="584127" cy="584127"/>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87940" y="2133600"/>
            <a:ext cx="584127" cy="584127"/>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30169" y="2133600"/>
            <a:ext cx="584127" cy="584127"/>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0155" y="2635254"/>
            <a:ext cx="3047619" cy="2907937"/>
          </a:xfrm>
          <a:prstGeom prst="rect">
            <a:avLst/>
          </a:prstGeom>
        </p:spPr>
      </p:pic>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72400" y="2133600"/>
            <a:ext cx="584127" cy="584127"/>
          </a:xfrm>
          <a:prstGeom prst="rect">
            <a:avLst/>
          </a:prstGeom>
        </p:spPr>
      </p:pic>
      <p:sp>
        <p:nvSpPr>
          <p:cNvPr id="17" name="Rectangle 16"/>
          <p:cNvSpPr/>
          <p:nvPr/>
        </p:nvSpPr>
        <p:spPr>
          <a:xfrm>
            <a:off x="838200" y="1244024"/>
            <a:ext cx="9189894" cy="369332"/>
          </a:xfrm>
          <a:prstGeom prst="rect">
            <a:avLst/>
          </a:prstGeom>
        </p:spPr>
        <p:txBody>
          <a:bodyPr wrap="square">
            <a:spAutoFit/>
          </a:bodyPr>
          <a:lstStyle/>
          <a:p>
            <a:r>
              <a:rPr lang="fr-FR" dirty="0">
                <a:solidFill>
                  <a:schemeClr val="bg1"/>
                </a:solidFill>
              </a:rPr>
              <a:t>Comment effectuer une évaluation du risque individuel : état du </a:t>
            </a:r>
            <a:r>
              <a:rPr lang="fr-FR" dirty="0" smtClean="0">
                <a:solidFill>
                  <a:schemeClr val="bg1"/>
                </a:solidFill>
              </a:rPr>
              <a:t>client/patient/résident</a:t>
            </a:r>
            <a:endParaRPr lang="en-CA" dirty="0">
              <a:solidFill>
                <a:schemeClr val="bg1"/>
              </a:solidFill>
            </a:endParaRPr>
          </a:p>
        </p:txBody>
      </p:sp>
      <p:sp>
        <p:nvSpPr>
          <p:cNvPr id="18" name="Rectangle 17"/>
          <p:cNvSpPr/>
          <p:nvPr/>
        </p:nvSpPr>
        <p:spPr>
          <a:xfrm>
            <a:off x="962576" y="1524000"/>
            <a:ext cx="8180852" cy="646331"/>
          </a:xfrm>
          <a:prstGeom prst="rect">
            <a:avLst/>
          </a:prstGeom>
        </p:spPr>
        <p:txBody>
          <a:bodyPr wrap="square">
            <a:spAutoFit/>
          </a:bodyPr>
          <a:lstStyle/>
          <a:p>
            <a:r>
              <a:rPr lang="fr-FR" dirty="0">
                <a:solidFill>
                  <a:schemeClr val="bg1"/>
                </a:solidFill>
              </a:rPr>
              <a:t>Posez-vous des questions sur l’état cognitif (mental) et physique du client/patient/résident</a:t>
            </a:r>
            <a:endParaRPr lang="en-CA" dirty="0">
              <a:solidFill>
                <a:schemeClr val="bg1"/>
              </a:solidFill>
            </a:endParaRPr>
          </a:p>
        </p:txBody>
      </p:sp>
      <p:sp>
        <p:nvSpPr>
          <p:cNvPr id="16" name="Rectangle 15"/>
          <p:cNvSpPr/>
          <p:nvPr/>
        </p:nvSpPr>
        <p:spPr>
          <a:xfrm>
            <a:off x="1729826" y="4073174"/>
            <a:ext cx="1910812" cy="923330"/>
          </a:xfrm>
          <a:prstGeom prst="rect">
            <a:avLst/>
          </a:prstGeom>
        </p:spPr>
        <p:txBody>
          <a:bodyPr wrap="square">
            <a:spAutoFit/>
          </a:bodyPr>
          <a:lstStyle/>
          <a:p>
            <a:r>
              <a:rPr lang="fr-FR" dirty="0"/>
              <a:t>Sera-t-il capable de suivre les directives? </a:t>
            </a:r>
            <a:endParaRPr lang="en-CA" dirty="0"/>
          </a:p>
        </p:txBody>
      </p:sp>
      <p:sp>
        <p:nvSpPr>
          <p:cNvPr id="19" name="Rectangle 18"/>
          <p:cNvSpPr/>
          <p:nvPr/>
        </p:nvSpPr>
        <p:spPr>
          <a:xfrm>
            <a:off x="3640638" y="4191000"/>
            <a:ext cx="4234090" cy="923330"/>
          </a:xfrm>
          <a:prstGeom prst="rect">
            <a:avLst/>
          </a:prstGeom>
        </p:spPr>
        <p:txBody>
          <a:bodyPr wrap="square">
            <a:spAutoFit/>
          </a:bodyPr>
          <a:lstStyle/>
          <a:p>
            <a:r>
              <a:rPr lang="fr-FR" dirty="0">
                <a:solidFill>
                  <a:schemeClr val="bg1"/>
                </a:solidFill>
              </a:rPr>
              <a:t>Il vous faudra peut-être changer votre façon de faire pour fournir le soin à ce client, patient ou résident.</a:t>
            </a:r>
            <a:endParaRPr lang="en-CA" dirty="0">
              <a:solidFill>
                <a:schemeClr val="bg1"/>
              </a:solidFill>
            </a:endParaRPr>
          </a:p>
        </p:txBody>
      </p:sp>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20354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p:nvPr/>
        </p:nvSpPr>
        <p:spPr>
          <a:xfrm>
            <a:off x="0" y="488388"/>
            <a:ext cx="2222788" cy="338554"/>
          </a:xfrm>
          <a:prstGeom prst="rect">
            <a:avLst/>
          </a:prstGeom>
          <a:noFill/>
        </p:spPr>
        <p:txBody>
          <a:bodyPr wrap="none" rtlCol="0">
            <a:spAutoFit/>
          </a:bodyPr>
          <a:lstStyle/>
          <a:p>
            <a:r>
              <a:rPr lang="en-US" sz="1600" dirty="0">
                <a:solidFill>
                  <a:schemeClr val="bg1"/>
                </a:solidFill>
                <a:latin typeface="+mj-lt"/>
              </a:rPr>
              <a:t>ÉVALUATION DU RISQUE</a:t>
            </a:r>
          </a:p>
        </p:txBody>
      </p:sp>
      <p:sp>
        <p:nvSpPr>
          <p:cNvPr id="9" name="Rectangle 8"/>
          <p:cNvSpPr/>
          <p:nvPr/>
        </p:nvSpPr>
        <p:spPr>
          <a:xfrm>
            <a:off x="-1" y="1219200"/>
            <a:ext cx="9143429"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333543"/>
            <a:ext cx="685714" cy="685714"/>
          </a:xfrm>
          <a:prstGeom prst="rect">
            <a:avLst/>
          </a:prstGeom>
        </p:spPr>
      </p:pic>
      <p:sp>
        <p:nvSpPr>
          <p:cNvPr id="10" name="Rectangle 9"/>
          <p:cNvSpPr/>
          <p:nvPr/>
        </p:nvSpPr>
        <p:spPr>
          <a:xfrm>
            <a:off x="2209800" y="3918174"/>
            <a:ext cx="6705600" cy="1415826"/>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4463" y="3918174"/>
            <a:ext cx="736508" cy="72381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253" y="2133600"/>
            <a:ext cx="584127" cy="584127"/>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3482" y="2133600"/>
            <a:ext cx="584127" cy="58412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45711" y="2133600"/>
            <a:ext cx="584127" cy="584127"/>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87940" y="2133600"/>
            <a:ext cx="584127" cy="584127"/>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30169" y="2133600"/>
            <a:ext cx="584127" cy="584127"/>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72400" y="2133600"/>
            <a:ext cx="584127" cy="584127"/>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2218" y="2845159"/>
            <a:ext cx="2755556" cy="2869841"/>
          </a:xfrm>
          <a:prstGeom prst="rect">
            <a:avLst/>
          </a:prstGeom>
        </p:spPr>
      </p:pic>
      <p:sp>
        <p:nvSpPr>
          <p:cNvPr id="17" name="Rectangle 16"/>
          <p:cNvSpPr/>
          <p:nvPr/>
        </p:nvSpPr>
        <p:spPr>
          <a:xfrm>
            <a:off x="838200" y="1244024"/>
            <a:ext cx="8808894" cy="369332"/>
          </a:xfrm>
          <a:prstGeom prst="rect">
            <a:avLst/>
          </a:prstGeom>
        </p:spPr>
        <p:txBody>
          <a:bodyPr wrap="square">
            <a:spAutoFit/>
          </a:bodyPr>
          <a:lstStyle/>
          <a:p>
            <a:r>
              <a:rPr lang="fr-FR" dirty="0">
                <a:solidFill>
                  <a:schemeClr val="bg1"/>
                </a:solidFill>
              </a:rPr>
              <a:t>Comment effectuer une évaluation du risque individuel : état du client/patient/résident</a:t>
            </a:r>
          </a:p>
        </p:txBody>
      </p:sp>
      <p:sp>
        <p:nvSpPr>
          <p:cNvPr id="18" name="Rectangle 17"/>
          <p:cNvSpPr/>
          <p:nvPr/>
        </p:nvSpPr>
        <p:spPr>
          <a:xfrm>
            <a:off x="962576" y="1524000"/>
            <a:ext cx="7952824" cy="646331"/>
          </a:xfrm>
          <a:prstGeom prst="rect">
            <a:avLst/>
          </a:prstGeom>
        </p:spPr>
        <p:txBody>
          <a:bodyPr wrap="square">
            <a:spAutoFit/>
          </a:bodyPr>
          <a:lstStyle/>
          <a:p>
            <a:r>
              <a:rPr lang="fr-FR" dirty="0">
                <a:solidFill>
                  <a:schemeClr val="bg1"/>
                </a:solidFill>
              </a:rPr>
              <a:t>Posez-vous des questions sur l’état cognitif (mental) et physique du client/patient/résident</a:t>
            </a:r>
            <a:endParaRPr lang="en-CA" dirty="0">
              <a:solidFill>
                <a:schemeClr val="bg1"/>
              </a:solidFill>
            </a:endParaRPr>
          </a:p>
        </p:txBody>
      </p:sp>
      <p:sp>
        <p:nvSpPr>
          <p:cNvPr id="14" name="Rectangle 13"/>
          <p:cNvSpPr/>
          <p:nvPr/>
        </p:nvSpPr>
        <p:spPr>
          <a:xfrm>
            <a:off x="1737835" y="4277338"/>
            <a:ext cx="1697523" cy="646331"/>
          </a:xfrm>
          <a:prstGeom prst="rect">
            <a:avLst/>
          </a:prstGeom>
        </p:spPr>
        <p:txBody>
          <a:bodyPr wrap="square">
            <a:spAutoFit/>
          </a:bodyPr>
          <a:lstStyle/>
          <a:p>
            <a:r>
              <a:rPr lang="en-CA" dirty="0" smtClean="0"/>
              <a:t>Est-</a:t>
            </a:r>
            <a:r>
              <a:rPr lang="en-CA" dirty="0" err="1" smtClean="0"/>
              <a:t>il</a:t>
            </a:r>
            <a:r>
              <a:rPr lang="en-CA" dirty="0" smtClean="0"/>
              <a:t> </a:t>
            </a:r>
            <a:r>
              <a:rPr lang="en-CA" dirty="0" err="1"/>
              <a:t>coopératif</a:t>
            </a:r>
            <a:r>
              <a:rPr lang="en-CA" dirty="0"/>
              <a:t>?</a:t>
            </a:r>
          </a:p>
        </p:txBody>
      </p:sp>
      <p:sp>
        <p:nvSpPr>
          <p:cNvPr id="19" name="Rectangle 18"/>
          <p:cNvSpPr/>
          <p:nvPr/>
        </p:nvSpPr>
        <p:spPr>
          <a:xfrm>
            <a:off x="3638470" y="4038600"/>
            <a:ext cx="4572000" cy="1200329"/>
          </a:xfrm>
          <a:prstGeom prst="rect">
            <a:avLst/>
          </a:prstGeom>
        </p:spPr>
        <p:txBody>
          <a:bodyPr>
            <a:spAutoFit/>
          </a:bodyPr>
          <a:lstStyle/>
          <a:p>
            <a:r>
              <a:rPr lang="fr-FR" dirty="0">
                <a:solidFill>
                  <a:schemeClr val="bg1"/>
                </a:solidFill>
              </a:rPr>
              <a:t>N’oubliez pas de tenir compte des extrêmes d’âge dans votre évaluation du risque parce qu’il ne pourra peut-être pas comprendre ce que vous essayez de faire. </a:t>
            </a:r>
            <a:endParaRPr lang="en-CA" dirty="0">
              <a:solidFill>
                <a:schemeClr val="bg1"/>
              </a:solidFill>
            </a:endParaRPr>
          </a:p>
        </p:txBody>
      </p:sp>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090879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p:nvPr/>
        </p:nvSpPr>
        <p:spPr>
          <a:xfrm>
            <a:off x="0" y="488388"/>
            <a:ext cx="2222788" cy="338554"/>
          </a:xfrm>
          <a:prstGeom prst="rect">
            <a:avLst/>
          </a:prstGeom>
          <a:noFill/>
        </p:spPr>
        <p:txBody>
          <a:bodyPr wrap="none" rtlCol="0">
            <a:spAutoFit/>
          </a:bodyPr>
          <a:lstStyle/>
          <a:p>
            <a:r>
              <a:rPr lang="en-US" sz="1600" dirty="0">
                <a:solidFill>
                  <a:schemeClr val="bg1"/>
                </a:solidFill>
                <a:latin typeface="+mj-lt"/>
              </a:rPr>
              <a:t>ÉVALUATION DU RISQUE</a:t>
            </a:r>
          </a:p>
        </p:txBody>
      </p:sp>
      <p:sp>
        <p:nvSpPr>
          <p:cNvPr id="9" name="Rectangle 8"/>
          <p:cNvSpPr/>
          <p:nvPr/>
        </p:nvSpPr>
        <p:spPr>
          <a:xfrm>
            <a:off x="-1" y="1219200"/>
            <a:ext cx="9143429"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333543"/>
            <a:ext cx="685714" cy="685714"/>
          </a:xfrm>
          <a:prstGeom prst="rect">
            <a:avLst/>
          </a:prstGeom>
        </p:spPr>
      </p:pic>
      <p:sp>
        <p:nvSpPr>
          <p:cNvPr id="10" name="Rectangle 9"/>
          <p:cNvSpPr/>
          <p:nvPr/>
        </p:nvSpPr>
        <p:spPr>
          <a:xfrm>
            <a:off x="3276600" y="4114800"/>
            <a:ext cx="5334000"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2399" y="4144060"/>
            <a:ext cx="736508" cy="72381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253" y="2133600"/>
            <a:ext cx="584127" cy="584127"/>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3482" y="2133600"/>
            <a:ext cx="584127" cy="58412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45711" y="2133600"/>
            <a:ext cx="584127" cy="584127"/>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87940" y="2133600"/>
            <a:ext cx="584127" cy="584127"/>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30169" y="2133600"/>
            <a:ext cx="584127" cy="584127"/>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72400" y="2133600"/>
            <a:ext cx="584127" cy="584127"/>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5743" y="2781647"/>
            <a:ext cx="3085714" cy="2780953"/>
          </a:xfrm>
          <a:prstGeom prst="rect">
            <a:avLst/>
          </a:prstGeom>
        </p:spPr>
      </p:pic>
      <p:sp>
        <p:nvSpPr>
          <p:cNvPr id="16" name="Rectangle 15"/>
          <p:cNvSpPr/>
          <p:nvPr/>
        </p:nvSpPr>
        <p:spPr>
          <a:xfrm>
            <a:off x="838200" y="1244024"/>
            <a:ext cx="8656494" cy="369332"/>
          </a:xfrm>
          <a:prstGeom prst="rect">
            <a:avLst/>
          </a:prstGeom>
        </p:spPr>
        <p:txBody>
          <a:bodyPr wrap="square">
            <a:spAutoFit/>
          </a:bodyPr>
          <a:lstStyle/>
          <a:p>
            <a:r>
              <a:rPr lang="fr-FR" dirty="0">
                <a:solidFill>
                  <a:schemeClr val="bg1"/>
                </a:solidFill>
              </a:rPr>
              <a:t>Comment effectuer une évaluation du risque individuel : état du client/patient/résident</a:t>
            </a:r>
          </a:p>
        </p:txBody>
      </p:sp>
      <p:sp>
        <p:nvSpPr>
          <p:cNvPr id="18" name="Rectangle 17"/>
          <p:cNvSpPr/>
          <p:nvPr/>
        </p:nvSpPr>
        <p:spPr>
          <a:xfrm>
            <a:off x="3517460" y="4105870"/>
            <a:ext cx="4254939" cy="923330"/>
          </a:xfrm>
          <a:prstGeom prst="rect">
            <a:avLst/>
          </a:prstGeom>
        </p:spPr>
        <p:txBody>
          <a:bodyPr wrap="square">
            <a:spAutoFit/>
          </a:bodyPr>
          <a:lstStyle/>
          <a:p>
            <a:r>
              <a:rPr lang="fr-FR" dirty="0">
                <a:solidFill>
                  <a:schemeClr val="bg1"/>
                </a:solidFill>
              </a:rPr>
              <a:t>Il vous faudra peut-être changer votre façon de faire pour fournir le soin à ce client, patient ou résident.</a:t>
            </a:r>
            <a:endParaRPr lang="en-CA" dirty="0">
              <a:solidFill>
                <a:schemeClr val="bg1"/>
              </a:solidFill>
            </a:endParaRPr>
          </a:p>
        </p:txBody>
      </p:sp>
      <p:sp>
        <p:nvSpPr>
          <p:cNvPr id="14" name="Rectangle 13"/>
          <p:cNvSpPr/>
          <p:nvPr/>
        </p:nvSpPr>
        <p:spPr>
          <a:xfrm>
            <a:off x="1620476" y="3998134"/>
            <a:ext cx="1536248" cy="646331"/>
          </a:xfrm>
          <a:prstGeom prst="rect">
            <a:avLst/>
          </a:prstGeom>
        </p:spPr>
        <p:txBody>
          <a:bodyPr wrap="square">
            <a:spAutoFit/>
          </a:bodyPr>
          <a:lstStyle/>
          <a:p>
            <a:r>
              <a:rPr lang="en-CA" dirty="0"/>
              <a:t>Est-</a:t>
            </a:r>
            <a:r>
              <a:rPr lang="en-CA" dirty="0" err="1"/>
              <a:t>il</a:t>
            </a:r>
            <a:r>
              <a:rPr lang="en-CA" dirty="0"/>
              <a:t> </a:t>
            </a:r>
            <a:r>
              <a:rPr lang="en-CA" dirty="0" err="1"/>
              <a:t>agité</a:t>
            </a:r>
            <a:r>
              <a:rPr lang="en-CA" dirty="0"/>
              <a:t> </a:t>
            </a:r>
            <a:r>
              <a:rPr lang="en-CA" dirty="0" err="1"/>
              <a:t>ou</a:t>
            </a:r>
            <a:r>
              <a:rPr lang="en-CA" dirty="0"/>
              <a:t> </a:t>
            </a:r>
            <a:r>
              <a:rPr lang="en-CA" dirty="0" err="1"/>
              <a:t>résiste</a:t>
            </a:r>
            <a:r>
              <a:rPr lang="en-CA" dirty="0"/>
              <a:t>-t-</a:t>
            </a:r>
            <a:r>
              <a:rPr lang="en-CA" dirty="0" err="1"/>
              <a:t>il</a:t>
            </a:r>
            <a:r>
              <a:rPr lang="en-CA" dirty="0"/>
              <a:t>? </a:t>
            </a:r>
          </a:p>
        </p:txBody>
      </p:sp>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
        <p:nvSpPr>
          <p:cNvPr id="22" name="Rectangle 21"/>
          <p:cNvSpPr/>
          <p:nvPr/>
        </p:nvSpPr>
        <p:spPr>
          <a:xfrm>
            <a:off x="1002417" y="1497982"/>
            <a:ext cx="7073863" cy="646331"/>
          </a:xfrm>
          <a:prstGeom prst="rect">
            <a:avLst/>
          </a:prstGeom>
        </p:spPr>
        <p:txBody>
          <a:bodyPr wrap="square">
            <a:spAutoFit/>
          </a:bodyPr>
          <a:lstStyle/>
          <a:p>
            <a:r>
              <a:rPr lang="fr-FR" dirty="0">
                <a:solidFill>
                  <a:schemeClr val="bg1"/>
                </a:solidFill>
              </a:rPr>
              <a:t>Posez-vous des questions sur l’état cognitif (mental) et physique du client/patient/résident</a:t>
            </a:r>
          </a:p>
        </p:txBody>
      </p:sp>
    </p:spTree>
    <p:extLst>
      <p:ext uri="{BB962C8B-B14F-4D97-AF65-F5344CB8AC3E}">
        <p14:creationId xmlns:p14="http://schemas.microsoft.com/office/powerpoint/2010/main" val="418803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11784" y="0"/>
            <a:ext cx="9155784" cy="6857717"/>
          </a:xfrm>
          <a:prstGeom prst="rect">
            <a:avLst/>
          </a:prstGeom>
        </p:spPr>
      </p:pic>
      <p:sp>
        <p:nvSpPr>
          <p:cNvPr id="10" name="Rectangle 9"/>
          <p:cNvSpPr>
            <a:spLocks noGrp="1" noSelect="1" noRot="1" noMove="1" noResize="1" noEditPoints="1" noAdjustHandles="1" noChangeArrowheads="1" noChangeShapeType="1" noTextEdit="1"/>
          </p:cNvSpPr>
          <p:nvPr>
            <p:custDataLst>
              <p:tags r:id="rId1"/>
            </p:custDataLst>
          </p:nvPr>
        </p:nvSpPr>
        <p:spPr>
          <a:xfrm>
            <a:off x="-11785" y="1865675"/>
            <a:ext cx="9143623" cy="362072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pic>
        <p:nvPicPr>
          <p:cNvPr id="2" name="Picture 1"/>
          <p:cNvPicPr>
            <a:picLocks noGrp="1" noSelect="1" noRot="1" noMove="1" noResize="1" noEditPoints="1" noAdjustHandles="1" noChangeArrowheads="1" noChangeShapeType="1"/>
          </p:cNvPicPr>
          <p:nvPr>
            <p:custDataLst>
              <p:tags r:id="rId3"/>
            </p:custDataLst>
          </p:nvPr>
        </p:nvPicPr>
        <p:blipFill>
          <a:blip r:embed="rId15">
            <a:extLst>
              <a:ext uri="{28A0092B-C50C-407E-A947-70E740481C1C}">
                <a14:useLocalDpi xmlns:a14="http://schemas.microsoft.com/office/drawing/2010/main" val="0"/>
              </a:ext>
            </a:extLst>
          </a:blip>
          <a:stretch>
            <a:fillRect/>
          </a:stretch>
        </p:blipFill>
        <p:spPr>
          <a:xfrm>
            <a:off x="1225154" y="2590800"/>
            <a:ext cx="347443" cy="347443"/>
          </a:xfrm>
          <a:prstGeom prst="rect">
            <a:avLst/>
          </a:prstGeom>
        </p:spPr>
      </p:pic>
      <p:pic>
        <p:nvPicPr>
          <p:cNvPr id="6" name="Picture 5"/>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tretch>
            <a:fillRect/>
          </a:stretch>
        </p:blipFill>
        <p:spPr>
          <a:xfrm>
            <a:off x="1231359" y="3352800"/>
            <a:ext cx="347443" cy="347443"/>
          </a:xfrm>
          <a:prstGeom prst="rect">
            <a:avLst/>
          </a:prstGeom>
        </p:spPr>
      </p:pic>
      <p:pic>
        <p:nvPicPr>
          <p:cNvPr id="7" name="Picture 6"/>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tretch>
            <a:fillRect/>
          </a:stretch>
        </p:blipFill>
        <p:spPr>
          <a:xfrm>
            <a:off x="1231359" y="4148357"/>
            <a:ext cx="347443" cy="347443"/>
          </a:xfrm>
          <a:prstGeom prst="rect">
            <a:avLst/>
          </a:prstGeom>
        </p:spPr>
      </p:pic>
      <p:sp>
        <p:nvSpPr>
          <p:cNvPr id="8" name="TextBox 7"/>
          <p:cNvSpPr txBox="1">
            <a:spLocks noGrp="1" noSelect="1" noRot="1" noMove="1" noResize="1" noEditPoints="1" noAdjustHandles="1" noChangeArrowheads="1" noChangeShapeType="1" noTextEdit="1"/>
          </p:cNvSpPr>
          <p:nvPr>
            <p:custDataLst>
              <p:tags r:id="rId6"/>
            </p:custDataLst>
          </p:nvPr>
        </p:nvSpPr>
        <p:spPr>
          <a:xfrm>
            <a:off x="0" y="488388"/>
            <a:ext cx="1044388" cy="338554"/>
          </a:xfrm>
          <a:prstGeom prst="rect">
            <a:avLst/>
          </a:prstGeom>
          <a:noFill/>
        </p:spPr>
        <p:txBody>
          <a:bodyPr wrap="none" rtlCol="0">
            <a:spAutoFit/>
          </a:bodyPr>
          <a:lstStyle/>
          <a:p>
            <a:r>
              <a:rPr lang="en-US" sz="1600" dirty="0" smtClean="0">
                <a:solidFill>
                  <a:schemeClr val="bg1"/>
                </a:solidFill>
                <a:latin typeface="+mj-lt"/>
              </a:rPr>
              <a:t>OBJECTIFS</a:t>
            </a:r>
            <a:endParaRPr lang="en-US" sz="1600" dirty="0">
              <a:solidFill>
                <a:schemeClr val="bg1"/>
              </a:solidFill>
              <a:latin typeface="+mj-lt"/>
            </a:endParaRPr>
          </a:p>
        </p:txBody>
      </p:sp>
      <p:sp>
        <p:nvSpPr>
          <p:cNvPr id="3" name="Rectangle 2"/>
          <p:cNvSpPr>
            <a:spLocks noGrp="1" noSelect="1" noRot="1" noMove="1" noResize="1" noEditPoints="1" noAdjustHandles="1" noChangeArrowheads="1" noChangeShapeType="1" noTextEdit="1"/>
          </p:cNvSpPr>
          <p:nvPr>
            <p:custDataLst>
              <p:tags r:id="rId7"/>
            </p:custDataLst>
          </p:nvPr>
        </p:nvSpPr>
        <p:spPr>
          <a:xfrm>
            <a:off x="1687527" y="2506000"/>
            <a:ext cx="6196050" cy="646331"/>
          </a:xfrm>
          <a:prstGeom prst="rect">
            <a:avLst/>
          </a:prstGeom>
        </p:spPr>
        <p:txBody>
          <a:bodyPr wrap="square">
            <a:spAutoFit/>
          </a:bodyPr>
          <a:lstStyle/>
          <a:p>
            <a:r>
              <a:rPr lang="fr-FR" dirty="0"/>
              <a:t>Décrire les six maillons de la chaîne de transmission et leurs liens avec la propagation des infections.</a:t>
            </a:r>
            <a:endParaRPr lang="en-CA" dirty="0"/>
          </a:p>
        </p:txBody>
      </p:sp>
      <p:sp>
        <p:nvSpPr>
          <p:cNvPr id="5" name="Rectangle 4"/>
          <p:cNvSpPr>
            <a:spLocks noGrp="1" noSelect="1" noRot="1" noMove="1" noResize="1" noEditPoints="1" noAdjustHandles="1" noChangeArrowheads="1" noChangeShapeType="1" noTextEdit="1"/>
          </p:cNvSpPr>
          <p:nvPr>
            <p:custDataLst>
              <p:tags r:id="rId8"/>
            </p:custDataLst>
          </p:nvPr>
        </p:nvSpPr>
        <p:spPr>
          <a:xfrm>
            <a:off x="1687527" y="3243140"/>
            <a:ext cx="6150554" cy="646331"/>
          </a:xfrm>
          <a:prstGeom prst="rect">
            <a:avLst/>
          </a:prstGeom>
        </p:spPr>
        <p:txBody>
          <a:bodyPr wrap="square">
            <a:spAutoFit/>
          </a:bodyPr>
          <a:lstStyle/>
          <a:p>
            <a:r>
              <a:rPr lang="fr-FR" dirty="0"/>
              <a:t>Utiliser les stratégies de prévention et de contrôle des infections pour « briser les maillons » de la chaîne de transmission. </a:t>
            </a:r>
            <a:endParaRPr lang="en-CA" dirty="0"/>
          </a:p>
        </p:txBody>
      </p:sp>
      <p:sp>
        <p:nvSpPr>
          <p:cNvPr id="11" name="Rectangle 10"/>
          <p:cNvSpPr>
            <a:spLocks noGrp="1" noSelect="1" noRot="1" noMove="1" noResize="1" noEditPoints="1" noAdjustHandles="1" noChangeArrowheads="1" noChangeShapeType="1" noTextEdit="1"/>
          </p:cNvSpPr>
          <p:nvPr>
            <p:custDataLst>
              <p:tags r:id="rId9"/>
            </p:custDataLst>
          </p:nvPr>
        </p:nvSpPr>
        <p:spPr>
          <a:xfrm>
            <a:off x="1687527" y="4041557"/>
            <a:ext cx="6232062" cy="646331"/>
          </a:xfrm>
          <a:prstGeom prst="rect">
            <a:avLst/>
          </a:prstGeom>
        </p:spPr>
        <p:txBody>
          <a:bodyPr wrap="square">
            <a:spAutoFit/>
          </a:bodyPr>
          <a:lstStyle/>
          <a:p>
            <a:r>
              <a:rPr lang="fr-FR" dirty="0" smtClean="0"/>
              <a:t>Effectuer </a:t>
            </a:r>
            <a:r>
              <a:rPr lang="fr-FR" dirty="0"/>
              <a:t>une évaluation du risque avant chaque tâche pour déterminer le risque potentiel </a:t>
            </a:r>
            <a:r>
              <a:rPr lang="fr-FR" dirty="0" smtClean="0"/>
              <a:t>d’infection.</a:t>
            </a:r>
            <a:endParaRPr lang="en-CA" dirty="0"/>
          </a:p>
        </p:txBody>
      </p:sp>
      <p:pic>
        <p:nvPicPr>
          <p:cNvPr id="12" name="Picture 11"/>
          <p:cNvPicPr>
            <a:picLocks noGrp="1" noSelect="1" noRot="1" noMove="1" noResize="1" noEditPoints="1" noAdjustHandles="1" noChangeArrowheads="1" noChangeShapeType="1"/>
          </p:cNvPicPr>
          <p:nvPr>
            <p:custDataLst>
              <p:tags r:id="rId10"/>
            </p:custDataLst>
          </p:nvPr>
        </p:nvPicPr>
        <p:blipFill>
          <a:blip r:embed="rId18">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63613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p:nvPr/>
        </p:nvSpPr>
        <p:spPr>
          <a:xfrm>
            <a:off x="0" y="488388"/>
            <a:ext cx="2222788" cy="338554"/>
          </a:xfrm>
          <a:prstGeom prst="rect">
            <a:avLst/>
          </a:prstGeom>
          <a:noFill/>
        </p:spPr>
        <p:txBody>
          <a:bodyPr wrap="none" rtlCol="0">
            <a:spAutoFit/>
          </a:bodyPr>
          <a:lstStyle/>
          <a:p>
            <a:r>
              <a:rPr lang="en-US" sz="1600" dirty="0">
                <a:solidFill>
                  <a:schemeClr val="bg1"/>
                </a:solidFill>
                <a:latin typeface="+mj-lt"/>
              </a:rPr>
              <a:t>ÉVALUATION DU RISQUE</a:t>
            </a:r>
          </a:p>
        </p:txBody>
      </p:sp>
      <p:sp>
        <p:nvSpPr>
          <p:cNvPr id="9" name="Rectangle 8"/>
          <p:cNvSpPr/>
          <p:nvPr/>
        </p:nvSpPr>
        <p:spPr>
          <a:xfrm>
            <a:off x="-1" y="1219200"/>
            <a:ext cx="9143429"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333543"/>
            <a:ext cx="685714" cy="685714"/>
          </a:xfrm>
          <a:prstGeom prst="rect">
            <a:avLst/>
          </a:prstGeom>
        </p:spPr>
      </p:pic>
      <p:sp>
        <p:nvSpPr>
          <p:cNvPr id="10" name="Rectangle 9"/>
          <p:cNvSpPr/>
          <p:nvPr/>
        </p:nvSpPr>
        <p:spPr>
          <a:xfrm>
            <a:off x="3962400" y="3428999"/>
            <a:ext cx="5029200" cy="2895601"/>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6137" y="3543390"/>
            <a:ext cx="736508" cy="72381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253" y="2133600"/>
            <a:ext cx="584127" cy="584127"/>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3482" y="2133600"/>
            <a:ext cx="584127" cy="58412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45711" y="2133600"/>
            <a:ext cx="584127" cy="584127"/>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87940" y="2133600"/>
            <a:ext cx="584127" cy="584127"/>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30169" y="2133600"/>
            <a:ext cx="584127" cy="584127"/>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72400" y="2133600"/>
            <a:ext cx="584127" cy="584127"/>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52600" y="2631009"/>
            <a:ext cx="3022222" cy="2844445"/>
          </a:xfrm>
          <a:prstGeom prst="rect">
            <a:avLst/>
          </a:prstGeom>
        </p:spPr>
      </p:pic>
      <p:sp>
        <p:nvSpPr>
          <p:cNvPr id="17" name="Rectangle 16"/>
          <p:cNvSpPr/>
          <p:nvPr/>
        </p:nvSpPr>
        <p:spPr>
          <a:xfrm>
            <a:off x="944706" y="1244024"/>
            <a:ext cx="8180852" cy="400110"/>
          </a:xfrm>
          <a:prstGeom prst="rect">
            <a:avLst/>
          </a:prstGeom>
        </p:spPr>
        <p:txBody>
          <a:bodyPr wrap="square">
            <a:spAutoFit/>
          </a:bodyPr>
          <a:lstStyle/>
          <a:p>
            <a:r>
              <a:rPr lang="en-CA" sz="2000" dirty="0">
                <a:solidFill>
                  <a:schemeClr val="bg1"/>
                </a:solidFill>
              </a:rPr>
              <a:t>How to Perform a Personal Risk Assessment:  </a:t>
            </a:r>
            <a:r>
              <a:rPr lang="en-CA" sz="2000" dirty="0" smtClean="0">
                <a:solidFill>
                  <a:schemeClr val="bg1"/>
                </a:solidFill>
              </a:rPr>
              <a:t>Client/Patient/Resident Status</a:t>
            </a:r>
            <a:endParaRPr lang="en-CA" sz="2000" dirty="0">
              <a:solidFill>
                <a:schemeClr val="bg1"/>
              </a:solidFill>
            </a:endParaRPr>
          </a:p>
        </p:txBody>
      </p:sp>
      <p:sp>
        <p:nvSpPr>
          <p:cNvPr id="18" name="Rectangle 17"/>
          <p:cNvSpPr/>
          <p:nvPr/>
        </p:nvSpPr>
        <p:spPr>
          <a:xfrm>
            <a:off x="962576" y="1524000"/>
            <a:ext cx="7571815" cy="646331"/>
          </a:xfrm>
          <a:prstGeom prst="rect">
            <a:avLst/>
          </a:prstGeom>
        </p:spPr>
        <p:txBody>
          <a:bodyPr wrap="square">
            <a:spAutoFit/>
          </a:bodyPr>
          <a:lstStyle/>
          <a:p>
            <a:r>
              <a:rPr lang="fr-FR" dirty="0">
                <a:solidFill>
                  <a:schemeClr val="bg1"/>
                </a:solidFill>
              </a:rPr>
              <a:t>Posez-vous des questions sur l’état cognitif (mental) et physique du client/patient/résident</a:t>
            </a:r>
          </a:p>
        </p:txBody>
      </p:sp>
      <p:sp>
        <p:nvSpPr>
          <p:cNvPr id="14" name="Rectangle 13"/>
          <p:cNvSpPr/>
          <p:nvPr/>
        </p:nvSpPr>
        <p:spPr>
          <a:xfrm>
            <a:off x="2057400" y="3962400"/>
            <a:ext cx="2368558" cy="923330"/>
          </a:xfrm>
          <a:prstGeom prst="rect">
            <a:avLst/>
          </a:prstGeom>
        </p:spPr>
        <p:txBody>
          <a:bodyPr wrap="square">
            <a:spAutoFit/>
          </a:bodyPr>
          <a:lstStyle/>
          <a:p>
            <a:r>
              <a:rPr lang="fr-FR" dirty="0"/>
              <a:t>Est-ce qu’il tousse, éternue, vomit ou a la diarrhée? </a:t>
            </a:r>
            <a:endParaRPr lang="en-CA" dirty="0"/>
          </a:p>
        </p:txBody>
      </p:sp>
      <p:sp>
        <p:nvSpPr>
          <p:cNvPr id="19" name="Rectangle 18"/>
          <p:cNvSpPr/>
          <p:nvPr/>
        </p:nvSpPr>
        <p:spPr>
          <a:xfrm>
            <a:off x="4343404" y="3505311"/>
            <a:ext cx="4267191" cy="2862322"/>
          </a:xfrm>
          <a:prstGeom prst="rect">
            <a:avLst/>
          </a:prstGeom>
        </p:spPr>
        <p:txBody>
          <a:bodyPr wrap="square">
            <a:spAutoFit/>
          </a:bodyPr>
          <a:lstStyle/>
          <a:p>
            <a:r>
              <a:rPr lang="fr-FR" dirty="0">
                <a:solidFill>
                  <a:schemeClr val="bg1"/>
                </a:solidFill>
              </a:rPr>
              <a:t>Portez des gants et une blouse s’il se peut que vous touchiez des liquides organiques ou des excrétions comme de la vomissure ou des matières fécales. </a:t>
            </a:r>
            <a:endParaRPr lang="fr-FR" dirty="0" smtClean="0">
              <a:solidFill>
                <a:schemeClr val="bg1"/>
              </a:solidFill>
            </a:endParaRPr>
          </a:p>
          <a:p>
            <a:r>
              <a:rPr lang="fr-FR" dirty="0">
                <a:solidFill>
                  <a:schemeClr val="bg1"/>
                </a:solidFill>
              </a:rPr>
              <a:t>Portez une blouse s’il se peut que vos vêtements ou vos bras soient souillés par des liquides organiques ou des excrétions. Portez une protection faciale s’il se peut que votre visage soit exposé à une toux ou à des éternuements.</a:t>
            </a:r>
            <a:endParaRPr lang="en-CA" dirty="0">
              <a:solidFill>
                <a:schemeClr val="bg1"/>
              </a:solidFill>
            </a:endParaRPr>
          </a:p>
        </p:txBody>
      </p:sp>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247742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p:nvPr/>
        </p:nvSpPr>
        <p:spPr>
          <a:xfrm>
            <a:off x="0" y="488388"/>
            <a:ext cx="2222788" cy="338554"/>
          </a:xfrm>
          <a:prstGeom prst="rect">
            <a:avLst/>
          </a:prstGeom>
          <a:noFill/>
        </p:spPr>
        <p:txBody>
          <a:bodyPr wrap="none" rtlCol="0">
            <a:spAutoFit/>
          </a:bodyPr>
          <a:lstStyle/>
          <a:p>
            <a:r>
              <a:rPr lang="en-US" sz="1600" dirty="0">
                <a:solidFill>
                  <a:schemeClr val="bg1"/>
                </a:solidFill>
                <a:latin typeface="+mj-lt"/>
              </a:rPr>
              <a:t>ÉVALUATION DU RISQUE</a:t>
            </a:r>
          </a:p>
        </p:txBody>
      </p:sp>
      <p:sp>
        <p:nvSpPr>
          <p:cNvPr id="9" name="Rectangle 8"/>
          <p:cNvSpPr/>
          <p:nvPr/>
        </p:nvSpPr>
        <p:spPr>
          <a:xfrm>
            <a:off x="-1" y="1219200"/>
            <a:ext cx="9143429"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333543"/>
            <a:ext cx="685714" cy="685714"/>
          </a:xfrm>
          <a:prstGeom prst="rect">
            <a:avLst/>
          </a:prstGeom>
        </p:spPr>
      </p:pic>
      <p:sp>
        <p:nvSpPr>
          <p:cNvPr id="10" name="Rectangle 9"/>
          <p:cNvSpPr/>
          <p:nvPr/>
        </p:nvSpPr>
        <p:spPr>
          <a:xfrm>
            <a:off x="571" y="4114800"/>
            <a:ext cx="4806387"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46" y="4193904"/>
            <a:ext cx="736508" cy="72381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253" y="2133600"/>
            <a:ext cx="584127" cy="584127"/>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3482" y="2133600"/>
            <a:ext cx="584127" cy="58412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45711" y="2133600"/>
            <a:ext cx="584127" cy="584127"/>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87940" y="2133600"/>
            <a:ext cx="584127" cy="584127"/>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30169" y="2133600"/>
            <a:ext cx="584127" cy="584127"/>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72400" y="2133600"/>
            <a:ext cx="584127" cy="584127"/>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14846" y="2676386"/>
            <a:ext cx="3022222" cy="2844445"/>
          </a:xfrm>
          <a:prstGeom prst="rect">
            <a:avLst/>
          </a:prstGeom>
        </p:spPr>
      </p:pic>
      <p:sp>
        <p:nvSpPr>
          <p:cNvPr id="17" name="Rectangle 16"/>
          <p:cNvSpPr/>
          <p:nvPr/>
        </p:nvSpPr>
        <p:spPr>
          <a:xfrm>
            <a:off x="838200" y="1244024"/>
            <a:ext cx="8458200" cy="369332"/>
          </a:xfrm>
          <a:prstGeom prst="rect">
            <a:avLst/>
          </a:prstGeom>
        </p:spPr>
        <p:txBody>
          <a:bodyPr wrap="square">
            <a:spAutoFit/>
          </a:bodyPr>
          <a:lstStyle/>
          <a:p>
            <a:r>
              <a:rPr lang="fr-FR" dirty="0">
                <a:solidFill>
                  <a:schemeClr val="bg1"/>
                </a:solidFill>
              </a:rPr>
              <a:t>Comment effectuer une évaluation du risque individuel : état du client/patient/résident</a:t>
            </a:r>
          </a:p>
        </p:txBody>
      </p:sp>
      <p:sp>
        <p:nvSpPr>
          <p:cNvPr id="18" name="Rectangle 17"/>
          <p:cNvSpPr/>
          <p:nvPr/>
        </p:nvSpPr>
        <p:spPr>
          <a:xfrm>
            <a:off x="962576" y="1524000"/>
            <a:ext cx="7724224" cy="646331"/>
          </a:xfrm>
          <a:prstGeom prst="rect">
            <a:avLst/>
          </a:prstGeom>
        </p:spPr>
        <p:txBody>
          <a:bodyPr wrap="square">
            <a:spAutoFit/>
          </a:bodyPr>
          <a:lstStyle/>
          <a:p>
            <a:r>
              <a:rPr lang="fr-FR" dirty="0">
                <a:solidFill>
                  <a:schemeClr val="bg1"/>
                </a:solidFill>
              </a:rPr>
              <a:t>Posez-vous des questions sur l’état cognitif (mental) et physique du client/patient/résident</a:t>
            </a:r>
          </a:p>
        </p:txBody>
      </p:sp>
      <p:sp>
        <p:nvSpPr>
          <p:cNvPr id="19" name="Rectangle 18"/>
          <p:cNvSpPr/>
          <p:nvPr/>
        </p:nvSpPr>
        <p:spPr>
          <a:xfrm>
            <a:off x="4876800" y="4072729"/>
            <a:ext cx="2244932" cy="923330"/>
          </a:xfrm>
          <a:prstGeom prst="rect">
            <a:avLst/>
          </a:prstGeom>
        </p:spPr>
        <p:txBody>
          <a:bodyPr wrap="square">
            <a:spAutoFit/>
          </a:bodyPr>
          <a:lstStyle/>
          <a:p>
            <a:r>
              <a:rPr lang="fr-FR" dirty="0" err="1"/>
              <a:t>A-t-il</a:t>
            </a:r>
            <a:r>
              <a:rPr lang="fr-FR" dirty="0"/>
              <a:t> une éruption cutanée ou de la fièvre?</a:t>
            </a:r>
            <a:endParaRPr lang="en-CA" dirty="0"/>
          </a:p>
        </p:txBody>
      </p:sp>
      <p:sp>
        <p:nvSpPr>
          <p:cNvPr id="20" name="Rectangle 19"/>
          <p:cNvSpPr/>
          <p:nvPr/>
        </p:nvSpPr>
        <p:spPr>
          <a:xfrm>
            <a:off x="715437" y="4114800"/>
            <a:ext cx="4109251" cy="923330"/>
          </a:xfrm>
          <a:prstGeom prst="rect">
            <a:avLst/>
          </a:prstGeom>
        </p:spPr>
        <p:txBody>
          <a:bodyPr wrap="square">
            <a:spAutoFit/>
          </a:bodyPr>
          <a:lstStyle/>
          <a:p>
            <a:r>
              <a:rPr lang="fr-FR" dirty="0" smtClean="0">
                <a:solidFill>
                  <a:schemeClr val="bg1"/>
                </a:solidFill>
              </a:rPr>
              <a:t>Portez </a:t>
            </a:r>
            <a:r>
              <a:rPr lang="fr-FR" dirty="0">
                <a:solidFill>
                  <a:schemeClr val="bg1"/>
                </a:solidFill>
              </a:rPr>
              <a:t>des gants s’il se peut que vous touchiez un client, patient ou résident ayant une éruption </a:t>
            </a:r>
            <a:r>
              <a:rPr lang="fr-FR" dirty="0" smtClean="0">
                <a:solidFill>
                  <a:schemeClr val="bg1"/>
                </a:solidFill>
              </a:rPr>
              <a:t>cutanée.</a:t>
            </a:r>
            <a:endParaRPr lang="en-CA" dirty="0">
              <a:solidFill>
                <a:schemeClr val="bg1"/>
              </a:solidFill>
            </a:endParaRPr>
          </a:p>
        </p:txBody>
      </p:sp>
      <p:pic>
        <p:nvPicPr>
          <p:cNvPr id="21" name="Picture 2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3791833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p:nvPr/>
        </p:nvSpPr>
        <p:spPr>
          <a:xfrm>
            <a:off x="0" y="488388"/>
            <a:ext cx="2222788" cy="338554"/>
          </a:xfrm>
          <a:prstGeom prst="rect">
            <a:avLst/>
          </a:prstGeom>
          <a:noFill/>
        </p:spPr>
        <p:txBody>
          <a:bodyPr wrap="none" rtlCol="0">
            <a:spAutoFit/>
          </a:bodyPr>
          <a:lstStyle/>
          <a:p>
            <a:r>
              <a:rPr lang="en-US" sz="1600" dirty="0">
                <a:solidFill>
                  <a:schemeClr val="bg1"/>
                </a:solidFill>
                <a:latin typeface="+mj-lt"/>
              </a:rPr>
              <a:t>ÉVALUATION DU RISQUE</a:t>
            </a:r>
          </a:p>
        </p:txBody>
      </p:sp>
      <p:sp>
        <p:nvSpPr>
          <p:cNvPr id="9" name="Rectangle 8"/>
          <p:cNvSpPr/>
          <p:nvPr/>
        </p:nvSpPr>
        <p:spPr>
          <a:xfrm>
            <a:off x="-1" y="1219200"/>
            <a:ext cx="9143429"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333543"/>
            <a:ext cx="685714" cy="685714"/>
          </a:xfrm>
          <a:prstGeom prst="rect">
            <a:avLst/>
          </a:prstGeom>
        </p:spPr>
      </p:pic>
      <p:sp>
        <p:nvSpPr>
          <p:cNvPr id="10" name="Rectangle 9"/>
          <p:cNvSpPr/>
          <p:nvPr/>
        </p:nvSpPr>
        <p:spPr>
          <a:xfrm>
            <a:off x="1371600" y="4114800"/>
            <a:ext cx="4853200"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6434" y="4229137"/>
            <a:ext cx="736508" cy="72381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253" y="2133600"/>
            <a:ext cx="584127" cy="584127"/>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3482" y="2133600"/>
            <a:ext cx="584127" cy="58412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45711" y="2133600"/>
            <a:ext cx="584127" cy="584127"/>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87940" y="2133600"/>
            <a:ext cx="584127" cy="584127"/>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30169" y="2133600"/>
            <a:ext cx="584127" cy="584127"/>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72400" y="2133600"/>
            <a:ext cx="584127" cy="584127"/>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58420" y="2794355"/>
            <a:ext cx="3280780" cy="2844445"/>
          </a:xfrm>
          <a:prstGeom prst="rect">
            <a:avLst/>
          </a:prstGeom>
        </p:spPr>
      </p:pic>
      <p:sp>
        <p:nvSpPr>
          <p:cNvPr id="17" name="Rectangle 16"/>
          <p:cNvSpPr/>
          <p:nvPr/>
        </p:nvSpPr>
        <p:spPr>
          <a:xfrm>
            <a:off x="838200" y="1244024"/>
            <a:ext cx="8504094" cy="369332"/>
          </a:xfrm>
          <a:prstGeom prst="rect">
            <a:avLst/>
          </a:prstGeom>
        </p:spPr>
        <p:txBody>
          <a:bodyPr wrap="square">
            <a:spAutoFit/>
          </a:bodyPr>
          <a:lstStyle/>
          <a:p>
            <a:r>
              <a:rPr lang="fr-FR" dirty="0">
                <a:solidFill>
                  <a:schemeClr val="bg1"/>
                </a:solidFill>
              </a:rPr>
              <a:t>Comment effectuer une évaluation du risque individuel : état du client/patient/résident</a:t>
            </a:r>
          </a:p>
        </p:txBody>
      </p:sp>
      <p:sp>
        <p:nvSpPr>
          <p:cNvPr id="18" name="Rectangle 17"/>
          <p:cNvSpPr/>
          <p:nvPr/>
        </p:nvSpPr>
        <p:spPr>
          <a:xfrm>
            <a:off x="2126984" y="4107064"/>
            <a:ext cx="3890173" cy="923330"/>
          </a:xfrm>
          <a:prstGeom prst="rect">
            <a:avLst/>
          </a:prstGeom>
        </p:spPr>
        <p:txBody>
          <a:bodyPr wrap="square">
            <a:spAutoFit/>
          </a:bodyPr>
          <a:lstStyle/>
          <a:p>
            <a:r>
              <a:rPr lang="fr-FR" dirty="0">
                <a:solidFill>
                  <a:schemeClr val="bg1"/>
                </a:solidFill>
              </a:rPr>
              <a:t>Portez des gants et une blouse pour nettoyer l’environnement contaminé, puis lavez-vous les mains.</a:t>
            </a:r>
            <a:endParaRPr lang="en-CA" dirty="0">
              <a:solidFill>
                <a:schemeClr val="bg1"/>
              </a:solidFill>
            </a:endParaRPr>
          </a:p>
        </p:txBody>
      </p:sp>
      <p:sp>
        <p:nvSpPr>
          <p:cNvPr id="19" name="Rectangle 18"/>
          <p:cNvSpPr/>
          <p:nvPr/>
        </p:nvSpPr>
        <p:spPr>
          <a:xfrm>
            <a:off x="6019800" y="3962400"/>
            <a:ext cx="2225741" cy="1200329"/>
          </a:xfrm>
          <a:prstGeom prst="rect">
            <a:avLst/>
          </a:prstGeom>
        </p:spPr>
        <p:txBody>
          <a:bodyPr wrap="square">
            <a:spAutoFit/>
          </a:bodyPr>
          <a:lstStyle/>
          <a:p>
            <a:r>
              <a:rPr lang="fr-FR" dirty="0"/>
              <a:t>Est-il incontinent ou </a:t>
            </a:r>
            <a:r>
              <a:rPr lang="fr-FR" dirty="0" err="1"/>
              <a:t>a-t-il</a:t>
            </a:r>
            <a:r>
              <a:rPr lang="fr-FR" dirty="0"/>
              <a:t> des écoulements non contrôlés?</a:t>
            </a:r>
            <a:endParaRPr lang="en-CA" dirty="0"/>
          </a:p>
        </p:txBody>
      </p:sp>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
        <p:nvSpPr>
          <p:cNvPr id="14" name="Rectangle 13"/>
          <p:cNvSpPr/>
          <p:nvPr/>
        </p:nvSpPr>
        <p:spPr>
          <a:xfrm>
            <a:off x="990600" y="1524000"/>
            <a:ext cx="7790008" cy="646331"/>
          </a:xfrm>
          <a:prstGeom prst="rect">
            <a:avLst/>
          </a:prstGeom>
        </p:spPr>
        <p:txBody>
          <a:bodyPr wrap="square">
            <a:spAutoFit/>
          </a:bodyPr>
          <a:lstStyle/>
          <a:p>
            <a:r>
              <a:rPr lang="fr-FR" dirty="0">
                <a:solidFill>
                  <a:schemeClr val="bg1"/>
                </a:solidFill>
              </a:rPr>
              <a:t>Comment effectuer une évaluation du risque individuel : état du client/patient/résident</a:t>
            </a:r>
          </a:p>
        </p:txBody>
      </p:sp>
    </p:spTree>
    <p:extLst>
      <p:ext uri="{BB962C8B-B14F-4D97-AF65-F5344CB8AC3E}">
        <p14:creationId xmlns:p14="http://schemas.microsoft.com/office/powerpoint/2010/main" val="318569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p:nvPr/>
        </p:nvSpPr>
        <p:spPr>
          <a:xfrm>
            <a:off x="0" y="488388"/>
            <a:ext cx="2222788" cy="338554"/>
          </a:xfrm>
          <a:prstGeom prst="rect">
            <a:avLst/>
          </a:prstGeom>
          <a:noFill/>
        </p:spPr>
        <p:txBody>
          <a:bodyPr wrap="none" rtlCol="0">
            <a:spAutoFit/>
          </a:bodyPr>
          <a:lstStyle/>
          <a:p>
            <a:r>
              <a:rPr lang="en-US" sz="1600" dirty="0">
                <a:solidFill>
                  <a:schemeClr val="bg1"/>
                </a:solidFill>
                <a:latin typeface="+mj-lt"/>
              </a:rPr>
              <a:t>ÉVALUATION DU RISQUE</a:t>
            </a:r>
          </a:p>
        </p:txBody>
      </p:sp>
      <p:sp>
        <p:nvSpPr>
          <p:cNvPr id="9" name="Rectangle 8"/>
          <p:cNvSpPr/>
          <p:nvPr/>
        </p:nvSpPr>
        <p:spPr>
          <a:xfrm>
            <a:off x="-1" y="1219200"/>
            <a:ext cx="9143429"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333543"/>
            <a:ext cx="685714" cy="685714"/>
          </a:xfrm>
          <a:prstGeom prst="rect">
            <a:avLst/>
          </a:prstGeom>
        </p:spPr>
      </p:pic>
      <p:sp>
        <p:nvSpPr>
          <p:cNvPr id="10" name="Rectangle 9"/>
          <p:cNvSpPr/>
          <p:nvPr/>
        </p:nvSpPr>
        <p:spPr>
          <a:xfrm>
            <a:off x="2318358" y="3962400"/>
            <a:ext cx="6444641" cy="12192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5890" y="4163928"/>
            <a:ext cx="736508" cy="72381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253" y="2133600"/>
            <a:ext cx="584127" cy="584127"/>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64969" y="2133600"/>
            <a:ext cx="584127" cy="58412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68685" y="2133600"/>
            <a:ext cx="584127" cy="584127"/>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72400" y="2133600"/>
            <a:ext cx="584127" cy="584127"/>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571457" y="2692577"/>
            <a:ext cx="3022222" cy="2844445"/>
          </a:xfrm>
          <a:prstGeom prst="rect">
            <a:avLst/>
          </a:prstGeom>
        </p:spPr>
      </p:pic>
      <p:sp>
        <p:nvSpPr>
          <p:cNvPr id="13" name="Rectangle 12"/>
          <p:cNvSpPr/>
          <p:nvPr/>
        </p:nvSpPr>
        <p:spPr>
          <a:xfrm>
            <a:off x="838200" y="1188000"/>
            <a:ext cx="8610600" cy="707886"/>
          </a:xfrm>
          <a:prstGeom prst="rect">
            <a:avLst/>
          </a:prstGeom>
        </p:spPr>
        <p:txBody>
          <a:bodyPr wrap="square">
            <a:spAutoFit/>
          </a:bodyPr>
          <a:lstStyle/>
          <a:p>
            <a:r>
              <a:rPr lang="fr-FR" sz="2000" dirty="0">
                <a:solidFill>
                  <a:schemeClr val="bg1"/>
                </a:solidFill>
              </a:rPr>
              <a:t>Comment effectuer une évaluation du risque individuel : administratives et les mesures de protection de l’environnement qui sont en place </a:t>
            </a:r>
          </a:p>
        </p:txBody>
      </p:sp>
      <p:sp>
        <p:nvSpPr>
          <p:cNvPr id="14" name="Rectangle 13"/>
          <p:cNvSpPr/>
          <p:nvPr/>
        </p:nvSpPr>
        <p:spPr>
          <a:xfrm>
            <a:off x="838200" y="1764268"/>
            <a:ext cx="7226739" cy="369332"/>
          </a:xfrm>
          <a:prstGeom prst="rect">
            <a:avLst/>
          </a:prstGeom>
        </p:spPr>
        <p:txBody>
          <a:bodyPr wrap="square">
            <a:spAutoFit/>
          </a:bodyPr>
          <a:lstStyle/>
          <a:p>
            <a:r>
              <a:rPr lang="fr-FR" dirty="0">
                <a:solidFill>
                  <a:schemeClr val="bg1"/>
                </a:solidFill>
              </a:rPr>
              <a:t>Posez-vous des questions sur les mesures de protection déjà en place.</a:t>
            </a:r>
            <a:endParaRPr lang="en-CA" dirty="0">
              <a:solidFill>
                <a:schemeClr val="bg1"/>
              </a:solidFill>
            </a:endParaRPr>
          </a:p>
        </p:txBody>
      </p:sp>
      <p:sp>
        <p:nvSpPr>
          <p:cNvPr id="15" name="Rectangle 14"/>
          <p:cNvSpPr/>
          <p:nvPr/>
        </p:nvSpPr>
        <p:spPr>
          <a:xfrm>
            <a:off x="1120093" y="4105870"/>
            <a:ext cx="2396531" cy="923330"/>
          </a:xfrm>
          <a:prstGeom prst="rect">
            <a:avLst/>
          </a:prstGeom>
        </p:spPr>
        <p:txBody>
          <a:bodyPr wrap="square">
            <a:spAutoFit/>
          </a:bodyPr>
          <a:lstStyle/>
          <a:p>
            <a:r>
              <a:rPr lang="fr-FR" dirty="0"/>
              <a:t>Y </a:t>
            </a:r>
            <a:r>
              <a:rPr lang="fr-FR" dirty="0" err="1"/>
              <a:t>a-t-il</a:t>
            </a:r>
            <a:r>
              <a:rPr lang="fr-FR" dirty="0"/>
              <a:t> des installations pour me laver les mains? </a:t>
            </a:r>
            <a:endParaRPr lang="en-CA" dirty="0"/>
          </a:p>
        </p:txBody>
      </p:sp>
      <p:sp>
        <p:nvSpPr>
          <p:cNvPr id="16" name="Rectangle 15"/>
          <p:cNvSpPr/>
          <p:nvPr/>
        </p:nvSpPr>
        <p:spPr>
          <a:xfrm>
            <a:off x="3505200" y="4038600"/>
            <a:ext cx="4572000" cy="1200329"/>
          </a:xfrm>
          <a:prstGeom prst="rect">
            <a:avLst/>
          </a:prstGeom>
        </p:spPr>
        <p:txBody>
          <a:bodyPr>
            <a:spAutoFit/>
          </a:bodyPr>
          <a:lstStyle/>
          <a:p>
            <a:r>
              <a:rPr lang="fr-FR" dirty="0">
                <a:solidFill>
                  <a:schemeClr val="bg1"/>
                </a:solidFill>
              </a:rPr>
              <a:t>Repérez où sont situés les distributeurs de désinfectant pour les mains à base d’alcool et les lavabos pour le lavage des mains dans votre établissement.</a:t>
            </a:r>
            <a:endParaRPr lang="en-CA" dirty="0">
              <a:solidFill>
                <a:schemeClr val="bg1"/>
              </a:solidFill>
            </a:endParaRPr>
          </a:p>
        </p:txBody>
      </p:sp>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392891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p:nvPr/>
        </p:nvSpPr>
        <p:spPr>
          <a:xfrm>
            <a:off x="0" y="488388"/>
            <a:ext cx="2222788" cy="338554"/>
          </a:xfrm>
          <a:prstGeom prst="rect">
            <a:avLst/>
          </a:prstGeom>
          <a:noFill/>
        </p:spPr>
        <p:txBody>
          <a:bodyPr wrap="none" rtlCol="0">
            <a:spAutoFit/>
          </a:bodyPr>
          <a:lstStyle/>
          <a:p>
            <a:r>
              <a:rPr lang="en-US" sz="1600" dirty="0">
                <a:solidFill>
                  <a:schemeClr val="bg1"/>
                </a:solidFill>
                <a:latin typeface="+mj-lt"/>
              </a:rPr>
              <a:t>ÉVALUATION DU RISQUE</a:t>
            </a:r>
          </a:p>
        </p:txBody>
      </p:sp>
      <p:sp>
        <p:nvSpPr>
          <p:cNvPr id="9" name="Rectangle 8"/>
          <p:cNvSpPr/>
          <p:nvPr/>
        </p:nvSpPr>
        <p:spPr>
          <a:xfrm>
            <a:off x="-1" y="1219200"/>
            <a:ext cx="9143429"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333543"/>
            <a:ext cx="685714" cy="685714"/>
          </a:xfrm>
          <a:prstGeom prst="rect">
            <a:avLst/>
          </a:prstGeom>
        </p:spPr>
      </p:pic>
      <p:sp>
        <p:nvSpPr>
          <p:cNvPr id="10" name="Rectangle 9"/>
          <p:cNvSpPr/>
          <p:nvPr/>
        </p:nvSpPr>
        <p:spPr>
          <a:xfrm>
            <a:off x="2196910" y="3976069"/>
            <a:ext cx="6413689" cy="1053131"/>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8062" y="4115299"/>
            <a:ext cx="736508" cy="72381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253" y="2133600"/>
            <a:ext cx="584127" cy="584127"/>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64969" y="2133600"/>
            <a:ext cx="584127" cy="58412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68685" y="2133600"/>
            <a:ext cx="584127" cy="584127"/>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72400" y="2133600"/>
            <a:ext cx="584127" cy="584127"/>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5800" y="2641955"/>
            <a:ext cx="3022222" cy="2844445"/>
          </a:xfrm>
          <a:prstGeom prst="rect">
            <a:avLst/>
          </a:prstGeom>
        </p:spPr>
      </p:pic>
      <p:sp>
        <p:nvSpPr>
          <p:cNvPr id="14" name="Rectangle 13"/>
          <p:cNvSpPr/>
          <p:nvPr/>
        </p:nvSpPr>
        <p:spPr>
          <a:xfrm>
            <a:off x="1143001" y="1200090"/>
            <a:ext cx="8000428" cy="707886"/>
          </a:xfrm>
          <a:prstGeom prst="rect">
            <a:avLst/>
          </a:prstGeom>
        </p:spPr>
        <p:txBody>
          <a:bodyPr wrap="square">
            <a:spAutoFit/>
          </a:bodyPr>
          <a:lstStyle/>
          <a:p>
            <a:r>
              <a:rPr lang="fr-FR" sz="2000" dirty="0">
                <a:solidFill>
                  <a:schemeClr val="bg1"/>
                </a:solidFill>
              </a:rPr>
              <a:t>Comment effectuer une évaluation du risque individuel : </a:t>
            </a:r>
            <a:r>
              <a:rPr lang="fr-FR" sz="2000" i="1" dirty="0">
                <a:solidFill>
                  <a:schemeClr val="bg1"/>
                </a:solidFill>
              </a:rPr>
              <a:t>administratives et les mesures de protection de l’environnement qui sont en place </a:t>
            </a:r>
            <a:endParaRPr lang="en-CA" sz="2000" dirty="0">
              <a:solidFill>
                <a:schemeClr val="bg1"/>
              </a:solidFill>
            </a:endParaRPr>
          </a:p>
        </p:txBody>
      </p:sp>
      <p:sp>
        <p:nvSpPr>
          <p:cNvPr id="15" name="Rectangle 14"/>
          <p:cNvSpPr/>
          <p:nvPr/>
        </p:nvSpPr>
        <p:spPr>
          <a:xfrm>
            <a:off x="1143000" y="1800000"/>
            <a:ext cx="7226739" cy="369332"/>
          </a:xfrm>
          <a:prstGeom prst="rect">
            <a:avLst/>
          </a:prstGeom>
        </p:spPr>
        <p:txBody>
          <a:bodyPr wrap="square">
            <a:spAutoFit/>
          </a:bodyPr>
          <a:lstStyle/>
          <a:p>
            <a:r>
              <a:rPr lang="fr-FR" dirty="0">
                <a:solidFill>
                  <a:schemeClr val="bg1"/>
                </a:solidFill>
              </a:rPr>
              <a:t>Posez-vous des questions sur les mesures de protection déjà en place.</a:t>
            </a:r>
          </a:p>
        </p:txBody>
      </p:sp>
      <p:sp>
        <p:nvSpPr>
          <p:cNvPr id="13" name="Rectangle 12"/>
          <p:cNvSpPr/>
          <p:nvPr/>
        </p:nvSpPr>
        <p:spPr>
          <a:xfrm>
            <a:off x="1054053" y="3976069"/>
            <a:ext cx="2285713" cy="923330"/>
          </a:xfrm>
          <a:prstGeom prst="rect">
            <a:avLst/>
          </a:prstGeom>
        </p:spPr>
        <p:txBody>
          <a:bodyPr wrap="square">
            <a:spAutoFit/>
          </a:bodyPr>
          <a:lstStyle/>
          <a:p>
            <a:r>
              <a:rPr lang="fr-FR" dirty="0"/>
              <a:t>Y </a:t>
            </a:r>
            <a:r>
              <a:rPr lang="fr-FR" dirty="0" err="1"/>
              <a:t>a-t-il</a:t>
            </a:r>
            <a:r>
              <a:rPr lang="fr-FR" dirty="0"/>
              <a:t> des politiques et des procédures que je dois suivre?</a:t>
            </a:r>
            <a:endParaRPr lang="en-CA" dirty="0"/>
          </a:p>
        </p:txBody>
      </p:sp>
      <p:sp>
        <p:nvSpPr>
          <p:cNvPr id="16" name="Rectangle 15"/>
          <p:cNvSpPr/>
          <p:nvPr/>
        </p:nvSpPr>
        <p:spPr>
          <a:xfrm>
            <a:off x="3257032" y="4064168"/>
            <a:ext cx="4572000" cy="923330"/>
          </a:xfrm>
          <a:prstGeom prst="rect">
            <a:avLst/>
          </a:prstGeom>
        </p:spPr>
        <p:txBody>
          <a:bodyPr>
            <a:spAutoFit/>
          </a:bodyPr>
          <a:lstStyle/>
          <a:p>
            <a:r>
              <a:rPr lang="fr-FR" dirty="0">
                <a:solidFill>
                  <a:schemeClr val="bg1"/>
                </a:solidFill>
              </a:rPr>
              <a:t>Apprenez quelles sont les politiques et les procédures de votre milieu de soins en matière de prévention et de contrôle des infections.</a:t>
            </a:r>
            <a:endParaRPr lang="en-CA" dirty="0">
              <a:solidFill>
                <a:schemeClr val="bg1"/>
              </a:solidFill>
            </a:endParaRPr>
          </a:p>
        </p:txBody>
      </p:sp>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20539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p:nvPr/>
        </p:nvSpPr>
        <p:spPr>
          <a:xfrm>
            <a:off x="0" y="488388"/>
            <a:ext cx="2222788" cy="338554"/>
          </a:xfrm>
          <a:prstGeom prst="rect">
            <a:avLst/>
          </a:prstGeom>
          <a:noFill/>
        </p:spPr>
        <p:txBody>
          <a:bodyPr wrap="none" rtlCol="0">
            <a:spAutoFit/>
          </a:bodyPr>
          <a:lstStyle/>
          <a:p>
            <a:r>
              <a:rPr lang="en-US" sz="1600" dirty="0">
                <a:solidFill>
                  <a:schemeClr val="bg1"/>
                </a:solidFill>
                <a:latin typeface="+mj-lt"/>
              </a:rPr>
              <a:t>ÉVALUATION DU RISQUE</a:t>
            </a:r>
          </a:p>
        </p:txBody>
      </p:sp>
      <p:sp>
        <p:nvSpPr>
          <p:cNvPr id="9" name="Rectangle 8"/>
          <p:cNvSpPr/>
          <p:nvPr/>
        </p:nvSpPr>
        <p:spPr>
          <a:xfrm>
            <a:off x="-1" y="1219200"/>
            <a:ext cx="9143429"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333543"/>
            <a:ext cx="685714" cy="685714"/>
          </a:xfrm>
          <a:prstGeom prst="rect">
            <a:avLst/>
          </a:prstGeom>
        </p:spPr>
      </p:pic>
      <p:sp>
        <p:nvSpPr>
          <p:cNvPr id="10" name="Rectangle 9"/>
          <p:cNvSpPr/>
          <p:nvPr/>
        </p:nvSpPr>
        <p:spPr>
          <a:xfrm>
            <a:off x="533400" y="3910280"/>
            <a:ext cx="6577049" cy="1576119"/>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287" y="3981271"/>
            <a:ext cx="736508" cy="72381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253" y="2133600"/>
            <a:ext cx="584127" cy="584127"/>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64969" y="2133600"/>
            <a:ext cx="584127" cy="58412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68685" y="2133600"/>
            <a:ext cx="584127" cy="584127"/>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72400" y="2133600"/>
            <a:ext cx="584127" cy="584127"/>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5241459" y="2794355"/>
            <a:ext cx="3938254" cy="2996845"/>
          </a:xfrm>
          <a:prstGeom prst="rect">
            <a:avLst/>
          </a:prstGeom>
        </p:spPr>
      </p:pic>
      <p:sp>
        <p:nvSpPr>
          <p:cNvPr id="14" name="Rectangle 13"/>
          <p:cNvSpPr/>
          <p:nvPr/>
        </p:nvSpPr>
        <p:spPr>
          <a:xfrm>
            <a:off x="1145380" y="1219200"/>
            <a:ext cx="7998620" cy="707886"/>
          </a:xfrm>
          <a:prstGeom prst="rect">
            <a:avLst/>
          </a:prstGeom>
        </p:spPr>
        <p:txBody>
          <a:bodyPr wrap="square">
            <a:spAutoFit/>
          </a:bodyPr>
          <a:lstStyle/>
          <a:p>
            <a:r>
              <a:rPr lang="fr-FR" sz="2000" dirty="0">
                <a:solidFill>
                  <a:schemeClr val="bg1"/>
                </a:solidFill>
              </a:rPr>
              <a:t>Comment effectuer une évaluation du risque individuel : administratives et les mesures de protection de l’environnement qui sont en place </a:t>
            </a:r>
            <a:endParaRPr lang="en-CA" sz="2000" dirty="0">
              <a:solidFill>
                <a:schemeClr val="bg1"/>
              </a:solidFill>
            </a:endParaRPr>
          </a:p>
        </p:txBody>
      </p:sp>
      <p:sp>
        <p:nvSpPr>
          <p:cNvPr id="15" name="Rectangle 14"/>
          <p:cNvSpPr/>
          <p:nvPr/>
        </p:nvSpPr>
        <p:spPr>
          <a:xfrm>
            <a:off x="1145380" y="1800000"/>
            <a:ext cx="7226739" cy="369332"/>
          </a:xfrm>
          <a:prstGeom prst="rect">
            <a:avLst/>
          </a:prstGeom>
        </p:spPr>
        <p:txBody>
          <a:bodyPr wrap="square">
            <a:spAutoFit/>
          </a:bodyPr>
          <a:lstStyle/>
          <a:p>
            <a:r>
              <a:rPr lang="fr-FR" dirty="0">
                <a:solidFill>
                  <a:schemeClr val="bg1"/>
                </a:solidFill>
              </a:rPr>
              <a:t>Posez-vous des questions sur les mesures de protection déjà en place.</a:t>
            </a:r>
          </a:p>
        </p:txBody>
      </p:sp>
      <p:sp>
        <p:nvSpPr>
          <p:cNvPr id="13" name="Rectangle 12"/>
          <p:cNvSpPr/>
          <p:nvPr/>
        </p:nvSpPr>
        <p:spPr>
          <a:xfrm>
            <a:off x="5971009" y="4033390"/>
            <a:ext cx="3028075" cy="1200329"/>
          </a:xfrm>
          <a:prstGeom prst="rect">
            <a:avLst/>
          </a:prstGeom>
        </p:spPr>
        <p:txBody>
          <a:bodyPr wrap="square">
            <a:spAutoFit/>
          </a:bodyPr>
          <a:lstStyle/>
          <a:p>
            <a:r>
              <a:rPr lang="fr-FR" dirty="0"/>
              <a:t>Un environnement particulier est-il nécessaire pour ce client/patient/résident afin d’empêcher la transmission?</a:t>
            </a:r>
            <a:endParaRPr lang="en-CA" dirty="0"/>
          </a:p>
        </p:txBody>
      </p:sp>
      <p:sp>
        <p:nvSpPr>
          <p:cNvPr id="17" name="Rectangle 16"/>
          <p:cNvSpPr/>
          <p:nvPr/>
        </p:nvSpPr>
        <p:spPr>
          <a:xfrm>
            <a:off x="1240609" y="3959675"/>
            <a:ext cx="4616973" cy="1477328"/>
          </a:xfrm>
          <a:prstGeom prst="rect">
            <a:avLst/>
          </a:prstGeom>
        </p:spPr>
        <p:txBody>
          <a:bodyPr wrap="square">
            <a:spAutoFit/>
          </a:bodyPr>
          <a:lstStyle/>
          <a:p>
            <a:r>
              <a:rPr lang="fr-FR" dirty="0">
                <a:solidFill>
                  <a:schemeClr val="bg1"/>
                </a:solidFill>
              </a:rPr>
              <a:t>Évaluez le besoin pour le client, patient ou résident d’avoir une chambre individuelle, d’être séparé des autres ou de disposer d’installations sanitaires individuelles et vérifiez si ces conditions peuvent lui être offertes.</a:t>
            </a:r>
            <a:endParaRPr lang="en-CA" dirty="0">
              <a:solidFill>
                <a:schemeClr val="bg1"/>
              </a:solidFill>
            </a:endParaRPr>
          </a:p>
        </p:txBody>
      </p:sp>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44220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p:nvPr/>
        </p:nvSpPr>
        <p:spPr>
          <a:xfrm>
            <a:off x="0" y="488388"/>
            <a:ext cx="2222788" cy="338554"/>
          </a:xfrm>
          <a:prstGeom prst="rect">
            <a:avLst/>
          </a:prstGeom>
          <a:noFill/>
        </p:spPr>
        <p:txBody>
          <a:bodyPr wrap="none" rtlCol="0">
            <a:spAutoFit/>
          </a:bodyPr>
          <a:lstStyle/>
          <a:p>
            <a:r>
              <a:rPr lang="en-US" sz="1600" dirty="0">
                <a:solidFill>
                  <a:schemeClr val="bg1"/>
                </a:solidFill>
                <a:latin typeface="+mj-lt"/>
              </a:rPr>
              <a:t>ÉVALUATION DU RISQUE</a:t>
            </a:r>
          </a:p>
        </p:txBody>
      </p:sp>
      <p:sp>
        <p:nvSpPr>
          <p:cNvPr id="9" name="Rectangle 8"/>
          <p:cNvSpPr/>
          <p:nvPr/>
        </p:nvSpPr>
        <p:spPr>
          <a:xfrm>
            <a:off x="-1" y="1219200"/>
            <a:ext cx="9143429"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333543"/>
            <a:ext cx="685714" cy="685714"/>
          </a:xfrm>
          <a:prstGeom prst="rect">
            <a:avLst/>
          </a:prstGeom>
        </p:spPr>
      </p:pic>
      <p:sp>
        <p:nvSpPr>
          <p:cNvPr id="10" name="Rectangle 9"/>
          <p:cNvSpPr/>
          <p:nvPr/>
        </p:nvSpPr>
        <p:spPr>
          <a:xfrm>
            <a:off x="228600" y="3962400"/>
            <a:ext cx="6553200" cy="1676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278" y="4063793"/>
            <a:ext cx="736508" cy="72381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253" y="2133600"/>
            <a:ext cx="584127" cy="584127"/>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64969" y="2133600"/>
            <a:ext cx="584127" cy="58412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68685" y="2133600"/>
            <a:ext cx="584127" cy="584127"/>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72400" y="2133600"/>
            <a:ext cx="584127" cy="584127"/>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58420" y="2794355"/>
            <a:ext cx="3022222" cy="2844445"/>
          </a:xfrm>
          <a:prstGeom prst="rect">
            <a:avLst/>
          </a:prstGeom>
        </p:spPr>
      </p:pic>
      <p:sp>
        <p:nvSpPr>
          <p:cNvPr id="14" name="Rectangle 13"/>
          <p:cNvSpPr/>
          <p:nvPr/>
        </p:nvSpPr>
        <p:spPr>
          <a:xfrm>
            <a:off x="1145380" y="1200090"/>
            <a:ext cx="7998048" cy="707886"/>
          </a:xfrm>
          <a:prstGeom prst="rect">
            <a:avLst/>
          </a:prstGeom>
        </p:spPr>
        <p:txBody>
          <a:bodyPr wrap="square">
            <a:spAutoFit/>
          </a:bodyPr>
          <a:lstStyle/>
          <a:p>
            <a:r>
              <a:rPr lang="fr-FR" sz="2000" dirty="0">
                <a:solidFill>
                  <a:schemeClr val="bg1"/>
                </a:solidFill>
              </a:rPr>
              <a:t>Comment effectuer une évaluation du risque individuel :  administratives et les mesures de protection de l’environnement qui sont en place </a:t>
            </a:r>
            <a:endParaRPr lang="en-CA" sz="2000" dirty="0">
              <a:solidFill>
                <a:schemeClr val="bg1"/>
              </a:solidFill>
            </a:endParaRPr>
          </a:p>
        </p:txBody>
      </p:sp>
      <p:sp>
        <p:nvSpPr>
          <p:cNvPr id="15" name="Rectangle 14"/>
          <p:cNvSpPr/>
          <p:nvPr/>
        </p:nvSpPr>
        <p:spPr>
          <a:xfrm>
            <a:off x="1145380" y="1764268"/>
            <a:ext cx="7226739" cy="369332"/>
          </a:xfrm>
          <a:prstGeom prst="rect">
            <a:avLst/>
          </a:prstGeom>
        </p:spPr>
        <p:txBody>
          <a:bodyPr wrap="square">
            <a:spAutoFit/>
          </a:bodyPr>
          <a:lstStyle/>
          <a:p>
            <a:r>
              <a:rPr lang="fr-FR" dirty="0">
                <a:solidFill>
                  <a:schemeClr val="bg1"/>
                </a:solidFill>
              </a:rPr>
              <a:t>Posez-vous des questions sur les mesures de protection déjà en place.</a:t>
            </a:r>
          </a:p>
        </p:txBody>
      </p:sp>
      <p:sp>
        <p:nvSpPr>
          <p:cNvPr id="13" name="Rectangle 12"/>
          <p:cNvSpPr/>
          <p:nvPr/>
        </p:nvSpPr>
        <p:spPr>
          <a:xfrm>
            <a:off x="5867400" y="4038600"/>
            <a:ext cx="2438400" cy="1200329"/>
          </a:xfrm>
          <a:prstGeom prst="rect">
            <a:avLst/>
          </a:prstGeom>
        </p:spPr>
        <p:txBody>
          <a:bodyPr wrap="square">
            <a:spAutoFit/>
          </a:bodyPr>
          <a:lstStyle/>
          <a:p>
            <a:r>
              <a:rPr lang="fr-FR" dirty="0"/>
              <a:t>Utiliserai-je un objet coupant ou se pourrait-il que je sois exposé à un tel article?</a:t>
            </a:r>
            <a:endParaRPr lang="en-CA" dirty="0"/>
          </a:p>
        </p:txBody>
      </p:sp>
      <p:sp>
        <p:nvSpPr>
          <p:cNvPr id="17" name="Rectangle 16"/>
          <p:cNvSpPr/>
          <p:nvPr/>
        </p:nvSpPr>
        <p:spPr>
          <a:xfrm>
            <a:off x="914400" y="3962400"/>
            <a:ext cx="4991770" cy="1754326"/>
          </a:xfrm>
          <a:prstGeom prst="rect">
            <a:avLst/>
          </a:prstGeom>
        </p:spPr>
        <p:txBody>
          <a:bodyPr wrap="square">
            <a:spAutoFit/>
          </a:bodyPr>
          <a:lstStyle/>
          <a:p>
            <a:r>
              <a:rPr lang="fr-FR" dirty="0">
                <a:solidFill>
                  <a:schemeClr val="bg1"/>
                </a:solidFill>
              </a:rPr>
              <a:t>Assurez-vous qu’il y a un contenant pour objets pointus et tranchants à proximité. Utilisez des seringues et des objets tranchants à usage médical sécuritaires. Respectez le protocole de votre milieu de soins en matière de gestion de l’exposition au risque.</a:t>
            </a:r>
            <a:endParaRPr lang="en-CA" dirty="0">
              <a:solidFill>
                <a:schemeClr val="bg1"/>
              </a:solidFill>
            </a:endParaRPr>
          </a:p>
        </p:txBody>
      </p:sp>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320157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4"/>
            <a:ext cx="9144000" cy="685549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04800"/>
            <a:ext cx="3806126" cy="736508"/>
          </a:xfrm>
          <a:prstGeom prst="rect">
            <a:avLst/>
          </a:prstGeom>
        </p:spPr>
      </p:pic>
      <p:sp>
        <p:nvSpPr>
          <p:cNvPr id="6" name="TextBox 5"/>
          <p:cNvSpPr txBox="1"/>
          <p:nvPr/>
        </p:nvSpPr>
        <p:spPr>
          <a:xfrm>
            <a:off x="-1" y="488388"/>
            <a:ext cx="3806127" cy="338554"/>
          </a:xfrm>
          <a:prstGeom prst="rect">
            <a:avLst/>
          </a:prstGeom>
          <a:noFill/>
        </p:spPr>
        <p:txBody>
          <a:bodyPr wrap="square" rtlCol="0">
            <a:spAutoFit/>
          </a:bodyPr>
          <a:lstStyle/>
          <a:p>
            <a:r>
              <a:rPr lang="fr-FR" sz="1600" dirty="0">
                <a:solidFill>
                  <a:schemeClr val="bg1"/>
                </a:solidFill>
                <a:latin typeface="+mj-lt"/>
              </a:rPr>
              <a:t>HIÉRARCHIE DES MESURES </a:t>
            </a:r>
            <a:r>
              <a:rPr lang="fr-FR" sz="1600" dirty="0" smtClean="0">
                <a:solidFill>
                  <a:schemeClr val="bg1"/>
                </a:solidFill>
                <a:latin typeface="+mj-lt"/>
              </a:rPr>
              <a:t>DE </a:t>
            </a:r>
            <a:r>
              <a:rPr lang="fr-FR" sz="1600" dirty="0">
                <a:solidFill>
                  <a:schemeClr val="bg1"/>
                </a:solidFill>
                <a:latin typeface="+mj-lt"/>
              </a:rPr>
              <a:t>CONTRÔLE</a:t>
            </a:r>
            <a:endParaRPr lang="en-US" sz="1600" dirty="0">
              <a:solidFill>
                <a:schemeClr val="bg1"/>
              </a:solidFill>
              <a:latin typeface="+mj-lt"/>
            </a:endParaRPr>
          </a:p>
        </p:txBody>
      </p:sp>
      <p:sp>
        <p:nvSpPr>
          <p:cNvPr id="14" name="Rectangle 13"/>
          <p:cNvSpPr/>
          <p:nvPr/>
        </p:nvSpPr>
        <p:spPr>
          <a:xfrm>
            <a:off x="5638800" y="0"/>
            <a:ext cx="3505200"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914400"/>
            <a:ext cx="5307937" cy="5307937"/>
          </a:xfrm>
          <a:prstGeom prst="rect">
            <a:avLst/>
          </a:prstGeom>
        </p:spPr>
      </p:pic>
      <p:sp>
        <p:nvSpPr>
          <p:cNvPr id="2" name="Rectangle 1"/>
          <p:cNvSpPr/>
          <p:nvPr/>
        </p:nvSpPr>
        <p:spPr>
          <a:xfrm>
            <a:off x="5705695" y="304800"/>
            <a:ext cx="3133505" cy="4801314"/>
          </a:xfrm>
          <a:prstGeom prst="rect">
            <a:avLst/>
          </a:prstGeom>
        </p:spPr>
        <p:txBody>
          <a:bodyPr wrap="square">
            <a:spAutoFit/>
          </a:bodyPr>
          <a:lstStyle/>
          <a:p>
            <a:r>
              <a:rPr lang="fr-FR" dirty="0"/>
              <a:t>Les dangers en milieu de travail sont écartés par </a:t>
            </a:r>
            <a:r>
              <a:rPr lang="en-CA" dirty="0" smtClean="0"/>
              <a:t>:</a:t>
            </a:r>
          </a:p>
          <a:p>
            <a:pPr marL="285750" indent="-285750">
              <a:buFont typeface="Arial" pitchFamily="34" charset="0"/>
              <a:buChar char="•"/>
            </a:pPr>
            <a:r>
              <a:rPr lang="fr-FR" dirty="0"/>
              <a:t>l’élimination/la substitution (moyen le plus efficace)</a:t>
            </a:r>
          </a:p>
          <a:p>
            <a:pPr marL="285750" indent="-285750">
              <a:buFont typeface="Arial" pitchFamily="34" charset="0"/>
              <a:buChar char="•"/>
            </a:pPr>
            <a:r>
              <a:rPr lang="fr-FR" dirty="0"/>
              <a:t>les mesures de protection de l’environnement</a:t>
            </a:r>
          </a:p>
          <a:p>
            <a:pPr marL="285750" indent="-285750">
              <a:buFont typeface="Arial" pitchFamily="34" charset="0"/>
              <a:buChar char="•"/>
            </a:pPr>
            <a:r>
              <a:rPr lang="en-CA" dirty="0"/>
              <a:t>les </a:t>
            </a:r>
            <a:r>
              <a:rPr lang="en-CA" dirty="0" err="1"/>
              <a:t>mesures</a:t>
            </a:r>
            <a:r>
              <a:rPr lang="en-CA" dirty="0"/>
              <a:t> </a:t>
            </a:r>
            <a:r>
              <a:rPr lang="en-CA" dirty="0" err="1" smtClean="0"/>
              <a:t>administratives</a:t>
            </a:r>
            <a:endParaRPr lang="en-CA" dirty="0" smtClean="0"/>
          </a:p>
          <a:p>
            <a:pPr marL="285750" indent="-285750">
              <a:buFont typeface="Arial" pitchFamily="34" charset="0"/>
              <a:buChar char="•"/>
            </a:pPr>
            <a:r>
              <a:rPr lang="fr-FR" dirty="0"/>
              <a:t>l’équipement de protection individuelle (moyen le moins efficace)</a:t>
            </a:r>
          </a:p>
          <a:p>
            <a:pPr marL="285750" indent="-285750">
              <a:buFont typeface="Arial" pitchFamily="34" charset="0"/>
              <a:buChar char="•"/>
            </a:pPr>
            <a:endParaRPr lang="fr-FR" dirty="0"/>
          </a:p>
          <a:p>
            <a:r>
              <a:rPr lang="fr-FR" dirty="0"/>
              <a:t>Ces mesures de protection vont des plus efficaces (élimination/substitution) aux moins efficaces (utilisation de l’équipement de protection individuelle).</a:t>
            </a:r>
            <a:endParaRPr lang="en-CA" dirty="0"/>
          </a:p>
        </p:txBody>
      </p:sp>
      <p:sp>
        <p:nvSpPr>
          <p:cNvPr id="3" name="TextBox 2"/>
          <p:cNvSpPr txBox="1"/>
          <p:nvPr/>
        </p:nvSpPr>
        <p:spPr>
          <a:xfrm>
            <a:off x="1353585" y="1447800"/>
            <a:ext cx="2905567" cy="646331"/>
          </a:xfrm>
          <a:prstGeom prst="rect">
            <a:avLst/>
          </a:prstGeom>
          <a:noFill/>
        </p:spPr>
        <p:txBody>
          <a:bodyPr wrap="square" rtlCol="0">
            <a:spAutoFit/>
          </a:bodyPr>
          <a:lstStyle/>
          <a:p>
            <a:pPr algn="ctr"/>
            <a:r>
              <a:rPr lang="en-US" b="1" dirty="0" err="1"/>
              <a:t>l’élimination</a:t>
            </a:r>
            <a:r>
              <a:rPr lang="en-US" b="1" dirty="0"/>
              <a:t>/la substitution </a:t>
            </a:r>
            <a:r>
              <a:rPr lang="en-US" dirty="0"/>
              <a:t>(</a:t>
            </a:r>
            <a:r>
              <a:rPr lang="en-US" dirty="0" err="1"/>
              <a:t>moyen</a:t>
            </a:r>
            <a:r>
              <a:rPr lang="en-US" dirty="0"/>
              <a:t> le plus </a:t>
            </a:r>
            <a:r>
              <a:rPr lang="en-US" dirty="0" err="1"/>
              <a:t>efficace</a:t>
            </a:r>
            <a:r>
              <a:rPr lang="en-US" dirty="0"/>
              <a:t>)</a:t>
            </a:r>
            <a:endParaRPr lang="en-CA" dirty="0"/>
          </a:p>
        </p:txBody>
      </p:sp>
      <p:sp>
        <p:nvSpPr>
          <p:cNvPr id="5" name="TextBox 4"/>
          <p:cNvSpPr txBox="1"/>
          <p:nvPr/>
        </p:nvSpPr>
        <p:spPr>
          <a:xfrm>
            <a:off x="1590233" y="2568572"/>
            <a:ext cx="2432270" cy="923330"/>
          </a:xfrm>
          <a:prstGeom prst="rect">
            <a:avLst/>
          </a:prstGeom>
          <a:noFill/>
        </p:spPr>
        <p:txBody>
          <a:bodyPr wrap="square" rtlCol="0">
            <a:spAutoFit/>
          </a:bodyPr>
          <a:lstStyle/>
          <a:p>
            <a:pPr algn="ctr"/>
            <a:r>
              <a:rPr lang="fr-FR" b="1" dirty="0"/>
              <a:t>les mesures de protection de l’environnement</a:t>
            </a:r>
            <a:endParaRPr lang="en-CA" b="1" dirty="0"/>
          </a:p>
        </p:txBody>
      </p:sp>
      <p:sp>
        <p:nvSpPr>
          <p:cNvPr id="7" name="TextBox 6"/>
          <p:cNvSpPr txBox="1"/>
          <p:nvPr/>
        </p:nvSpPr>
        <p:spPr>
          <a:xfrm>
            <a:off x="1806610" y="3786996"/>
            <a:ext cx="1999516" cy="646331"/>
          </a:xfrm>
          <a:prstGeom prst="rect">
            <a:avLst/>
          </a:prstGeom>
          <a:noFill/>
        </p:spPr>
        <p:txBody>
          <a:bodyPr wrap="square" rtlCol="0">
            <a:spAutoFit/>
          </a:bodyPr>
          <a:lstStyle/>
          <a:p>
            <a:pPr algn="ctr"/>
            <a:r>
              <a:rPr lang="en-US" b="1" dirty="0"/>
              <a:t>les </a:t>
            </a:r>
            <a:r>
              <a:rPr lang="en-US" b="1" dirty="0" err="1"/>
              <a:t>mesures</a:t>
            </a:r>
            <a:r>
              <a:rPr lang="en-US" b="1" dirty="0"/>
              <a:t> </a:t>
            </a:r>
            <a:r>
              <a:rPr lang="en-US" b="1" dirty="0" err="1"/>
              <a:t>administratives</a:t>
            </a:r>
            <a:endParaRPr lang="en-CA" b="1" dirty="0"/>
          </a:p>
        </p:txBody>
      </p:sp>
      <p:sp>
        <p:nvSpPr>
          <p:cNvPr id="8" name="TextBox 7"/>
          <p:cNvSpPr txBox="1"/>
          <p:nvPr/>
        </p:nvSpPr>
        <p:spPr>
          <a:xfrm>
            <a:off x="2387268" y="4953000"/>
            <a:ext cx="838200" cy="369332"/>
          </a:xfrm>
          <a:prstGeom prst="rect">
            <a:avLst/>
          </a:prstGeom>
          <a:noFill/>
        </p:spPr>
        <p:txBody>
          <a:bodyPr wrap="square" rtlCol="0">
            <a:spAutoFit/>
          </a:bodyPr>
          <a:lstStyle/>
          <a:p>
            <a:pPr algn="ctr"/>
            <a:r>
              <a:rPr lang="en-US" b="1" dirty="0"/>
              <a:t>ÉPI*</a:t>
            </a:r>
            <a:endParaRPr lang="en-CA" b="1" dirty="0"/>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
        <p:nvSpPr>
          <p:cNvPr id="9" name="Rectangle 8"/>
          <p:cNvSpPr/>
          <p:nvPr/>
        </p:nvSpPr>
        <p:spPr>
          <a:xfrm>
            <a:off x="5722755" y="5477470"/>
            <a:ext cx="3225468" cy="923330"/>
          </a:xfrm>
          <a:prstGeom prst="rect">
            <a:avLst/>
          </a:prstGeom>
        </p:spPr>
        <p:txBody>
          <a:bodyPr wrap="square">
            <a:spAutoFit/>
          </a:bodyPr>
          <a:lstStyle/>
          <a:p>
            <a:r>
              <a:rPr lang="en-CA" dirty="0" smtClean="0"/>
              <a:t>*</a:t>
            </a:r>
            <a:r>
              <a:rPr lang="fr-FR" b="1" dirty="0"/>
              <a:t>*ÉPI = l’équipement de protection    (moyen le moins efficace)</a:t>
            </a:r>
            <a:endParaRPr lang="en-CA" b="1" dirty="0"/>
          </a:p>
        </p:txBody>
      </p:sp>
    </p:spTree>
    <p:extLst>
      <p:ext uri="{BB962C8B-B14F-4D97-AF65-F5344CB8AC3E}">
        <p14:creationId xmlns:p14="http://schemas.microsoft.com/office/powerpoint/2010/main" val="90638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4"/>
            <a:ext cx="9144000" cy="685549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04800"/>
            <a:ext cx="3810000" cy="736508"/>
          </a:xfrm>
          <a:prstGeom prst="rect">
            <a:avLst/>
          </a:prstGeom>
        </p:spPr>
      </p:pic>
      <p:sp>
        <p:nvSpPr>
          <p:cNvPr id="6" name="TextBox 5"/>
          <p:cNvSpPr txBox="1"/>
          <p:nvPr/>
        </p:nvSpPr>
        <p:spPr>
          <a:xfrm>
            <a:off x="0" y="488388"/>
            <a:ext cx="3645229" cy="338554"/>
          </a:xfrm>
          <a:prstGeom prst="rect">
            <a:avLst/>
          </a:prstGeom>
          <a:noFill/>
        </p:spPr>
        <p:txBody>
          <a:bodyPr wrap="none" rtlCol="0">
            <a:spAutoFit/>
          </a:bodyPr>
          <a:lstStyle/>
          <a:p>
            <a:r>
              <a:rPr lang="fr-FR" sz="1600" dirty="0">
                <a:solidFill>
                  <a:schemeClr val="bg1"/>
                </a:solidFill>
                <a:latin typeface="+mj-lt"/>
              </a:rPr>
              <a:t>HIÉRARCHIE DES MESURES DE CONTRÔLE</a:t>
            </a:r>
          </a:p>
        </p:txBody>
      </p:sp>
      <p:sp>
        <p:nvSpPr>
          <p:cNvPr id="7" name="Rectangle 6"/>
          <p:cNvSpPr/>
          <p:nvPr/>
        </p:nvSpPr>
        <p:spPr>
          <a:xfrm>
            <a:off x="0" y="1219200"/>
            <a:ext cx="8004450"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133600"/>
            <a:ext cx="6320579" cy="4723145"/>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5181600" y="2058838"/>
            <a:ext cx="2822849" cy="4723145"/>
          </a:xfrm>
          <a:prstGeom prst="rect">
            <a:avLst/>
          </a:prstGeom>
        </p:spPr>
      </p:pic>
      <p:sp>
        <p:nvSpPr>
          <p:cNvPr id="5" name="Rectangle 4"/>
          <p:cNvSpPr/>
          <p:nvPr/>
        </p:nvSpPr>
        <p:spPr>
          <a:xfrm>
            <a:off x="84391" y="1219200"/>
            <a:ext cx="7920057" cy="923330"/>
          </a:xfrm>
          <a:prstGeom prst="rect">
            <a:avLst/>
          </a:prstGeom>
        </p:spPr>
        <p:txBody>
          <a:bodyPr wrap="square">
            <a:spAutoFit/>
          </a:bodyPr>
          <a:lstStyle/>
          <a:p>
            <a:r>
              <a:rPr lang="fr-FR" dirty="0" smtClean="0">
                <a:solidFill>
                  <a:schemeClr val="bg1"/>
                </a:solidFill>
              </a:rPr>
              <a:t>Élimination/Substitution</a:t>
            </a:r>
          </a:p>
          <a:p>
            <a:r>
              <a:rPr lang="fr-FR" dirty="0" smtClean="0">
                <a:solidFill>
                  <a:schemeClr val="bg1"/>
                </a:solidFill>
              </a:rPr>
              <a:t>La </a:t>
            </a:r>
            <a:r>
              <a:rPr lang="fr-FR" dirty="0">
                <a:solidFill>
                  <a:schemeClr val="bg1"/>
                </a:solidFill>
              </a:rPr>
              <a:t>mesure de contrôle la plus efficace est l’élimination ou la substitution du danger avant qu’il y ait blessure.</a:t>
            </a:r>
            <a:endParaRPr lang="en-CA" dirty="0">
              <a:solidFill>
                <a:schemeClr val="bg1"/>
              </a:solidFill>
            </a:endParaRP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
        <p:nvSpPr>
          <p:cNvPr id="8" name="TextBox 7"/>
          <p:cNvSpPr txBox="1"/>
          <p:nvPr/>
        </p:nvSpPr>
        <p:spPr>
          <a:xfrm>
            <a:off x="-76200" y="5867400"/>
            <a:ext cx="2800198" cy="646331"/>
          </a:xfrm>
          <a:prstGeom prst="rect">
            <a:avLst/>
          </a:prstGeom>
          <a:noFill/>
        </p:spPr>
        <p:txBody>
          <a:bodyPr wrap="square" rtlCol="0">
            <a:spAutoFit/>
          </a:bodyPr>
          <a:lstStyle/>
          <a:p>
            <a:r>
              <a:rPr lang="fr-FR" i="1" dirty="0">
                <a:solidFill>
                  <a:schemeClr val="bg1"/>
                </a:solidFill>
                <a:latin typeface="Articulate"/>
              </a:rPr>
              <a:t>l’équipement médical est stérilisé</a:t>
            </a:r>
            <a:endParaRPr lang="en-US" dirty="0">
              <a:solidFill>
                <a:schemeClr val="bg1"/>
              </a:solidFill>
            </a:endParaRPr>
          </a:p>
        </p:txBody>
      </p:sp>
    </p:spTree>
    <p:extLst>
      <p:ext uri="{BB962C8B-B14F-4D97-AF65-F5344CB8AC3E}">
        <p14:creationId xmlns:p14="http://schemas.microsoft.com/office/powerpoint/2010/main" val="236332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9143622"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800"/>
            <a:ext cx="3962400" cy="736508"/>
          </a:xfrm>
          <a:prstGeom prst="rect">
            <a:avLst/>
          </a:prstGeom>
        </p:spPr>
      </p:pic>
      <p:sp>
        <p:nvSpPr>
          <p:cNvPr id="6" name="TextBox 5"/>
          <p:cNvSpPr txBox="1"/>
          <p:nvPr/>
        </p:nvSpPr>
        <p:spPr>
          <a:xfrm>
            <a:off x="0" y="488388"/>
            <a:ext cx="2797241" cy="338554"/>
          </a:xfrm>
          <a:prstGeom prst="rect">
            <a:avLst/>
          </a:prstGeom>
          <a:noFill/>
        </p:spPr>
        <p:txBody>
          <a:bodyPr wrap="none" rtlCol="0">
            <a:spAutoFit/>
          </a:bodyPr>
          <a:lstStyle/>
          <a:p>
            <a:r>
              <a:rPr lang="en-US" sz="1600" dirty="0">
                <a:solidFill>
                  <a:schemeClr val="bg1"/>
                </a:solidFill>
                <a:latin typeface="+mj-lt"/>
              </a:rPr>
              <a:t>RÉCAPITULATION :  PARTIE UNE</a:t>
            </a:r>
          </a:p>
        </p:txBody>
      </p:sp>
      <p:sp>
        <p:nvSpPr>
          <p:cNvPr id="7" name="Rectangle 6"/>
          <p:cNvSpPr/>
          <p:nvPr/>
        </p:nvSpPr>
        <p:spPr>
          <a:xfrm>
            <a:off x="4191000" y="0"/>
            <a:ext cx="4953000"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ym typeface="Wingdings"/>
              </a:rPr>
              <a:t></a:t>
            </a:r>
            <a:endParaRPr lang="en-US" dirty="0"/>
          </a:p>
        </p:txBody>
      </p:sp>
      <p:sp>
        <p:nvSpPr>
          <p:cNvPr id="8" name="Rectangle 7"/>
          <p:cNvSpPr/>
          <p:nvPr/>
        </p:nvSpPr>
        <p:spPr>
          <a:xfrm>
            <a:off x="4191000" y="533936"/>
            <a:ext cx="4952613" cy="6247864"/>
          </a:xfrm>
          <a:prstGeom prst="rect">
            <a:avLst/>
          </a:prstGeom>
        </p:spPr>
        <p:txBody>
          <a:bodyPr wrap="square">
            <a:spAutoFit/>
          </a:bodyPr>
          <a:lstStyle/>
          <a:p>
            <a:r>
              <a:rPr lang="fr-FR" sz="1600" dirty="0"/>
              <a:t>Il y a deux aspects importants dans les pratiques de base </a:t>
            </a:r>
            <a:r>
              <a:rPr lang="fr-FR" sz="1600" dirty="0" smtClean="0"/>
              <a:t>:</a:t>
            </a:r>
          </a:p>
          <a:p>
            <a:pPr marL="285750" indent="-285750">
              <a:buFont typeface="Wingdings" panose="05000000000000000000" pitchFamily="2" charset="2"/>
              <a:buChar char="ü"/>
            </a:pPr>
            <a:r>
              <a:rPr lang="fr-FR" sz="1600" dirty="0" smtClean="0"/>
              <a:t>comprendre </a:t>
            </a:r>
            <a:r>
              <a:rPr lang="fr-FR" sz="1600" dirty="0"/>
              <a:t>la chaîne de transmission et savoir comment briser ses </a:t>
            </a:r>
            <a:r>
              <a:rPr lang="fr-FR" sz="1600" dirty="0" smtClean="0"/>
              <a:t>maillon</a:t>
            </a:r>
          </a:p>
          <a:p>
            <a:pPr marL="285750" indent="-285750">
              <a:buFont typeface="Wingdings" panose="05000000000000000000" pitchFamily="2" charset="2"/>
              <a:buChar char="ü"/>
            </a:pPr>
            <a:r>
              <a:rPr lang="fr-FR" sz="1600" dirty="0" smtClean="0">
                <a:solidFill>
                  <a:prstClr val="black"/>
                </a:solidFill>
                <a:sym typeface="Wingdings"/>
              </a:rPr>
              <a:t> </a:t>
            </a:r>
            <a:r>
              <a:rPr lang="fr-FR" sz="1600" dirty="0" smtClean="0"/>
              <a:t>effectuer </a:t>
            </a:r>
            <a:r>
              <a:rPr lang="fr-FR" sz="1600" dirty="0"/>
              <a:t>des évaluations du risque organisationnel et individuel </a:t>
            </a:r>
            <a:endParaRPr lang="fr-FR" sz="1600" dirty="0" smtClean="0"/>
          </a:p>
          <a:p>
            <a:endParaRPr lang="en-CA" sz="1600" b="1" dirty="0"/>
          </a:p>
          <a:p>
            <a:r>
              <a:rPr lang="fr-FR" sz="1600" dirty="0"/>
              <a:t>La chaîne de transmission explique comment : </a:t>
            </a:r>
            <a:endParaRPr lang="fr-FR" sz="1600" dirty="0" smtClean="0"/>
          </a:p>
          <a:p>
            <a:pPr marL="285750" indent="-285750">
              <a:buFont typeface="Wingdings" panose="05000000000000000000" pitchFamily="2" charset="2"/>
              <a:buChar char="ü"/>
            </a:pPr>
            <a:r>
              <a:rPr lang="fr-FR" sz="1600" dirty="0"/>
              <a:t>les agents infectieux se propagent  </a:t>
            </a:r>
            <a:endParaRPr lang="fr-FR" sz="1600" dirty="0" smtClean="0"/>
          </a:p>
          <a:p>
            <a:pPr marL="285750" indent="-285750">
              <a:buFont typeface="Wingdings" panose="05000000000000000000" pitchFamily="2" charset="2"/>
              <a:buChar char="ü"/>
            </a:pPr>
            <a:r>
              <a:rPr lang="fr-FR" sz="1600" dirty="0" smtClean="0"/>
              <a:t>prévenir </a:t>
            </a:r>
            <a:r>
              <a:rPr lang="fr-FR" sz="1600" dirty="0"/>
              <a:t>les infections</a:t>
            </a:r>
            <a:endParaRPr lang="en-US" sz="1600" b="1" dirty="0"/>
          </a:p>
          <a:p>
            <a:endParaRPr lang="en-CA" sz="1600" dirty="0" smtClean="0"/>
          </a:p>
          <a:p>
            <a:r>
              <a:rPr lang="fr-FR" sz="1600" dirty="0"/>
              <a:t>Les six maillons de la chaîne </a:t>
            </a:r>
            <a:r>
              <a:rPr lang="fr-FR" sz="1600" dirty="0" smtClean="0"/>
              <a:t>:</a:t>
            </a:r>
          </a:p>
          <a:p>
            <a:pPr marL="285750" indent="-285750">
              <a:buFont typeface="Wingdings" panose="05000000000000000000" pitchFamily="2" charset="2"/>
              <a:buChar char="ü"/>
            </a:pPr>
            <a:r>
              <a:rPr lang="fr-FR" sz="1600" dirty="0" smtClean="0"/>
              <a:t>Agents infectieux</a:t>
            </a:r>
          </a:p>
          <a:p>
            <a:pPr marL="285750" indent="-285750">
              <a:buFont typeface="Wingdings" panose="05000000000000000000" pitchFamily="2" charset="2"/>
              <a:buChar char="ü"/>
            </a:pPr>
            <a:r>
              <a:rPr lang="fr-FR" sz="1600" dirty="0" smtClean="0"/>
              <a:t>Réservoir</a:t>
            </a:r>
          </a:p>
          <a:p>
            <a:pPr marL="285750" indent="-285750">
              <a:buFont typeface="Wingdings" panose="05000000000000000000" pitchFamily="2" charset="2"/>
              <a:buChar char="ü"/>
            </a:pPr>
            <a:r>
              <a:rPr lang="fr-FR" sz="1600" dirty="0" smtClean="0"/>
              <a:t>Porte </a:t>
            </a:r>
            <a:r>
              <a:rPr lang="fr-FR" sz="1600" dirty="0"/>
              <a:t>de </a:t>
            </a:r>
            <a:r>
              <a:rPr lang="fr-FR" sz="1600" dirty="0" smtClean="0"/>
              <a:t>sortie</a:t>
            </a:r>
          </a:p>
          <a:p>
            <a:pPr marL="285750" indent="-285750">
              <a:buFont typeface="Wingdings" panose="05000000000000000000" pitchFamily="2" charset="2"/>
              <a:buChar char="ü"/>
            </a:pPr>
            <a:r>
              <a:rPr lang="fr-FR" sz="1600" dirty="0" smtClean="0"/>
              <a:t>Mode </a:t>
            </a:r>
            <a:r>
              <a:rPr lang="fr-FR" sz="1600" dirty="0"/>
              <a:t>de </a:t>
            </a:r>
            <a:r>
              <a:rPr lang="fr-FR" sz="1600" dirty="0" smtClean="0"/>
              <a:t>transmission</a:t>
            </a:r>
          </a:p>
          <a:p>
            <a:pPr marL="285750" indent="-285750">
              <a:buFont typeface="Wingdings" panose="05000000000000000000" pitchFamily="2" charset="2"/>
              <a:buChar char="ü"/>
            </a:pPr>
            <a:r>
              <a:rPr lang="fr-FR" sz="1600" dirty="0" smtClean="0"/>
              <a:t>Porte d’entrée</a:t>
            </a:r>
          </a:p>
          <a:p>
            <a:pPr marL="285750" indent="-285750">
              <a:buFont typeface="Wingdings" panose="05000000000000000000" pitchFamily="2" charset="2"/>
              <a:buChar char="ü"/>
            </a:pPr>
            <a:r>
              <a:rPr lang="fr-FR" sz="1600" dirty="0" smtClean="0"/>
              <a:t>Hôte sensible</a:t>
            </a:r>
          </a:p>
          <a:p>
            <a:endParaRPr lang="en-US" sz="1600" b="1" dirty="0"/>
          </a:p>
          <a:p>
            <a:r>
              <a:rPr lang="fr-FR" sz="1600" dirty="0"/>
              <a:t>Une infection ne peut pas éclore si les six maillons de la chaîne ne sont pas présents et reliés</a:t>
            </a:r>
            <a:r>
              <a:rPr lang="fr-FR" sz="1600" dirty="0" smtClean="0"/>
              <a:t>!</a:t>
            </a:r>
          </a:p>
          <a:p>
            <a:endParaRPr lang="fr-FR" sz="1600" dirty="0" smtClean="0"/>
          </a:p>
          <a:p>
            <a:r>
              <a:rPr lang="fr-FR" sz="1600" dirty="0" smtClean="0"/>
              <a:t>Briser </a:t>
            </a:r>
            <a:r>
              <a:rPr lang="fr-FR" sz="1600" dirty="0"/>
              <a:t>les maillons de la chaîne permet de prévenir la propagation des agents infectieux et l’éclosion d’une infection.</a:t>
            </a:r>
            <a:endParaRPr lang="en-US" sz="1600" b="1" dirty="0"/>
          </a:p>
          <a:p>
            <a:endParaRPr lang="en-CA" sz="1600" b="1"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95756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Grp="1" noSelect="1" noRot="1" noMove="1" noResize="1" noEditPoints="1" noAdjustHandles="1" noChangeArrowheads="1" noChangeShapeType="1"/>
          </p:cNvPicPr>
          <p:nvPr>
            <p:custDataLst>
              <p:tags r:id="rId1"/>
            </p:custDataLst>
          </p:nvPr>
        </p:nvPicPr>
        <p:blipFill>
          <a:blip r:embed="rId17">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18">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2440092" cy="338554"/>
          </a:xfrm>
          <a:prstGeom prst="rect">
            <a:avLst/>
          </a:prstGeom>
          <a:noFill/>
        </p:spPr>
        <p:txBody>
          <a:bodyPr wrap="none" rtlCol="0">
            <a:spAutoFit/>
          </a:bodyPr>
          <a:lstStyle/>
          <a:p>
            <a:r>
              <a:rPr lang="en-US" sz="1600" dirty="0">
                <a:solidFill>
                  <a:schemeClr val="bg1"/>
                </a:solidFill>
                <a:latin typeface="+mj-lt"/>
              </a:rPr>
              <a:t>CHAÎNE DE TRANSMISSION</a:t>
            </a:r>
          </a:p>
        </p:txBody>
      </p:sp>
      <p:pic>
        <p:nvPicPr>
          <p:cNvPr id="5" name="Picture 4"/>
          <p:cNvPicPr>
            <a:picLocks noGrp="1" noSelect="1" noRot="1" noMove="1" noResize="1" noEditPoints="1" noAdjustHandles="1" noChangeArrowheads="1" noChangeShapeType="1"/>
          </p:cNvPicPr>
          <p:nvPr>
            <p:custDataLst>
              <p:tags r:id="rId4"/>
            </p:custDataLst>
          </p:nvPr>
        </p:nvPicPr>
        <p:blipFill>
          <a:blip r:embed="rId19">
            <a:extLst>
              <a:ext uri="{28A0092B-C50C-407E-A947-70E740481C1C}">
                <a14:useLocalDpi xmlns:a14="http://schemas.microsoft.com/office/drawing/2010/main" val="0"/>
              </a:ext>
            </a:extLst>
          </a:blip>
          <a:stretch>
            <a:fillRect/>
          </a:stretch>
        </p:blipFill>
        <p:spPr>
          <a:xfrm>
            <a:off x="152400" y="1219200"/>
            <a:ext cx="4722170" cy="4447735"/>
          </a:xfrm>
          <a:prstGeom prst="rect">
            <a:avLst/>
          </a:prstGeom>
        </p:spPr>
      </p:pic>
      <p:sp>
        <p:nvSpPr>
          <p:cNvPr id="10" name="TextBox 9"/>
          <p:cNvSpPr txBox="1">
            <a:spLocks noGrp="1" noSelect="1" noRot="1" noMove="1" noResize="1" noEditPoints="1" noAdjustHandles="1" noChangeArrowheads="1" noChangeShapeType="1" noTextEdit="1"/>
          </p:cNvSpPr>
          <p:nvPr>
            <p:custDataLst>
              <p:tags r:id="rId5"/>
            </p:custDataLst>
          </p:nvPr>
        </p:nvSpPr>
        <p:spPr>
          <a:xfrm>
            <a:off x="1377192" y="3182034"/>
            <a:ext cx="2140269" cy="646331"/>
          </a:xfrm>
          <a:prstGeom prst="rect">
            <a:avLst/>
          </a:prstGeom>
          <a:noFill/>
        </p:spPr>
        <p:txBody>
          <a:bodyPr wrap="square" rtlCol="0">
            <a:spAutoFit/>
          </a:bodyPr>
          <a:lstStyle/>
          <a:p>
            <a:pPr algn="ctr"/>
            <a:r>
              <a:rPr lang="en-US" dirty="0"/>
              <a:t>La </a:t>
            </a:r>
            <a:r>
              <a:rPr lang="en-US" dirty="0" err="1"/>
              <a:t>Chaîne</a:t>
            </a:r>
            <a:r>
              <a:rPr lang="en-US" dirty="0"/>
              <a:t> de transmission </a:t>
            </a:r>
          </a:p>
        </p:txBody>
      </p:sp>
      <p:sp>
        <p:nvSpPr>
          <p:cNvPr id="11" name="Rectangle 10"/>
          <p:cNvSpPr>
            <a:spLocks noGrp="1" noSelect="1" noRot="1" noMove="1" noResize="1" noEditPoints="1" noAdjustHandles="1" noChangeArrowheads="1" noChangeShapeType="1" noTextEdit="1"/>
          </p:cNvSpPr>
          <p:nvPr>
            <p:custDataLst>
              <p:tags r:id="rId6"/>
            </p:custDataLst>
          </p:nvPr>
        </p:nvSpPr>
        <p:spPr>
          <a:xfrm>
            <a:off x="4980776" y="-146"/>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a:spLocks noGrp="1" noSelect="1" noRot="1" noMove="1" noResize="1" noEditPoints="1" noAdjustHandles="1" noChangeArrowheads="1" noChangeShapeType="1" noTextEdit="1"/>
          </p:cNvSpPr>
          <p:nvPr>
            <p:custDataLst>
              <p:tags r:id="rId7"/>
            </p:custDataLst>
          </p:nvPr>
        </p:nvSpPr>
        <p:spPr>
          <a:xfrm>
            <a:off x="5247476" y="2286000"/>
            <a:ext cx="3629824" cy="2585323"/>
          </a:xfrm>
          <a:prstGeom prst="rect">
            <a:avLst/>
          </a:prstGeom>
        </p:spPr>
        <p:txBody>
          <a:bodyPr wrap="square">
            <a:spAutoFit/>
          </a:bodyPr>
          <a:lstStyle/>
          <a:p>
            <a:r>
              <a:rPr lang="fr-FR" dirty="0"/>
              <a:t>La chaîne de transmission explique </a:t>
            </a:r>
            <a:r>
              <a:rPr lang="fr-FR" dirty="0" smtClean="0"/>
              <a:t>comment :</a:t>
            </a:r>
          </a:p>
          <a:p>
            <a:endParaRPr lang="fr-FR" dirty="0"/>
          </a:p>
          <a:p>
            <a:pPr marL="285750" indent="-285750">
              <a:buFont typeface="Arial" panose="020B0604020202020204" pitchFamily="34" charset="0"/>
              <a:buChar char="•"/>
            </a:pPr>
            <a:r>
              <a:rPr lang="fr-FR" dirty="0" smtClean="0"/>
              <a:t>les </a:t>
            </a:r>
            <a:r>
              <a:rPr lang="fr-FR" dirty="0"/>
              <a:t>agents infectieux se propagent</a:t>
            </a:r>
          </a:p>
          <a:p>
            <a:pPr marL="285750" indent="-285750">
              <a:buFont typeface="Arial" panose="020B0604020202020204" pitchFamily="34" charset="0"/>
              <a:buChar char="•"/>
            </a:pPr>
            <a:r>
              <a:rPr lang="fr-FR" dirty="0" smtClean="0"/>
              <a:t>on peut prévenir </a:t>
            </a:r>
            <a:r>
              <a:rPr lang="fr-FR" dirty="0"/>
              <a:t>les </a:t>
            </a:r>
            <a:r>
              <a:rPr lang="fr-FR" dirty="0" smtClean="0"/>
              <a:t>infections</a:t>
            </a:r>
            <a:endParaRPr lang="en-CA" dirty="0"/>
          </a:p>
          <a:p>
            <a:endParaRPr lang="en-CA" dirty="0"/>
          </a:p>
          <a:p>
            <a:r>
              <a:rPr lang="fr-FR" dirty="0"/>
              <a:t>Une infection ne peut survenir à moins que tous les six maillons de la chaîne soient présents et reliés. </a:t>
            </a:r>
          </a:p>
        </p:txBody>
      </p:sp>
      <p:sp>
        <p:nvSpPr>
          <p:cNvPr id="3" name="Rectangle 2"/>
          <p:cNvSpPr>
            <a:spLocks noGrp="1" noSelect="1" noRot="1" noMove="1" noResize="1" noEditPoints="1" noAdjustHandles="1" noChangeArrowheads="1" noChangeShapeType="1" noTextEdit="1"/>
          </p:cNvSpPr>
          <p:nvPr>
            <p:custDataLst>
              <p:tags r:id="rId8"/>
            </p:custDataLst>
          </p:nvPr>
        </p:nvSpPr>
        <p:spPr>
          <a:xfrm>
            <a:off x="1805976" y="1917412"/>
            <a:ext cx="1222880" cy="584775"/>
          </a:xfrm>
          <a:prstGeom prst="rect">
            <a:avLst/>
          </a:prstGeom>
        </p:spPr>
        <p:txBody>
          <a:bodyPr wrap="square">
            <a:spAutoFit/>
          </a:bodyPr>
          <a:lstStyle/>
          <a:p>
            <a:pPr algn="ctr"/>
            <a:r>
              <a:rPr lang="en-CA" sz="1600" dirty="0"/>
              <a:t>Agent </a:t>
            </a:r>
            <a:r>
              <a:rPr lang="en-CA" sz="1600" dirty="0" err="1"/>
              <a:t>i</a:t>
            </a:r>
            <a:r>
              <a:rPr lang="en-CA" sz="1600" dirty="0" err="1" smtClean="0"/>
              <a:t>nfectieux</a:t>
            </a:r>
            <a:r>
              <a:rPr lang="en-CA" sz="1600" dirty="0" smtClean="0"/>
              <a:t>
							</a:t>
            </a:r>
            <a:endParaRPr lang="en-CA" sz="1600" dirty="0"/>
          </a:p>
        </p:txBody>
      </p:sp>
      <p:sp>
        <p:nvSpPr>
          <p:cNvPr id="7" name="Rectangle 6"/>
          <p:cNvSpPr>
            <a:spLocks noGrp="1" noSelect="1" noRot="1" noMove="1" noResize="1" noEditPoints="1" noAdjustHandles="1" noChangeArrowheads="1" noChangeShapeType="1" noTextEdit="1"/>
          </p:cNvSpPr>
          <p:nvPr>
            <p:custDataLst>
              <p:tags r:id="rId9"/>
            </p:custDataLst>
          </p:nvPr>
        </p:nvSpPr>
        <p:spPr>
          <a:xfrm rot="2679612">
            <a:off x="3204834" y="2655914"/>
            <a:ext cx="1191594" cy="338554"/>
          </a:xfrm>
          <a:prstGeom prst="rect">
            <a:avLst/>
          </a:prstGeom>
        </p:spPr>
        <p:txBody>
          <a:bodyPr wrap="square">
            <a:spAutoFit/>
          </a:bodyPr>
          <a:lstStyle/>
          <a:p>
            <a:pPr algn="ctr"/>
            <a:r>
              <a:rPr lang="en-CA" sz="1600" dirty="0" err="1"/>
              <a:t>Réservoir</a:t>
            </a:r>
            <a:endParaRPr lang="en-CA" sz="1600" dirty="0"/>
          </a:p>
        </p:txBody>
      </p:sp>
      <p:sp>
        <p:nvSpPr>
          <p:cNvPr id="8" name="Rectangle 7"/>
          <p:cNvSpPr>
            <a:spLocks noGrp="1" noSelect="1" noRot="1" noMove="1" noResize="1" noEditPoints="1" noAdjustHandles="1" noChangeArrowheads="1" noChangeShapeType="1" noTextEdit="1"/>
          </p:cNvSpPr>
          <p:nvPr>
            <p:custDataLst>
              <p:tags r:id="rId10"/>
            </p:custDataLst>
          </p:nvPr>
        </p:nvSpPr>
        <p:spPr>
          <a:xfrm rot="18820648">
            <a:off x="2993683" y="3857894"/>
            <a:ext cx="1225485" cy="584775"/>
          </a:xfrm>
          <a:prstGeom prst="rect">
            <a:avLst/>
          </a:prstGeom>
        </p:spPr>
        <p:txBody>
          <a:bodyPr wrap="square">
            <a:spAutoFit/>
          </a:bodyPr>
          <a:lstStyle/>
          <a:p>
            <a:pPr algn="ctr"/>
            <a:r>
              <a:rPr lang="en-CA" sz="1600" dirty="0"/>
              <a:t>Porte de </a:t>
            </a:r>
            <a:r>
              <a:rPr lang="en-CA" sz="1600" dirty="0" smtClean="0"/>
              <a:t>sortie</a:t>
            </a:r>
            <a:endParaRPr lang="en-CA" sz="1600" dirty="0"/>
          </a:p>
        </p:txBody>
      </p:sp>
      <p:sp>
        <p:nvSpPr>
          <p:cNvPr id="12" name="Rectangle 11"/>
          <p:cNvSpPr>
            <a:spLocks noGrp="1" noSelect="1" noRot="1" noMove="1" noResize="1" noEditPoints="1" noAdjustHandles="1" noChangeArrowheads="1" noChangeShapeType="1" noTextEdit="1"/>
          </p:cNvSpPr>
          <p:nvPr>
            <p:custDataLst>
              <p:tags r:id="rId11"/>
            </p:custDataLst>
          </p:nvPr>
        </p:nvSpPr>
        <p:spPr>
          <a:xfrm>
            <a:off x="1682580" y="4648200"/>
            <a:ext cx="1469673" cy="584775"/>
          </a:xfrm>
          <a:prstGeom prst="rect">
            <a:avLst/>
          </a:prstGeom>
        </p:spPr>
        <p:txBody>
          <a:bodyPr wrap="square">
            <a:spAutoFit/>
          </a:bodyPr>
          <a:lstStyle/>
          <a:p>
            <a:pPr lvl="0" algn="ctr"/>
            <a:r>
              <a:rPr lang="en-US" sz="1600" dirty="0">
                <a:solidFill>
                  <a:prstClr val="black"/>
                </a:solidFill>
              </a:rPr>
              <a:t>Mode de Transmission</a:t>
            </a:r>
          </a:p>
        </p:txBody>
      </p:sp>
      <p:sp>
        <p:nvSpPr>
          <p:cNvPr id="14" name="Rectangle 13"/>
          <p:cNvSpPr>
            <a:spLocks noGrp="1" noSelect="1" noRot="1" noMove="1" noResize="1" noEditPoints="1" noAdjustHandles="1" noChangeArrowheads="1" noChangeShapeType="1" noTextEdit="1"/>
          </p:cNvSpPr>
          <p:nvPr>
            <p:custDataLst>
              <p:tags r:id="rId12"/>
            </p:custDataLst>
          </p:nvPr>
        </p:nvSpPr>
        <p:spPr>
          <a:xfrm rot="2754041">
            <a:off x="677902" y="3824465"/>
            <a:ext cx="1077124" cy="584775"/>
          </a:xfrm>
          <a:prstGeom prst="rect">
            <a:avLst/>
          </a:prstGeom>
        </p:spPr>
        <p:txBody>
          <a:bodyPr wrap="square">
            <a:spAutoFit/>
          </a:bodyPr>
          <a:lstStyle/>
          <a:p>
            <a:pPr algn="ctr"/>
            <a:r>
              <a:rPr lang="en-CA" sz="1600" dirty="0"/>
              <a:t>Porte </a:t>
            </a:r>
            <a:r>
              <a:rPr lang="en-CA" sz="1600" dirty="0" err="1"/>
              <a:t>d’entrée</a:t>
            </a:r>
            <a:endParaRPr lang="en-CA" sz="1600" dirty="0"/>
          </a:p>
        </p:txBody>
      </p:sp>
      <p:sp>
        <p:nvSpPr>
          <p:cNvPr id="15" name="Rectangle 14"/>
          <p:cNvSpPr>
            <a:spLocks noGrp="1" noSelect="1" noRot="1" noMove="1" noResize="1" noEditPoints="1" noAdjustHandles="1" noChangeArrowheads="1" noChangeShapeType="1" noTextEdit="1"/>
          </p:cNvSpPr>
          <p:nvPr>
            <p:custDataLst>
              <p:tags r:id="rId13"/>
            </p:custDataLst>
          </p:nvPr>
        </p:nvSpPr>
        <p:spPr>
          <a:xfrm rot="18751127">
            <a:off x="585420" y="2580131"/>
            <a:ext cx="1262088" cy="584775"/>
          </a:xfrm>
          <a:prstGeom prst="rect">
            <a:avLst/>
          </a:prstGeom>
        </p:spPr>
        <p:txBody>
          <a:bodyPr wrap="square">
            <a:spAutoFit/>
          </a:bodyPr>
          <a:lstStyle/>
          <a:p>
            <a:pPr algn="ctr"/>
            <a:r>
              <a:rPr lang="en-CA" sz="1600" dirty="0" err="1"/>
              <a:t>Hôte</a:t>
            </a:r>
            <a:r>
              <a:rPr lang="en-CA" sz="1600" dirty="0"/>
              <a:t> sensible</a:t>
            </a:r>
          </a:p>
        </p:txBody>
      </p:sp>
      <p:pic>
        <p:nvPicPr>
          <p:cNvPr id="17" name="Picture 16"/>
          <p:cNvPicPr>
            <a:picLocks noGrp="1" noSelect="1" noRot="1" noMove="1" noResize="1" noEditPoints="1" noAdjustHandles="1" noChangeArrowheads="1" noChangeShapeType="1"/>
          </p:cNvPicPr>
          <p:nvPr>
            <p:custDataLst>
              <p:tags r:id="rId14"/>
            </p:custDataLst>
          </p:nvPr>
        </p:nvPicPr>
        <p:blipFill>
          <a:blip r:embed="rId20">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01853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9143622"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800"/>
            <a:ext cx="3962400" cy="736508"/>
          </a:xfrm>
          <a:prstGeom prst="rect">
            <a:avLst/>
          </a:prstGeom>
        </p:spPr>
      </p:pic>
      <p:sp>
        <p:nvSpPr>
          <p:cNvPr id="6" name="TextBox 5"/>
          <p:cNvSpPr txBox="1"/>
          <p:nvPr/>
        </p:nvSpPr>
        <p:spPr>
          <a:xfrm>
            <a:off x="0" y="488388"/>
            <a:ext cx="2896627" cy="338554"/>
          </a:xfrm>
          <a:prstGeom prst="rect">
            <a:avLst/>
          </a:prstGeom>
          <a:noFill/>
        </p:spPr>
        <p:txBody>
          <a:bodyPr wrap="none" rtlCol="0">
            <a:spAutoFit/>
          </a:bodyPr>
          <a:lstStyle/>
          <a:p>
            <a:r>
              <a:rPr lang="en-US" sz="1600" dirty="0">
                <a:solidFill>
                  <a:schemeClr val="bg1"/>
                </a:solidFill>
                <a:latin typeface="+mj-lt"/>
              </a:rPr>
              <a:t>RÉCAPITULATION : PARTIE  DEUX</a:t>
            </a:r>
          </a:p>
        </p:txBody>
      </p:sp>
      <p:sp>
        <p:nvSpPr>
          <p:cNvPr id="7" name="Rectangle 6"/>
          <p:cNvSpPr/>
          <p:nvPr/>
        </p:nvSpPr>
        <p:spPr>
          <a:xfrm>
            <a:off x="3962400" y="0"/>
            <a:ext cx="5181600"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267200" y="1295400"/>
            <a:ext cx="4648200" cy="3754874"/>
          </a:xfrm>
          <a:prstGeom prst="rect">
            <a:avLst/>
          </a:prstGeom>
        </p:spPr>
        <p:txBody>
          <a:bodyPr wrap="square">
            <a:spAutoFit/>
          </a:bodyPr>
          <a:lstStyle/>
          <a:p>
            <a:r>
              <a:rPr lang="fr-FR" dirty="0"/>
              <a:t>Une évaluation du risque organisationnel est effectuée par l’employeur afin de </a:t>
            </a:r>
            <a:r>
              <a:rPr lang="fr-FR" dirty="0" smtClean="0"/>
              <a:t>:</a:t>
            </a:r>
          </a:p>
          <a:p>
            <a:pPr marL="285750" indent="-285750">
              <a:buFont typeface="Wingdings" panose="05000000000000000000" pitchFamily="2" charset="2"/>
              <a:buChar char="ü"/>
            </a:pPr>
            <a:r>
              <a:rPr lang="fr-FR" sz="1600" dirty="0" smtClean="0"/>
              <a:t>mettre </a:t>
            </a:r>
            <a:r>
              <a:rPr lang="fr-FR" sz="1600" dirty="0"/>
              <a:t>en place des mesures de protection de </a:t>
            </a:r>
            <a:r>
              <a:rPr lang="fr-FR" sz="1600" dirty="0" smtClean="0"/>
              <a:t>l’environnement</a:t>
            </a:r>
          </a:p>
          <a:p>
            <a:pPr marL="285750" indent="-285750">
              <a:buFont typeface="Wingdings" panose="05000000000000000000" pitchFamily="2" charset="2"/>
              <a:buChar char="ü"/>
            </a:pPr>
            <a:r>
              <a:rPr lang="fr-FR" sz="1600" dirty="0" smtClean="0"/>
              <a:t>mettre </a:t>
            </a:r>
            <a:r>
              <a:rPr lang="fr-FR" sz="1600" dirty="0"/>
              <a:t>en place des mesures </a:t>
            </a:r>
            <a:r>
              <a:rPr lang="fr-FR" sz="1600" dirty="0" smtClean="0"/>
              <a:t>administratives</a:t>
            </a:r>
          </a:p>
          <a:p>
            <a:pPr marL="285750" indent="-285750">
              <a:buFont typeface="Wingdings" panose="05000000000000000000" pitchFamily="2" charset="2"/>
              <a:buChar char="ü"/>
            </a:pPr>
            <a:r>
              <a:rPr lang="fr-FR" sz="1600" dirty="0" smtClean="0"/>
              <a:t>fournir </a:t>
            </a:r>
            <a:r>
              <a:rPr lang="fr-FR" sz="1600" dirty="0"/>
              <a:t>l’ÉPI, le cas échéan</a:t>
            </a:r>
            <a:r>
              <a:rPr lang="fr-FR" dirty="0"/>
              <a:t>t</a:t>
            </a:r>
            <a:endParaRPr lang="en-US" sz="1600" dirty="0"/>
          </a:p>
          <a:p>
            <a:endParaRPr lang="en-CA" dirty="0" smtClean="0"/>
          </a:p>
          <a:p>
            <a:r>
              <a:rPr lang="fr-FR" dirty="0"/>
              <a:t>Une évaluation du risque individuel est effectuée par chaque fournisseur de soins de santé afin de</a:t>
            </a:r>
            <a:r>
              <a:rPr lang="fr-FR" dirty="0" smtClean="0"/>
              <a:t>:</a:t>
            </a:r>
          </a:p>
          <a:p>
            <a:pPr marL="285750" indent="-285750">
              <a:buFont typeface="Wingdings" panose="05000000000000000000" pitchFamily="2" charset="2"/>
              <a:buChar char="ü"/>
            </a:pPr>
            <a:r>
              <a:rPr lang="fr-FR" sz="1600" dirty="0" smtClean="0"/>
              <a:t>connaître </a:t>
            </a:r>
            <a:r>
              <a:rPr lang="fr-FR" sz="1600" dirty="0"/>
              <a:t>les mesures de protection déjà en </a:t>
            </a:r>
            <a:r>
              <a:rPr lang="fr-FR" sz="1600" dirty="0" smtClean="0"/>
              <a:t>place</a:t>
            </a:r>
          </a:p>
          <a:p>
            <a:pPr marL="285750" indent="-285750">
              <a:buFont typeface="Wingdings" panose="05000000000000000000" pitchFamily="2" charset="2"/>
              <a:buChar char="ü"/>
            </a:pPr>
            <a:r>
              <a:rPr lang="fr-FR" sz="1600" dirty="0" smtClean="0"/>
              <a:t>d’utiliser </a:t>
            </a:r>
            <a:r>
              <a:rPr lang="fr-FR" sz="1600" dirty="0"/>
              <a:t>des mesures supplémentaires, au </a:t>
            </a:r>
            <a:r>
              <a:rPr lang="fr-FR" sz="1600" dirty="0" smtClean="0"/>
              <a:t>besoin</a:t>
            </a:r>
            <a:endParaRPr lang="en-CA" sz="1600" dirty="0"/>
          </a:p>
          <a:p>
            <a:endParaRPr lang="en-US" sz="1600" dirty="0"/>
          </a:p>
          <a:p>
            <a:endParaRPr lang="en-US" sz="1600"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95130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r="33301" b="25000"/>
          <a:stretch/>
        </p:blipFill>
        <p:spPr>
          <a:xfrm>
            <a:off x="-379" y="2"/>
            <a:ext cx="9144001" cy="6858000"/>
          </a:xfrm>
          <a:prstGeom prst="rect">
            <a:avLst/>
          </a:prstGeom>
        </p:spPr>
      </p:pic>
      <p:sp>
        <p:nvSpPr>
          <p:cNvPr id="3" name="Content Placeholder 2"/>
          <p:cNvSpPr>
            <a:spLocks noGrp="1"/>
          </p:cNvSpPr>
          <p:nvPr>
            <p:ph idx="1"/>
          </p:nvPr>
        </p:nvSpPr>
        <p:spPr>
          <a:xfrm>
            <a:off x="457200" y="2590801"/>
            <a:ext cx="8229600" cy="1219200"/>
          </a:xfrm>
        </p:spPr>
        <p:txBody>
          <a:bodyPr/>
          <a:lstStyle/>
          <a:p>
            <a:pPr marL="0" indent="0" algn="ctr">
              <a:buNone/>
            </a:pPr>
            <a:r>
              <a:rPr lang="en-US" dirty="0" smtClean="0"/>
              <a:t>Merci</a:t>
            </a:r>
            <a:endParaRPr lang="en-CA" dirty="0"/>
          </a:p>
        </p:txBody>
      </p:sp>
      <p:sp>
        <p:nvSpPr>
          <p:cNvPr id="4" name="Slide Number Placeholder 3"/>
          <p:cNvSpPr>
            <a:spLocks noGrp="1"/>
          </p:cNvSpPr>
          <p:nvPr>
            <p:ph type="sldNum" sz="quarter" idx="12"/>
          </p:nvPr>
        </p:nvSpPr>
        <p:spPr/>
        <p:txBody>
          <a:bodyPr/>
          <a:lstStyle/>
          <a:p>
            <a:fld id="{E3729EFC-03C9-41E6-9415-CCB26363A0EB}" type="slidenum">
              <a:rPr lang="en-US" smtClean="0"/>
              <a:t>51</a:t>
            </a:fld>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 y="0"/>
            <a:ext cx="9143997" cy="1219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 y="6019800"/>
            <a:ext cx="9143997" cy="857643"/>
          </a:xfrm>
          <a:prstGeom prst="rect">
            <a:avLst/>
          </a:prstGeom>
        </p:spPr>
      </p:pic>
      <p:sp>
        <p:nvSpPr>
          <p:cNvPr id="7" name="TextBox 6"/>
          <p:cNvSpPr txBox="1"/>
          <p:nvPr/>
        </p:nvSpPr>
        <p:spPr>
          <a:xfrm>
            <a:off x="3700832" y="6411644"/>
            <a:ext cx="1438471" cy="276999"/>
          </a:xfrm>
          <a:prstGeom prst="rect">
            <a:avLst/>
          </a:prstGeom>
          <a:noFill/>
        </p:spPr>
        <p:txBody>
          <a:bodyPr wrap="none" rtlCol="0">
            <a:spAutoFit/>
          </a:bodyPr>
          <a:lstStyle/>
          <a:p>
            <a:pPr algn="r"/>
            <a:r>
              <a:rPr lang="en-US" sz="1200" b="1" i="1" dirty="0">
                <a:solidFill>
                  <a:schemeClr val="bg1"/>
                </a:solidFill>
              </a:rPr>
              <a:t>Droit </a:t>
            </a:r>
            <a:r>
              <a:rPr lang="en-US" sz="1200" b="1" i="1" dirty="0" err="1">
                <a:solidFill>
                  <a:schemeClr val="bg1"/>
                </a:solidFill>
              </a:rPr>
              <a:t>d'auteur</a:t>
            </a:r>
            <a:r>
              <a:rPr lang="en-US" sz="1200" i="1" dirty="0" smtClean="0">
                <a:solidFill>
                  <a:schemeClr val="bg1"/>
                </a:solidFill>
                <a:latin typeface="+mj-lt"/>
              </a:rPr>
              <a:t> 2014</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61088"/>
            <a:ext cx="3458058" cy="94310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6000" y="6156000"/>
            <a:ext cx="847843" cy="552527"/>
          </a:xfrm>
          <a:prstGeom prst="rect">
            <a:avLst/>
          </a:prstGeom>
        </p:spPr>
      </p:pic>
    </p:spTree>
    <p:extLst>
      <p:ext uri="{BB962C8B-B14F-4D97-AF65-F5344CB8AC3E}">
        <p14:creationId xmlns:p14="http://schemas.microsoft.com/office/powerpoint/2010/main" val="123344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Grp="1" noSelect="1" noRot="1" noMove="1" noResize="1" noEditPoints="1" noAdjustHandles="1" noChangeArrowheads="1" noChangeShapeType="1"/>
          </p:cNvPicPr>
          <p:nvPr>
            <p:custDataLst>
              <p:tags r:id="rId1"/>
            </p:custDataLst>
          </p:nvPr>
        </p:nvPicPr>
        <p:blipFill>
          <a:blip r:embed="rId20">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21">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2440092" cy="338554"/>
          </a:xfrm>
          <a:prstGeom prst="rect">
            <a:avLst/>
          </a:prstGeom>
          <a:noFill/>
        </p:spPr>
        <p:txBody>
          <a:bodyPr wrap="none" rtlCol="0">
            <a:spAutoFit/>
          </a:bodyPr>
          <a:lstStyle/>
          <a:p>
            <a:r>
              <a:rPr lang="en-US" sz="1600" dirty="0">
                <a:solidFill>
                  <a:schemeClr val="bg1"/>
                </a:solidFill>
                <a:latin typeface="+mj-lt"/>
              </a:rPr>
              <a:t>CHAÎNE DE TRANSMISSION</a:t>
            </a:r>
          </a:p>
        </p:txBody>
      </p:sp>
      <p:pic>
        <p:nvPicPr>
          <p:cNvPr id="5" name="Picture 4"/>
          <p:cNvPicPr>
            <a:picLocks noGrp="1" noSelect="1" noRot="1" noMove="1" noResize="1" noEditPoints="1" noAdjustHandles="1" noChangeArrowheads="1" noChangeShapeType="1"/>
          </p:cNvPicPr>
          <p:nvPr>
            <p:custDataLst>
              <p:tags r:id="rId4"/>
            </p:custDataLst>
          </p:nvPr>
        </p:nvPicPr>
        <p:blipFill>
          <a:blip r:embed="rId22">
            <a:extLst>
              <a:ext uri="{28A0092B-C50C-407E-A947-70E740481C1C}">
                <a14:useLocalDpi xmlns:a14="http://schemas.microsoft.com/office/drawing/2010/main" val="0"/>
              </a:ext>
            </a:extLst>
          </a:blip>
          <a:stretch>
            <a:fillRect/>
          </a:stretch>
        </p:blipFill>
        <p:spPr>
          <a:xfrm>
            <a:off x="152400" y="1219200"/>
            <a:ext cx="4722170" cy="4447735"/>
          </a:xfrm>
          <a:prstGeom prst="rect">
            <a:avLst/>
          </a:prstGeom>
        </p:spPr>
      </p:pic>
      <p:sp>
        <p:nvSpPr>
          <p:cNvPr id="10" name="TextBox 9"/>
          <p:cNvSpPr txBox="1">
            <a:spLocks noGrp="1" noSelect="1" noRot="1" noMove="1" noResize="1" noEditPoints="1" noAdjustHandles="1" noChangeArrowheads="1" noChangeShapeType="1" noTextEdit="1"/>
          </p:cNvSpPr>
          <p:nvPr>
            <p:custDataLst>
              <p:tags r:id="rId5"/>
            </p:custDataLst>
          </p:nvPr>
        </p:nvSpPr>
        <p:spPr>
          <a:xfrm>
            <a:off x="1419500" y="3182034"/>
            <a:ext cx="2037800" cy="646331"/>
          </a:xfrm>
          <a:prstGeom prst="rect">
            <a:avLst/>
          </a:prstGeom>
          <a:noFill/>
        </p:spPr>
        <p:txBody>
          <a:bodyPr wrap="square" rtlCol="0">
            <a:spAutoFit/>
          </a:bodyPr>
          <a:lstStyle/>
          <a:p>
            <a:pPr algn="ctr"/>
            <a:r>
              <a:rPr lang="en-US" dirty="0"/>
              <a:t>La </a:t>
            </a:r>
            <a:r>
              <a:rPr lang="en-US" dirty="0" err="1"/>
              <a:t>Chaîne</a:t>
            </a:r>
            <a:r>
              <a:rPr lang="en-US" dirty="0"/>
              <a:t> de transmission </a:t>
            </a:r>
          </a:p>
        </p:txBody>
      </p:sp>
      <p:sp>
        <p:nvSpPr>
          <p:cNvPr id="11" name="Rectangle 10"/>
          <p:cNvSpPr>
            <a:spLocks noGrp="1" noSelect="1" noRot="1" noMove="1" noResize="1" noEditPoints="1" noAdjustHandles="1" noChangeArrowheads="1" noChangeShapeType="1" noTextEdit="1"/>
          </p:cNvSpPr>
          <p:nvPr>
            <p:custDataLst>
              <p:tags r:id="rId6"/>
            </p:custDataLst>
          </p:nvPr>
        </p:nvSpPr>
        <p:spPr>
          <a:xfrm>
            <a:off x="4980776" y="0"/>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a:spLocks noGrp="1" noSelect="1" noRot="1" noMove="1" noResize="1" noEditPoints="1" noAdjustHandles="1" noChangeArrowheads="1" noChangeShapeType="1" noTextEdit="1"/>
          </p:cNvSpPr>
          <p:nvPr>
            <p:custDataLst>
              <p:tags r:id="rId7"/>
            </p:custDataLst>
          </p:nvPr>
        </p:nvSpPr>
        <p:spPr>
          <a:xfrm>
            <a:off x="1447800" y="1676400"/>
            <a:ext cx="1981200" cy="1143000"/>
          </a:xfrm>
          <a:prstGeom prst="roundRect">
            <a:avLst>
              <a:gd name="adj" fmla="val 49567"/>
            </a:avLst>
          </a:prstGeom>
          <a:solidFill>
            <a:srgbClr val="00B0F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Agent </a:t>
            </a:r>
            <a:r>
              <a:rPr lang="en-US" dirty="0" err="1">
                <a:solidFill>
                  <a:schemeClr val="tx1"/>
                </a:solidFill>
              </a:rPr>
              <a:t>i</a:t>
            </a:r>
            <a:r>
              <a:rPr lang="en-US" dirty="0" err="1" smtClean="0">
                <a:solidFill>
                  <a:schemeClr val="tx1"/>
                </a:solidFill>
              </a:rPr>
              <a:t>nfectieux</a:t>
            </a:r>
            <a:r>
              <a:rPr lang="en-US" dirty="0" smtClean="0">
                <a:solidFill>
                  <a:schemeClr val="tx1"/>
                </a:solidFill>
              </a:rPr>
              <a:t>
							</a:t>
            </a:r>
            <a:endParaRPr lang="en-US" dirty="0">
              <a:solidFill>
                <a:schemeClr val="tx1"/>
              </a:solidFill>
            </a:endParaRPr>
          </a:p>
        </p:txBody>
      </p:sp>
      <p:sp>
        <p:nvSpPr>
          <p:cNvPr id="2" name="Rectangle 1"/>
          <p:cNvSpPr>
            <a:spLocks noGrp="1" noSelect="1" noRot="1" noMove="1" noResize="1" noEditPoints="1" noAdjustHandles="1" noChangeArrowheads="1" noChangeShapeType="1" noTextEdit="1"/>
          </p:cNvSpPr>
          <p:nvPr>
            <p:custDataLst>
              <p:tags r:id="rId8"/>
            </p:custDataLst>
          </p:nvPr>
        </p:nvSpPr>
        <p:spPr>
          <a:xfrm>
            <a:off x="5309788" y="226777"/>
            <a:ext cx="3605612" cy="1200329"/>
          </a:xfrm>
          <a:prstGeom prst="rect">
            <a:avLst/>
          </a:prstGeom>
        </p:spPr>
        <p:txBody>
          <a:bodyPr wrap="square">
            <a:spAutoFit/>
          </a:bodyPr>
          <a:lstStyle/>
          <a:p>
            <a:r>
              <a:rPr lang="fr-FR" dirty="0"/>
              <a:t>Les agents Infectieux comprennent :</a:t>
            </a:r>
          </a:p>
          <a:p>
            <a:pPr marL="285750" indent="-285750">
              <a:buFont typeface="Arial" panose="020B0604020202020204" pitchFamily="34" charset="0"/>
              <a:buChar char="•"/>
            </a:pPr>
            <a:r>
              <a:rPr lang="fr-FR" dirty="0"/>
              <a:t>les bactéries</a:t>
            </a:r>
          </a:p>
          <a:p>
            <a:pPr marL="285750" indent="-285750">
              <a:buFont typeface="Arial" panose="020B0604020202020204" pitchFamily="34" charset="0"/>
              <a:buChar char="•"/>
            </a:pPr>
            <a:r>
              <a:rPr lang="fr-FR" dirty="0"/>
              <a:t>les virus</a:t>
            </a:r>
          </a:p>
          <a:p>
            <a:pPr marL="285750" indent="-285750">
              <a:buFont typeface="Arial" panose="020B0604020202020204" pitchFamily="34" charset="0"/>
              <a:buChar char="•"/>
            </a:pPr>
            <a:r>
              <a:rPr lang="fr-FR" dirty="0"/>
              <a:t>les champignons</a:t>
            </a:r>
            <a:endParaRPr lang="en-CA" dirty="0"/>
          </a:p>
        </p:txBody>
      </p:sp>
      <p:pic>
        <p:nvPicPr>
          <p:cNvPr id="7" name="Picture 6"/>
          <p:cNvPicPr>
            <a:picLocks noGrp="1" noSelect="1" noRot="1" noMove="1" noResize="1" noEditPoints="1" noAdjustHandles="1" noChangeArrowheads="1" noChangeShapeType="1"/>
          </p:cNvPicPr>
          <p:nvPr>
            <p:custDataLst>
              <p:tags r:id="rId9"/>
            </p:custDataLst>
          </p:nvPr>
        </p:nvPicPr>
        <p:blipFill>
          <a:blip r:embed="rId23">
            <a:extLst>
              <a:ext uri="{28A0092B-C50C-407E-A947-70E740481C1C}">
                <a14:useLocalDpi xmlns:a14="http://schemas.microsoft.com/office/drawing/2010/main" val="0"/>
              </a:ext>
            </a:extLst>
          </a:blip>
          <a:stretch>
            <a:fillRect/>
          </a:stretch>
        </p:blipFill>
        <p:spPr>
          <a:xfrm>
            <a:off x="4980776" y="1752600"/>
            <a:ext cx="2343477" cy="3334216"/>
          </a:xfrm>
          <a:prstGeom prst="rect">
            <a:avLst/>
          </a:prstGeom>
        </p:spPr>
      </p:pic>
      <p:pic>
        <p:nvPicPr>
          <p:cNvPr id="8" name="Picture 7"/>
          <p:cNvPicPr>
            <a:picLocks noGrp="1" noSelect="1" noRot="1" noMove="1" noResize="1" noEditPoints="1" noAdjustHandles="1" noChangeArrowheads="1" noChangeShapeType="1"/>
          </p:cNvPicPr>
          <p:nvPr>
            <p:custDataLst>
              <p:tags r:id="rId10"/>
            </p:custDataLst>
          </p:nvPr>
        </p:nvPicPr>
        <p:blipFill>
          <a:blip r:embed="rId24">
            <a:extLst>
              <a:ext uri="{28A0092B-C50C-407E-A947-70E740481C1C}">
                <a14:useLocalDpi xmlns:a14="http://schemas.microsoft.com/office/drawing/2010/main" val="0"/>
              </a:ext>
            </a:extLst>
          </a:blip>
          <a:stretch>
            <a:fillRect/>
          </a:stretch>
        </p:blipFill>
        <p:spPr>
          <a:xfrm>
            <a:off x="5876414" y="2100943"/>
            <a:ext cx="2343477" cy="3334216"/>
          </a:xfrm>
          <a:prstGeom prst="rect">
            <a:avLst/>
          </a:prstGeom>
        </p:spPr>
      </p:pic>
      <p:pic>
        <p:nvPicPr>
          <p:cNvPr id="3" name="Picture 2"/>
          <p:cNvPicPr>
            <a:picLocks noGrp="1" noSelect="1" noRot="1" noMove="1" noResize="1" noEditPoints="1" noAdjustHandles="1" noChangeArrowheads="1" noChangeShapeType="1"/>
          </p:cNvPicPr>
          <p:nvPr>
            <p:custDataLst>
              <p:tags r:id="rId11"/>
            </p:custDataLst>
          </p:nvPr>
        </p:nvPicPr>
        <p:blipFill>
          <a:blip r:embed="rId25">
            <a:extLst>
              <a:ext uri="{28A0092B-C50C-407E-A947-70E740481C1C}">
                <a14:useLocalDpi xmlns:a14="http://schemas.microsoft.com/office/drawing/2010/main" val="0"/>
              </a:ext>
            </a:extLst>
          </a:blip>
          <a:stretch>
            <a:fillRect/>
          </a:stretch>
        </p:blipFill>
        <p:spPr>
          <a:xfrm>
            <a:off x="6733267" y="2590800"/>
            <a:ext cx="2410162" cy="3391374"/>
          </a:xfrm>
          <a:prstGeom prst="rect">
            <a:avLst/>
          </a:prstGeom>
        </p:spPr>
      </p:pic>
      <p:sp>
        <p:nvSpPr>
          <p:cNvPr id="12" name="Rectangle 11"/>
          <p:cNvSpPr>
            <a:spLocks noGrp="1" noSelect="1" noRot="1" noMove="1" noResize="1" noEditPoints="1" noAdjustHandles="1" noChangeArrowheads="1" noChangeShapeType="1" noTextEdit="1"/>
          </p:cNvSpPr>
          <p:nvPr>
            <p:custDataLst>
              <p:tags r:id="rId12"/>
            </p:custDataLst>
          </p:nvPr>
        </p:nvSpPr>
        <p:spPr>
          <a:xfrm rot="2600977">
            <a:off x="3136814" y="2706966"/>
            <a:ext cx="1065484" cy="369332"/>
          </a:xfrm>
          <a:prstGeom prst="rect">
            <a:avLst/>
          </a:prstGeom>
        </p:spPr>
        <p:txBody>
          <a:bodyPr wrap="none">
            <a:spAutoFit/>
          </a:bodyPr>
          <a:lstStyle/>
          <a:p>
            <a:pPr algn="ctr"/>
            <a:r>
              <a:rPr lang="en-US" dirty="0" err="1"/>
              <a:t>Réservoir</a:t>
            </a:r>
            <a:endParaRPr lang="en-US" dirty="0"/>
          </a:p>
        </p:txBody>
      </p:sp>
      <p:sp>
        <p:nvSpPr>
          <p:cNvPr id="15" name="Rectangle 14"/>
          <p:cNvSpPr>
            <a:spLocks noGrp="1" noSelect="1" noRot="1" noMove="1" noResize="1" noEditPoints="1" noAdjustHandles="1" noChangeArrowheads="1" noChangeShapeType="1" noTextEdit="1"/>
          </p:cNvSpPr>
          <p:nvPr>
            <p:custDataLst>
              <p:tags r:id="rId13"/>
            </p:custDataLst>
          </p:nvPr>
        </p:nvSpPr>
        <p:spPr>
          <a:xfrm rot="18820648">
            <a:off x="2939743" y="3848372"/>
            <a:ext cx="1225485" cy="646331"/>
          </a:xfrm>
          <a:prstGeom prst="rect">
            <a:avLst/>
          </a:prstGeom>
        </p:spPr>
        <p:txBody>
          <a:bodyPr wrap="square">
            <a:spAutoFit/>
          </a:bodyPr>
          <a:lstStyle/>
          <a:p>
            <a:pPr algn="ctr"/>
            <a:r>
              <a:rPr lang="en-CA" dirty="0"/>
              <a:t>Porte de </a:t>
            </a:r>
            <a:r>
              <a:rPr lang="en-CA" dirty="0" smtClean="0"/>
              <a:t>sortie</a:t>
            </a:r>
            <a:endParaRPr lang="en-CA" dirty="0"/>
          </a:p>
        </p:txBody>
      </p:sp>
      <p:sp>
        <p:nvSpPr>
          <p:cNvPr id="16" name="Rectangle 15"/>
          <p:cNvSpPr>
            <a:spLocks noGrp="1" noSelect="1" noRot="1" noMove="1" noResize="1" noEditPoints="1" noAdjustHandles="1" noChangeArrowheads="1" noChangeShapeType="1" noTextEdit="1"/>
          </p:cNvSpPr>
          <p:nvPr>
            <p:custDataLst>
              <p:tags r:id="rId14"/>
            </p:custDataLst>
          </p:nvPr>
        </p:nvSpPr>
        <p:spPr>
          <a:xfrm>
            <a:off x="1617316" y="4645548"/>
            <a:ext cx="1600200" cy="646331"/>
          </a:xfrm>
          <a:prstGeom prst="rect">
            <a:avLst/>
          </a:prstGeom>
        </p:spPr>
        <p:txBody>
          <a:bodyPr wrap="square">
            <a:spAutoFit/>
          </a:bodyPr>
          <a:lstStyle/>
          <a:p>
            <a:pPr algn="ctr"/>
            <a:r>
              <a:rPr lang="en-US" dirty="0"/>
              <a:t>Mode de </a:t>
            </a:r>
            <a:r>
              <a:rPr lang="en-US" dirty="0" smtClean="0"/>
              <a:t>transmission</a:t>
            </a:r>
            <a:endParaRPr lang="en-US" dirty="0"/>
          </a:p>
        </p:txBody>
      </p:sp>
      <p:sp>
        <p:nvSpPr>
          <p:cNvPr id="19" name="Rectangle 18"/>
          <p:cNvSpPr>
            <a:spLocks noGrp="1" noSelect="1" noRot="1" noMove="1" noResize="1" noEditPoints="1" noAdjustHandles="1" noChangeArrowheads="1" noChangeShapeType="1" noTextEdit="1"/>
          </p:cNvSpPr>
          <p:nvPr>
            <p:custDataLst>
              <p:tags r:id="rId15"/>
            </p:custDataLst>
          </p:nvPr>
        </p:nvSpPr>
        <p:spPr>
          <a:xfrm rot="18835519">
            <a:off x="434878" y="2528400"/>
            <a:ext cx="1371140" cy="646331"/>
          </a:xfrm>
          <a:prstGeom prst="rect">
            <a:avLst/>
          </a:prstGeom>
        </p:spPr>
        <p:txBody>
          <a:bodyPr wrap="square">
            <a:spAutoFit/>
          </a:bodyPr>
          <a:lstStyle/>
          <a:p>
            <a:pPr algn="ctr"/>
            <a:r>
              <a:rPr lang="en-CA" dirty="0" err="1"/>
              <a:t>Hôte</a:t>
            </a:r>
            <a:r>
              <a:rPr lang="en-CA" dirty="0"/>
              <a:t> sensible</a:t>
            </a:r>
          </a:p>
        </p:txBody>
      </p:sp>
      <p:sp>
        <p:nvSpPr>
          <p:cNvPr id="20" name="Rectangle 19"/>
          <p:cNvSpPr>
            <a:spLocks noGrp="1" noSelect="1" noRot="1" noMove="1" noResize="1" noEditPoints="1" noAdjustHandles="1" noChangeArrowheads="1" noChangeShapeType="1" noTextEdit="1"/>
          </p:cNvSpPr>
          <p:nvPr>
            <p:custDataLst>
              <p:tags r:id="rId16"/>
            </p:custDataLst>
          </p:nvPr>
        </p:nvSpPr>
        <p:spPr>
          <a:xfrm rot="2754041">
            <a:off x="677902" y="3793687"/>
            <a:ext cx="1077124" cy="646331"/>
          </a:xfrm>
          <a:prstGeom prst="rect">
            <a:avLst/>
          </a:prstGeom>
        </p:spPr>
        <p:txBody>
          <a:bodyPr wrap="square">
            <a:spAutoFit/>
          </a:bodyPr>
          <a:lstStyle/>
          <a:p>
            <a:pPr algn="ctr"/>
            <a:r>
              <a:rPr lang="en-CA" dirty="0"/>
              <a:t>Porte </a:t>
            </a:r>
            <a:r>
              <a:rPr lang="en-CA" dirty="0" err="1"/>
              <a:t>d’entrée</a:t>
            </a:r>
            <a:endParaRPr lang="en-CA" dirty="0"/>
          </a:p>
        </p:txBody>
      </p:sp>
      <p:pic>
        <p:nvPicPr>
          <p:cNvPr id="18" name="Picture 17"/>
          <p:cNvPicPr>
            <a:picLocks noGrp="1" noSelect="1" noRot="1" noMove="1" noResize="1" noEditPoints="1" noAdjustHandles="1" noChangeArrowheads="1" noChangeShapeType="1"/>
          </p:cNvPicPr>
          <p:nvPr>
            <p:custDataLst>
              <p:tags r:id="rId17"/>
            </p:custDataLst>
          </p:nvPr>
        </p:nvPicPr>
        <p:blipFill>
          <a:blip r:embed="rId26">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29515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Grp="1" noSelect="1" noRot="1" noMove="1" noResize="1" noEditPoints="1" noAdjustHandles="1" noChangeArrowheads="1" noChangeShapeType="1"/>
          </p:cNvPicPr>
          <p:nvPr>
            <p:custDataLst>
              <p:tags r:id="rId1"/>
            </p:custDataLst>
          </p:nvPr>
        </p:nvPicPr>
        <p:blipFill>
          <a:blip r:embed="rId19">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2"/>
            </p:custDataLst>
          </p:nvPr>
        </p:nvSpPr>
        <p:spPr>
          <a:xfrm>
            <a:off x="0" y="488388"/>
            <a:ext cx="2440092" cy="338554"/>
          </a:xfrm>
          <a:prstGeom prst="rect">
            <a:avLst/>
          </a:prstGeom>
          <a:noFill/>
        </p:spPr>
        <p:txBody>
          <a:bodyPr wrap="none" rtlCol="0">
            <a:spAutoFit/>
          </a:bodyPr>
          <a:lstStyle/>
          <a:p>
            <a:r>
              <a:rPr lang="en-US" sz="1600" dirty="0">
                <a:solidFill>
                  <a:schemeClr val="bg1"/>
                </a:solidFill>
                <a:latin typeface="+mj-lt"/>
              </a:rPr>
              <a:t>CHAÎNE DE TRANSMISSION</a:t>
            </a:r>
          </a:p>
        </p:txBody>
      </p:sp>
      <p:pic>
        <p:nvPicPr>
          <p:cNvPr id="5" name="Picture 4"/>
          <p:cNvPicPr>
            <a:picLocks noGrp="1" noSelect="1" noRot="1" noMove="1" noResize="1" noEditPoints="1" noAdjustHandles="1" noChangeArrowheads="1" noChangeShapeType="1"/>
          </p:cNvPicPr>
          <p:nvPr>
            <p:custDataLst>
              <p:tags r:id="rId3"/>
            </p:custDataLst>
          </p:nvPr>
        </p:nvPicPr>
        <p:blipFill>
          <a:blip r:embed="rId20">
            <a:extLst>
              <a:ext uri="{28A0092B-C50C-407E-A947-70E740481C1C}">
                <a14:useLocalDpi xmlns:a14="http://schemas.microsoft.com/office/drawing/2010/main" val="0"/>
              </a:ext>
            </a:extLst>
          </a:blip>
          <a:stretch>
            <a:fillRect/>
          </a:stretch>
        </p:blipFill>
        <p:spPr>
          <a:xfrm>
            <a:off x="152400" y="1219200"/>
            <a:ext cx="4722170" cy="4447735"/>
          </a:xfrm>
          <a:prstGeom prst="rect">
            <a:avLst/>
          </a:prstGeom>
        </p:spPr>
      </p:pic>
      <p:sp>
        <p:nvSpPr>
          <p:cNvPr id="11" name="Rectangle 10"/>
          <p:cNvSpPr/>
          <p:nvPr/>
        </p:nvSpPr>
        <p:spPr>
          <a:xfrm>
            <a:off x="4980776" y="0"/>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a:spLocks noGrp="1" noSelect="1" noRot="1" noMove="1" noResize="1" noEditPoints="1" noAdjustHandles="1" noChangeArrowheads="1" noChangeShapeType="1" noTextEdit="1"/>
          </p:cNvSpPr>
          <p:nvPr>
            <p:custDataLst>
              <p:tags r:id="rId4"/>
            </p:custDataLst>
          </p:nvPr>
        </p:nvSpPr>
        <p:spPr>
          <a:xfrm rot="2746382">
            <a:off x="2694098" y="2341962"/>
            <a:ext cx="1964422" cy="1105550"/>
          </a:xfrm>
          <a:prstGeom prst="roundRect">
            <a:avLst>
              <a:gd name="adj" fmla="val 49567"/>
            </a:avLst>
          </a:prstGeom>
          <a:solidFill>
            <a:srgbClr val="00B0F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Réservoir</a:t>
            </a:r>
            <a:endParaRPr lang="en-US" dirty="0">
              <a:solidFill>
                <a:schemeClr val="tx1"/>
              </a:solidFill>
            </a:endParaRPr>
          </a:p>
        </p:txBody>
      </p:sp>
      <p:sp>
        <p:nvSpPr>
          <p:cNvPr id="2" name="Rectangle 1"/>
          <p:cNvSpPr>
            <a:spLocks noGrp="1" noSelect="1" noRot="1" noMove="1" noResize="1" noEditPoints="1" noAdjustHandles="1" noChangeArrowheads="1" noChangeShapeType="1" noTextEdit="1"/>
          </p:cNvSpPr>
          <p:nvPr>
            <p:custDataLst>
              <p:tags r:id="rId5"/>
            </p:custDataLst>
          </p:nvPr>
        </p:nvSpPr>
        <p:spPr>
          <a:xfrm>
            <a:off x="5257800" y="304800"/>
            <a:ext cx="3352800" cy="1200329"/>
          </a:xfrm>
          <a:prstGeom prst="rect">
            <a:avLst/>
          </a:prstGeom>
        </p:spPr>
        <p:txBody>
          <a:bodyPr wrap="square">
            <a:spAutoFit/>
          </a:bodyPr>
          <a:lstStyle/>
          <a:p>
            <a:r>
              <a:rPr lang="fr-FR" dirty="0"/>
              <a:t>Les réservoirs comprennent  :</a:t>
            </a:r>
          </a:p>
          <a:p>
            <a:pPr marL="285750" indent="-285750">
              <a:buFont typeface="Arial" panose="020B0604020202020204" pitchFamily="34" charset="0"/>
              <a:buChar char="•"/>
            </a:pPr>
            <a:r>
              <a:rPr lang="fr-FR" dirty="0"/>
              <a:t>les gens</a:t>
            </a:r>
          </a:p>
          <a:p>
            <a:pPr marL="285750" indent="-285750">
              <a:buFont typeface="Arial" panose="020B0604020202020204" pitchFamily="34" charset="0"/>
              <a:buChar char="•"/>
            </a:pPr>
            <a:r>
              <a:rPr lang="fr-FR" dirty="0"/>
              <a:t>l'eau</a:t>
            </a:r>
          </a:p>
          <a:p>
            <a:pPr marL="285750" indent="-285750">
              <a:buFont typeface="Arial" panose="020B0604020202020204" pitchFamily="34" charset="0"/>
              <a:buChar char="•"/>
            </a:pPr>
            <a:r>
              <a:rPr lang="fr-FR" dirty="0"/>
              <a:t>la nourriture</a:t>
            </a:r>
            <a:endParaRPr lang="en-CA" dirty="0"/>
          </a:p>
        </p:txBody>
      </p:sp>
      <p:pic>
        <p:nvPicPr>
          <p:cNvPr id="3" name="Picture 2"/>
          <p:cNvPicPr>
            <a:picLocks noGrp="1" noSelect="1" noRot="1" noMove="1" noResize="1" noEditPoints="1" noAdjustHandles="1" noChangeArrowheads="1" noChangeShapeType="1"/>
          </p:cNvPicPr>
          <p:nvPr>
            <p:custDataLst>
              <p:tags r:id="rId6"/>
            </p:custDataLst>
          </p:nvPr>
        </p:nvPicPr>
        <p:blipFill>
          <a:blip r:embed="rId21">
            <a:extLst>
              <a:ext uri="{28A0092B-C50C-407E-A947-70E740481C1C}">
                <a14:useLocalDpi xmlns:a14="http://schemas.microsoft.com/office/drawing/2010/main" val="0"/>
              </a:ext>
            </a:extLst>
          </a:blip>
          <a:stretch>
            <a:fillRect/>
          </a:stretch>
        </p:blipFill>
        <p:spPr>
          <a:xfrm>
            <a:off x="4980776" y="2133600"/>
            <a:ext cx="2343477" cy="3334216"/>
          </a:xfrm>
          <a:prstGeom prst="rect">
            <a:avLst/>
          </a:prstGeom>
        </p:spPr>
      </p:pic>
      <p:pic>
        <p:nvPicPr>
          <p:cNvPr id="7" name="Picture 6"/>
          <p:cNvPicPr>
            <a:picLocks noGrp="1" noSelect="1" noRot="1" noMove="1" noResize="1" noEditPoints="1" noAdjustHandles="1" noChangeArrowheads="1" noChangeShapeType="1"/>
          </p:cNvPicPr>
          <p:nvPr>
            <p:custDataLst>
              <p:tags r:id="rId7"/>
            </p:custDataLst>
          </p:nvPr>
        </p:nvPicPr>
        <p:blipFill>
          <a:blip r:embed="rId22">
            <a:extLst>
              <a:ext uri="{28A0092B-C50C-407E-A947-70E740481C1C}">
                <a14:useLocalDpi xmlns:a14="http://schemas.microsoft.com/office/drawing/2010/main" val="0"/>
              </a:ext>
            </a:extLst>
          </a:blip>
          <a:stretch>
            <a:fillRect/>
          </a:stretch>
        </p:blipFill>
        <p:spPr>
          <a:xfrm>
            <a:off x="5764672" y="2496016"/>
            <a:ext cx="3734321" cy="3353268"/>
          </a:xfrm>
          <a:prstGeom prst="rect">
            <a:avLst/>
          </a:prstGeom>
        </p:spPr>
      </p:pic>
      <p:pic>
        <p:nvPicPr>
          <p:cNvPr id="8" name="Picture 7"/>
          <p:cNvPicPr>
            <a:picLocks noGrp="1" noSelect="1" noRot="1" noMove="1" noResize="1" noEditPoints="1" noAdjustHandles="1" noChangeArrowheads="1" noChangeShapeType="1"/>
          </p:cNvPicPr>
          <p:nvPr>
            <p:custDataLst>
              <p:tags r:id="rId8"/>
            </p:custDataLst>
          </p:nvPr>
        </p:nvPicPr>
        <p:blipFill>
          <a:blip r:embed="rId23">
            <a:extLst>
              <a:ext uri="{28A0092B-C50C-407E-A947-70E740481C1C}">
                <a14:useLocalDpi xmlns:a14="http://schemas.microsoft.com/office/drawing/2010/main" val="0"/>
              </a:ext>
            </a:extLst>
          </a:blip>
          <a:stretch>
            <a:fillRect/>
          </a:stretch>
        </p:blipFill>
        <p:spPr>
          <a:xfrm>
            <a:off x="6733267" y="2800816"/>
            <a:ext cx="2410162" cy="3410426"/>
          </a:xfrm>
          <a:prstGeom prst="rect">
            <a:avLst/>
          </a:prstGeom>
        </p:spPr>
      </p:pic>
      <p:sp>
        <p:nvSpPr>
          <p:cNvPr id="13" name="Rectangle 12"/>
          <p:cNvSpPr>
            <a:spLocks noGrp="1" noSelect="1" noRot="1" noMove="1" noResize="1" noEditPoints="1" noAdjustHandles="1" noChangeArrowheads="1" noChangeShapeType="1" noTextEdit="1"/>
          </p:cNvSpPr>
          <p:nvPr>
            <p:custDataLst>
              <p:tags r:id="rId9"/>
            </p:custDataLst>
          </p:nvPr>
        </p:nvSpPr>
        <p:spPr>
          <a:xfrm>
            <a:off x="1805976" y="1917412"/>
            <a:ext cx="1222880" cy="646331"/>
          </a:xfrm>
          <a:prstGeom prst="rect">
            <a:avLst/>
          </a:prstGeom>
        </p:spPr>
        <p:txBody>
          <a:bodyPr wrap="square">
            <a:spAutoFit/>
          </a:bodyPr>
          <a:lstStyle/>
          <a:p>
            <a:pPr algn="ctr"/>
            <a:r>
              <a:rPr lang="en-CA" dirty="0"/>
              <a:t>Agent </a:t>
            </a:r>
            <a:r>
              <a:rPr lang="en-CA" dirty="0" err="1"/>
              <a:t>i</a:t>
            </a:r>
            <a:r>
              <a:rPr lang="en-CA" dirty="0" err="1" smtClean="0"/>
              <a:t>nfectieux</a:t>
            </a:r>
            <a:r>
              <a:rPr lang="en-CA" dirty="0" smtClean="0"/>
              <a:t>
							</a:t>
            </a:r>
            <a:endParaRPr lang="en-CA" dirty="0"/>
          </a:p>
        </p:txBody>
      </p:sp>
      <p:sp>
        <p:nvSpPr>
          <p:cNvPr id="14" name="Rectangle 13"/>
          <p:cNvSpPr>
            <a:spLocks noGrp="1" noSelect="1" noRot="1" noMove="1" noResize="1" noEditPoints="1" noAdjustHandles="1" noChangeArrowheads="1" noChangeShapeType="1" noTextEdit="1"/>
          </p:cNvSpPr>
          <p:nvPr>
            <p:custDataLst>
              <p:tags r:id="rId10"/>
            </p:custDataLst>
          </p:nvPr>
        </p:nvSpPr>
        <p:spPr>
          <a:xfrm rot="18820648">
            <a:off x="2939743" y="3848372"/>
            <a:ext cx="1225485" cy="646331"/>
          </a:xfrm>
          <a:prstGeom prst="rect">
            <a:avLst/>
          </a:prstGeom>
        </p:spPr>
        <p:txBody>
          <a:bodyPr wrap="square">
            <a:spAutoFit/>
          </a:bodyPr>
          <a:lstStyle/>
          <a:p>
            <a:pPr algn="ctr"/>
            <a:r>
              <a:rPr lang="en-CA" dirty="0"/>
              <a:t>Porte de </a:t>
            </a:r>
            <a:r>
              <a:rPr lang="en-CA" dirty="0" smtClean="0"/>
              <a:t>sortie</a:t>
            </a:r>
            <a:endParaRPr lang="en-CA" dirty="0"/>
          </a:p>
        </p:txBody>
      </p:sp>
      <p:sp>
        <p:nvSpPr>
          <p:cNvPr id="15" name="Rectangle 14"/>
          <p:cNvSpPr>
            <a:spLocks noGrp="1" noSelect="1" noRot="1" noMove="1" noResize="1" noEditPoints="1" noAdjustHandles="1" noChangeArrowheads="1" noChangeShapeType="1" noTextEdit="1"/>
          </p:cNvSpPr>
          <p:nvPr>
            <p:custDataLst>
              <p:tags r:id="rId11"/>
            </p:custDataLst>
          </p:nvPr>
        </p:nvSpPr>
        <p:spPr>
          <a:xfrm>
            <a:off x="1617316" y="4645548"/>
            <a:ext cx="1600200" cy="646331"/>
          </a:xfrm>
          <a:prstGeom prst="rect">
            <a:avLst/>
          </a:prstGeom>
        </p:spPr>
        <p:txBody>
          <a:bodyPr wrap="square">
            <a:spAutoFit/>
          </a:bodyPr>
          <a:lstStyle/>
          <a:p>
            <a:pPr algn="ctr"/>
            <a:r>
              <a:rPr lang="en-US" dirty="0"/>
              <a:t>Mode de </a:t>
            </a:r>
            <a:r>
              <a:rPr lang="en-US" dirty="0" smtClean="0"/>
              <a:t>transmission</a:t>
            </a:r>
            <a:endParaRPr lang="en-US" dirty="0"/>
          </a:p>
        </p:txBody>
      </p:sp>
      <p:sp>
        <p:nvSpPr>
          <p:cNvPr id="17" name="Rectangle 16"/>
          <p:cNvSpPr>
            <a:spLocks noGrp="1" noSelect="1" noRot="1" noMove="1" noResize="1" noEditPoints="1" noAdjustHandles="1" noChangeArrowheads="1" noChangeShapeType="1" noTextEdit="1"/>
          </p:cNvSpPr>
          <p:nvPr>
            <p:custDataLst>
              <p:tags r:id="rId12"/>
            </p:custDataLst>
          </p:nvPr>
        </p:nvSpPr>
        <p:spPr>
          <a:xfrm rot="18835519">
            <a:off x="434878" y="2528400"/>
            <a:ext cx="1371140" cy="646331"/>
          </a:xfrm>
          <a:prstGeom prst="rect">
            <a:avLst/>
          </a:prstGeom>
        </p:spPr>
        <p:txBody>
          <a:bodyPr wrap="square">
            <a:spAutoFit/>
          </a:bodyPr>
          <a:lstStyle/>
          <a:p>
            <a:pPr algn="ctr"/>
            <a:r>
              <a:rPr lang="en-CA" dirty="0" err="1"/>
              <a:t>Hôte</a:t>
            </a:r>
            <a:r>
              <a:rPr lang="en-CA" dirty="0"/>
              <a:t> sensible</a:t>
            </a:r>
          </a:p>
        </p:txBody>
      </p:sp>
      <p:sp>
        <p:nvSpPr>
          <p:cNvPr id="19" name="Rectangle 18"/>
          <p:cNvSpPr>
            <a:spLocks noGrp="1" noSelect="1" noRot="1" noMove="1" noResize="1" noEditPoints="1" noAdjustHandles="1" noChangeArrowheads="1" noChangeShapeType="1" noTextEdit="1"/>
          </p:cNvSpPr>
          <p:nvPr>
            <p:custDataLst>
              <p:tags r:id="rId13"/>
            </p:custDataLst>
          </p:nvPr>
        </p:nvSpPr>
        <p:spPr>
          <a:xfrm rot="2754041">
            <a:off x="677902" y="3793687"/>
            <a:ext cx="1077124" cy="646331"/>
          </a:xfrm>
          <a:prstGeom prst="rect">
            <a:avLst/>
          </a:prstGeom>
        </p:spPr>
        <p:txBody>
          <a:bodyPr wrap="square">
            <a:spAutoFit/>
          </a:bodyPr>
          <a:lstStyle/>
          <a:p>
            <a:pPr algn="ctr"/>
            <a:r>
              <a:rPr lang="en-CA" dirty="0"/>
              <a:t>Porte </a:t>
            </a:r>
            <a:r>
              <a:rPr lang="en-CA" dirty="0" err="1"/>
              <a:t>d’entrée</a:t>
            </a:r>
            <a:endParaRPr lang="en-CA" dirty="0"/>
          </a:p>
        </p:txBody>
      </p:sp>
      <p:pic>
        <p:nvPicPr>
          <p:cNvPr id="18" name="Picture 17"/>
          <p:cNvPicPr>
            <a:picLocks noGrp="1" noSelect="1" noRot="1" noMove="1" noResize="1" noEditPoints="1" noAdjustHandles="1" noChangeArrowheads="1" noChangeShapeType="1"/>
          </p:cNvPicPr>
          <p:nvPr>
            <p:custDataLst>
              <p:tags r:id="rId14"/>
            </p:custDataLst>
          </p:nvPr>
        </p:nvPicPr>
        <p:blipFill>
          <a:blip r:embed="rId24">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
        <p:nvSpPr>
          <p:cNvPr id="20" name="TextBox 19"/>
          <p:cNvSpPr txBox="1">
            <a:spLocks noGrp="1" noSelect="1" noRot="1" noMove="1" noResize="1" noEditPoints="1" noAdjustHandles="1" noChangeArrowheads="1" noChangeShapeType="1" noTextEdit="1"/>
          </p:cNvSpPr>
          <p:nvPr>
            <p:custDataLst>
              <p:tags r:id="rId15"/>
            </p:custDataLst>
          </p:nvPr>
        </p:nvSpPr>
        <p:spPr>
          <a:xfrm>
            <a:off x="1758730" y="3182034"/>
            <a:ext cx="1411540" cy="646331"/>
          </a:xfrm>
          <a:prstGeom prst="rect">
            <a:avLst/>
          </a:prstGeom>
          <a:noFill/>
        </p:spPr>
        <p:txBody>
          <a:bodyPr wrap="square" rtlCol="0">
            <a:spAutoFit/>
          </a:bodyPr>
          <a:lstStyle/>
          <a:p>
            <a:pPr algn="ctr"/>
            <a:r>
              <a:rPr lang="en-US" dirty="0"/>
              <a:t>La </a:t>
            </a:r>
            <a:r>
              <a:rPr lang="en-US" dirty="0" err="1"/>
              <a:t>Chaîne</a:t>
            </a:r>
            <a:r>
              <a:rPr lang="en-US" dirty="0"/>
              <a:t> de transmission </a:t>
            </a:r>
          </a:p>
        </p:txBody>
      </p:sp>
    </p:spTree>
    <p:extLst>
      <p:ext uri="{BB962C8B-B14F-4D97-AF65-F5344CB8AC3E}">
        <p14:creationId xmlns:p14="http://schemas.microsoft.com/office/powerpoint/2010/main" val="1515130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Grp="1" noSelect="1" noRot="1" noMove="1" noResize="1" noEditPoints="1" noAdjustHandles="1" noChangeArrowheads="1" noChangeShapeType="1"/>
          </p:cNvPicPr>
          <p:nvPr>
            <p:custDataLst>
              <p:tags r:id="rId1"/>
            </p:custDataLst>
          </p:nvPr>
        </p:nvPicPr>
        <p:blipFill>
          <a:blip r:embed="rId22">
            <a:extLst>
              <a:ext uri="{28A0092B-C50C-407E-A947-70E740481C1C}">
                <a14:useLocalDpi xmlns:a14="http://schemas.microsoft.com/office/drawing/2010/main" val="0"/>
              </a:ext>
            </a:extLst>
          </a:blip>
          <a:stretch>
            <a:fillRect/>
          </a:stretch>
        </p:blipFill>
        <p:spPr>
          <a:xfrm>
            <a:off x="955" y="428"/>
            <a:ext cx="9142858" cy="6857143"/>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23">
            <a:extLst>
              <a:ext uri="{28A0092B-C50C-407E-A947-70E740481C1C}">
                <a14:useLocalDpi xmlns:a14="http://schemas.microsoft.com/office/drawing/2010/main" val="0"/>
              </a:ext>
            </a:extLst>
          </a:blip>
          <a:stretch>
            <a:fillRect/>
          </a:stretch>
        </p:blipFill>
        <p:spPr>
          <a:xfrm>
            <a:off x="384"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384" y="488388"/>
            <a:ext cx="2440092" cy="338554"/>
          </a:xfrm>
          <a:prstGeom prst="rect">
            <a:avLst/>
          </a:prstGeom>
          <a:noFill/>
        </p:spPr>
        <p:txBody>
          <a:bodyPr wrap="none" rtlCol="0">
            <a:spAutoFit/>
          </a:bodyPr>
          <a:lstStyle/>
          <a:p>
            <a:r>
              <a:rPr lang="en-US" sz="1600" dirty="0">
                <a:solidFill>
                  <a:schemeClr val="bg1"/>
                </a:solidFill>
                <a:latin typeface="+mj-lt"/>
              </a:rPr>
              <a:t>CHAÎNE DE TRANSMISSION</a:t>
            </a:r>
          </a:p>
        </p:txBody>
      </p:sp>
      <p:pic>
        <p:nvPicPr>
          <p:cNvPr id="5" name="Picture 4"/>
          <p:cNvPicPr>
            <a:picLocks noGrp="1" noSelect="1" noRot="1" noMove="1" noResize="1" noEditPoints="1" noAdjustHandles="1" noChangeArrowheads="1" noChangeShapeType="1"/>
          </p:cNvPicPr>
          <p:nvPr>
            <p:custDataLst>
              <p:tags r:id="rId4"/>
            </p:custDataLst>
          </p:nvPr>
        </p:nvPicPr>
        <p:blipFill>
          <a:blip r:embed="rId24">
            <a:extLst>
              <a:ext uri="{28A0092B-C50C-407E-A947-70E740481C1C}">
                <a14:useLocalDpi xmlns:a14="http://schemas.microsoft.com/office/drawing/2010/main" val="0"/>
              </a:ext>
            </a:extLst>
          </a:blip>
          <a:stretch>
            <a:fillRect/>
          </a:stretch>
        </p:blipFill>
        <p:spPr>
          <a:xfrm>
            <a:off x="174973" y="1238157"/>
            <a:ext cx="4722170" cy="4447735"/>
          </a:xfrm>
          <a:prstGeom prst="rect">
            <a:avLst/>
          </a:prstGeom>
        </p:spPr>
      </p:pic>
      <p:sp>
        <p:nvSpPr>
          <p:cNvPr id="11" name="Rectangle 10"/>
          <p:cNvSpPr>
            <a:spLocks noGrp="1" noSelect="1" noRot="1" noMove="1" noResize="1" noEditPoints="1" noAdjustHandles="1" noChangeArrowheads="1" noChangeShapeType="1" noTextEdit="1"/>
          </p:cNvSpPr>
          <p:nvPr>
            <p:custDataLst>
              <p:tags r:id="rId5"/>
            </p:custDataLst>
          </p:nvPr>
        </p:nvSpPr>
        <p:spPr>
          <a:xfrm>
            <a:off x="5043472" y="10392"/>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a:spLocks noGrp="1" noSelect="1" noRot="1" noMove="1" noResize="1" noEditPoints="1" noAdjustHandles="1" noChangeArrowheads="1" noChangeShapeType="1" noTextEdit="1"/>
          </p:cNvSpPr>
          <p:nvPr>
            <p:custDataLst>
              <p:tags r:id="rId6"/>
            </p:custDataLst>
          </p:nvPr>
        </p:nvSpPr>
        <p:spPr>
          <a:xfrm rot="18901373">
            <a:off x="2628384" y="3587393"/>
            <a:ext cx="1970843" cy="1140790"/>
          </a:xfrm>
          <a:prstGeom prst="roundRect">
            <a:avLst>
              <a:gd name="adj" fmla="val 49567"/>
            </a:avLst>
          </a:prstGeom>
          <a:solidFill>
            <a:srgbClr val="00B0F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Rectangle 1"/>
          <p:cNvSpPr>
            <a:spLocks noGrp="1" noSelect="1" noRot="1" noMove="1" noResize="1" noEditPoints="1" noAdjustHandles="1" noChangeArrowheads="1" noChangeShapeType="1" noTextEdit="1"/>
          </p:cNvSpPr>
          <p:nvPr>
            <p:custDataLst>
              <p:tags r:id="rId7"/>
            </p:custDataLst>
          </p:nvPr>
        </p:nvSpPr>
        <p:spPr>
          <a:xfrm>
            <a:off x="5334384" y="228600"/>
            <a:ext cx="3581400" cy="1477328"/>
          </a:xfrm>
          <a:prstGeom prst="rect">
            <a:avLst/>
          </a:prstGeom>
        </p:spPr>
        <p:txBody>
          <a:bodyPr wrap="square">
            <a:spAutoFit/>
          </a:bodyPr>
          <a:lstStyle/>
          <a:p>
            <a:r>
              <a:rPr lang="fr-FR" dirty="0"/>
              <a:t>Les portes de sortie comprennent </a:t>
            </a:r>
            <a:r>
              <a:rPr lang="fr-FR" dirty="0" smtClean="0"/>
              <a:t>:</a:t>
            </a:r>
          </a:p>
          <a:p>
            <a:pPr marL="285750" indent="-285750">
              <a:buFont typeface="Arial" panose="020B0604020202020204" pitchFamily="34" charset="0"/>
              <a:buChar char="•"/>
            </a:pPr>
            <a:r>
              <a:rPr lang="fr-FR" dirty="0" smtClean="0"/>
              <a:t>le sang</a:t>
            </a:r>
          </a:p>
          <a:p>
            <a:pPr marL="285750" indent="-285750">
              <a:buFont typeface="Arial" panose="020B0604020202020204" pitchFamily="34" charset="0"/>
              <a:buChar char="•"/>
            </a:pPr>
            <a:r>
              <a:rPr lang="fr-FR" dirty="0" smtClean="0"/>
              <a:t>les sécrétions</a:t>
            </a:r>
          </a:p>
          <a:p>
            <a:pPr marL="285750" indent="-285750">
              <a:buFont typeface="Arial" panose="020B0604020202020204" pitchFamily="34" charset="0"/>
              <a:buChar char="•"/>
            </a:pPr>
            <a:r>
              <a:rPr lang="fr-FR" dirty="0" smtClean="0"/>
              <a:t>les excrétions</a:t>
            </a:r>
          </a:p>
          <a:p>
            <a:pPr marL="285750" indent="-285750">
              <a:buFont typeface="Arial" panose="020B0604020202020204" pitchFamily="34" charset="0"/>
              <a:buChar char="•"/>
            </a:pPr>
            <a:r>
              <a:rPr lang="fr-FR" dirty="0" smtClean="0"/>
              <a:t>la </a:t>
            </a:r>
            <a:r>
              <a:rPr lang="fr-FR" dirty="0"/>
              <a:t>peau</a:t>
            </a:r>
            <a:endParaRPr lang="en-CA" dirty="0"/>
          </a:p>
        </p:txBody>
      </p:sp>
      <p:pic>
        <p:nvPicPr>
          <p:cNvPr id="3" name="Picture 2"/>
          <p:cNvPicPr>
            <a:picLocks noGrp="1" noSelect="1" noRot="1" noMove="1" noResize="1" noEditPoints="1" noAdjustHandles="1" noChangeArrowheads="1" noChangeShapeType="1"/>
          </p:cNvPicPr>
          <p:nvPr>
            <p:custDataLst>
              <p:tags r:id="rId8"/>
            </p:custDataLst>
          </p:nvPr>
        </p:nvPicPr>
        <p:blipFill>
          <a:blip r:embed="rId25">
            <a:extLst>
              <a:ext uri="{28A0092B-C50C-407E-A947-70E740481C1C}">
                <a14:useLocalDpi xmlns:a14="http://schemas.microsoft.com/office/drawing/2010/main" val="0"/>
              </a:ext>
            </a:extLst>
          </a:blip>
          <a:stretch>
            <a:fillRect/>
          </a:stretch>
        </p:blipFill>
        <p:spPr>
          <a:xfrm>
            <a:off x="4981160" y="1879292"/>
            <a:ext cx="2343477" cy="3334216"/>
          </a:xfrm>
          <a:prstGeom prst="rect">
            <a:avLst/>
          </a:prstGeom>
        </p:spPr>
      </p:pic>
      <p:pic>
        <p:nvPicPr>
          <p:cNvPr id="7" name="Picture 6"/>
          <p:cNvPicPr>
            <a:picLocks noGrp="1" noSelect="1" noRot="1" noMove="1" noResize="1" noEditPoints="1" noAdjustHandles="1" noChangeArrowheads="1" noChangeShapeType="1"/>
          </p:cNvPicPr>
          <p:nvPr>
            <p:custDataLst>
              <p:tags r:id="rId9"/>
            </p:custDataLst>
          </p:nvPr>
        </p:nvPicPr>
        <p:blipFill>
          <a:blip r:embed="rId26">
            <a:extLst>
              <a:ext uri="{28A0092B-C50C-407E-A947-70E740481C1C}">
                <a14:useLocalDpi xmlns:a14="http://schemas.microsoft.com/office/drawing/2010/main" val="0"/>
              </a:ext>
            </a:extLst>
          </a:blip>
          <a:stretch>
            <a:fillRect/>
          </a:stretch>
        </p:blipFill>
        <p:spPr>
          <a:xfrm>
            <a:off x="5404836" y="2223621"/>
            <a:ext cx="2400635" cy="3400900"/>
          </a:xfrm>
          <a:prstGeom prst="rect">
            <a:avLst/>
          </a:prstGeom>
        </p:spPr>
      </p:pic>
      <p:pic>
        <p:nvPicPr>
          <p:cNvPr id="8" name="Picture 7"/>
          <p:cNvPicPr>
            <a:picLocks noGrp="1" noSelect="1" noRot="1" noMove="1" noResize="1" noEditPoints="1" noAdjustHandles="1" noChangeArrowheads="1" noChangeShapeType="1"/>
          </p:cNvPicPr>
          <p:nvPr>
            <p:custDataLst>
              <p:tags r:id="rId10"/>
            </p:custDataLst>
          </p:nvPr>
        </p:nvPicPr>
        <p:blipFill>
          <a:blip r:embed="rId27">
            <a:extLst>
              <a:ext uri="{28A0092B-C50C-407E-A947-70E740481C1C}">
                <a14:useLocalDpi xmlns:a14="http://schemas.microsoft.com/office/drawing/2010/main" val="0"/>
              </a:ext>
            </a:extLst>
          </a:blip>
          <a:stretch>
            <a:fillRect/>
          </a:stretch>
        </p:blipFill>
        <p:spPr>
          <a:xfrm>
            <a:off x="6173832" y="2599715"/>
            <a:ext cx="2343477" cy="3334216"/>
          </a:xfrm>
          <a:prstGeom prst="rect">
            <a:avLst/>
          </a:prstGeom>
        </p:spPr>
      </p:pic>
      <p:pic>
        <p:nvPicPr>
          <p:cNvPr id="13" name="Picture 12"/>
          <p:cNvPicPr>
            <a:picLocks noGrp="1" noSelect="1" noRot="1" noMove="1" noResize="1" noEditPoints="1" noAdjustHandles="1" noChangeArrowheads="1" noChangeShapeType="1"/>
          </p:cNvPicPr>
          <p:nvPr>
            <p:custDataLst>
              <p:tags r:id="rId11"/>
            </p:custDataLst>
          </p:nvPr>
        </p:nvPicPr>
        <p:blipFill>
          <a:blip r:embed="rId28">
            <a:extLst>
              <a:ext uri="{28A0092B-C50C-407E-A947-70E740481C1C}">
                <a14:useLocalDpi xmlns:a14="http://schemas.microsoft.com/office/drawing/2010/main" val="0"/>
              </a:ext>
            </a:extLst>
          </a:blip>
          <a:stretch>
            <a:fillRect/>
          </a:stretch>
        </p:blipFill>
        <p:spPr>
          <a:xfrm>
            <a:off x="6800907" y="2980858"/>
            <a:ext cx="2343477" cy="3343742"/>
          </a:xfrm>
          <a:prstGeom prst="rect">
            <a:avLst/>
          </a:prstGeom>
        </p:spPr>
      </p:pic>
      <p:sp>
        <p:nvSpPr>
          <p:cNvPr id="14" name="Rectangle 13"/>
          <p:cNvSpPr>
            <a:spLocks noGrp="1" noSelect="1" noRot="1" noMove="1" noResize="1" noEditPoints="1" noAdjustHandles="1" noChangeArrowheads="1" noChangeShapeType="1" noTextEdit="1"/>
          </p:cNvSpPr>
          <p:nvPr>
            <p:custDataLst>
              <p:tags r:id="rId12"/>
            </p:custDataLst>
          </p:nvPr>
        </p:nvSpPr>
        <p:spPr>
          <a:xfrm rot="2673031">
            <a:off x="3195072" y="2708902"/>
            <a:ext cx="1065484" cy="369332"/>
          </a:xfrm>
          <a:prstGeom prst="rect">
            <a:avLst/>
          </a:prstGeom>
        </p:spPr>
        <p:txBody>
          <a:bodyPr wrap="none">
            <a:spAutoFit/>
          </a:bodyPr>
          <a:lstStyle/>
          <a:p>
            <a:pPr algn="ctr"/>
            <a:r>
              <a:rPr lang="en-US" dirty="0" err="1"/>
              <a:t>Réservoir</a:t>
            </a:r>
            <a:endParaRPr lang="en-US" dirty="0"/>
          </a:p>
        </p:txBody>
      </p:sp>
      <p:sp>
        <p:nvSpPr>
          <p:cNvPr id="15" name="Rectangle 14"/>
          <p:cNvSpPr>
            <a:spLocks noGrp="1" noSelect="1" noRot="1" noMove="1" noResize="1" noEditPoints="1" noAdjustHandles="1" noChangeArrowheads="1" noChangeShapeType="1" noTextEdit="1"/>
          </p:cNvSpPr>
          <p:nvPr>
            <p:custDataLst>
              <p:tags r:id="rId13"/>
            </p:custDataLst>
          </p:nvPr>
        </p:nvSpPr>
        <p:spPr>
          <a:xfrm>
            <a:off x="1806360" y="1917412"/>
            <a:ext cx="1222880" cy="646331"/>
          </a:xfrm>
          <a:prstGeom prst="rect">
            <a:avLst/>
          </a:prstGeom>
        </p:spPr>
        <p:txBody>
          <a:bodyPr wrap="square">
            <a:spAutoFit/>
          </a:bodyPr>
          <a:lstStyle/>
          <a:p>
            <a:pPr algn="ctr"/>
            <a:r>
              <a:rPr lang="en-CA" dirty="0"/>
              <a:t>Agent </a:t>
            </a:r>
            <a:r>
              <a:rPr lang="en-CA" dirty="0" err="1"/>
              <a:t>i</a:t>
            </a:r>
            <a:r>
              <a:rPr lang="en-CA" dirty="0" err="1" smtClean="0"/>
              <a:t>nfectieux</a:t>
            </a:r>
            <a:r>
              <a:rPr lang="en-CA" dirty="0" smtClean="0"/>
              <a:t>
							</a:t>
            </a:r>
            <a:endParaRPr lang="en-CA" dirty="0"/>
          </a:p>
        </p:txBody>
      </p:sp>
      <p:sp>
        <p:nvSpPr>
          <p:cNvPr id="16" name="Rectangle 15"/>
          <p:cNvSpPr>
            <a:spLocks noGrp="1" noSelect="1" noRot="1" noMove="1" noResize="1" noEditPoints="1" noAdjustHandles="1" noChangeArrowheads="1" noChangeShapeType="1" noTextEdit="1"/>
          </p:cNvSpPr>
          <p:nvPr>
            <p:custDataLst>
              <p:tags r:id="rId14"/>
            </p:custDataLst>
          </p:nvPr>
        </p:nvSpPr>
        <p:spPr>
          <a:xfrm>
            <a:off x="1617700" y="4645548"/>
            <a:ext cx="1600200" cy="646331"/>
          </a:xfrm>
          <a:prstGeom prst="rect">
            <a:avLst/>
          </a:prstGeom>
        </p:spPr>
        <p:txBody>
          <a:bodyPr wrap="square">
            <a:spAutoFit/>
          </a:bodyPr>
          <a:lstStyle/>
          <a:p>
            <a:pPr algn="ctr"/>
            <a:r>
              <a:rPr lang="en-US" dirty="0"/>
              <a:t>Mode de </a:t>
            </a:r>
            <a:r>
              <a:rPr lang="en-US" dirty="0" smtClean="0"/>
              <a:t>transmission</a:t>
            </a:r>
            <a:endParaRPr lang="en-US" dirty="0"/>
          </a:p>
        </p:txBody>
      </p:sp>
      <p:sp>
        <p:nvSpPr>
          <p:cNvPr id="17" name="Rectangle 16"/>
          <p:cNvSpPr>
            <a:spLocks noGrp="1" noSelect="1" noRot="1" noMove="1" noResize="1" noEditPoints="1" noAdjustHandles="1" noChangeArrowheads="1" noChangeShapeType="1" noTextEdit="1"/>
          </p:cNvSpPr>
          <p:nvPr>
            <p:custDataLst>
              <p:tags r:id="rId15"/>
            </p:custDataLst>
          </p:nvPr>
        </p:nvSpPr>
        <p:spPr>
          <a:xfrm rot="18835519">
            <a:off x="435262" y="2528400"/>
            <a:ext cx="1371140" cy="646331"/>
          </a:xfrm>
          <a:prstGeom prst="rect">
            <a:avLst/>
          </a:prstGeom>
        </p:spPr>
        <p:txBody>
          <a:bodyPr wrap="square">
            <a:spAutoFit/>
          </a:bodyPr>
          <a:lstStyle/>
          <a:p>
            <a:pPr algn="ctr"/>
            <a:r>
              <a:rPr lang="en-CA" dirty="0" err="1"/>
              <a:t>Hôte</a:t>
            </a:r>
            <a:r>
              <a:rPr lang="en-CA" dirty="0"/>
              <a:t> sensible</a:t>
            </a:r>
          </a:p>
        </p:txBody>
      </p:sp>
      <p:sp>
        <p:nvSpPr>
          <p:cNvPr id="18" name="Rectangle 17"/>
          <p:cNvSpPr>
            <a:spLocks noGrp="1" noSelect="1" noRot="1" noMove="1" noResize="1" noEditPoints="1" noAdjustHandles="1" noChangeArrowheads="1" noChangeShapeType="1" noTextEdit="1"/>
          </p:cNvSpPr>
          <p:nvPr>
            <p:custDataLst>
              <p:tags r:id="rId16"/>
            </p:custDataLst>
          </p:nvPr>
        </p:nvSpPr>
        <p:spPr>
          <a:xfrm rot="2754041">
            <a:off x="678286" y="3793687"/>
            <a:ext cx="1077124" cy="646331"/>
          </a:xfrm>
          <a:prstGeom prst="rect">
            <a:avLst/>
          </a:prstGeom>
        </p:spPr>
        <p:txBody>
          <a:bodyPr wrap="square">
            <a:spAutoFit/>
          </a:bodyPr>
          <a:lstStyle/>
          <a:p>
            <a:pPr algn="ctr"/>
            <a:r>
              <a:rPr lang="en-CA" dirty="0"/>
              <a:t>Porte </a:t>
            </a:r>
            <a:r>
              <a:rPr lang="en-CA" dirty="0" err="1"/>
              <a:t>d’entrée</a:t>
            </a:r>
            <a:endParaRPr lang="en-CA" dirty="0"/>
          </a:p>
        </p:txBody>
      </p:sp>
      <p:pic>
        <p:nvPicPr>
          <p:cNvPr id="19" name="Picture 18"/>
          <p:cNvPicPr>
            <a:picLocks noGrp="1" noSelect="1" noRot="1" noMove="1" noResize="1" noEditPoints="1" noAdjustHandles="1" noChangeArrowheads="1" noChangeShapeType="1"/>
          </p:cNvPicPr>
          <p:nvPr>
            <p:custDataLst>
              <p:tags r:id="rId17"/>
            </p:custDataLst>
          </p:nvPr>
        </p:nvPicPr>
        <p:blipFill>
          <a:blip r:embed="rId29">
            <a:extLst>
              <a:ext uri="{28A0092B-C50C-407E-A947-70E740481C1C}">
                <a14:useLocalDpi xmlns:a14="http://schemas.microsoft.com/office/drawing/2010/main" val="0"/>
              </a:ext>
            </a:extLst>
          </a:blip>
          <a:stretch>
            <a:fillRect/>
          </a:stretch>
        </p:blipFill>
        <p:spPr>
          <a:xfrm>
            <a:off x="0" y="6400800"/>
            <a:ext cx="9143997" cy="476643"/>
          </a:xfrm>
          <a:prstGeom prst="rect">
            <a:avLst/>
          </a:prstGeom>
        </p:spPr>
      </p:pic>
      <p:sp>
        <p:nvSpPr>
          <p:cNvPr id="20" name="Rectangle 19"/>
          <p:cNvSpPr>
            <a:spLocks noGrp="1" noSelect="1" noRot="1" noMove="1" noResize="1" noEditPoints="1" noAdjustHandles="1" noChangeArrowheads="1" noChangeShapeType="1" noTextEdit="1"/>
          </p:cNvSpPr>
          <p:nvPr>
            <p:custDataLst>
              <p:tags r:id="rId18"/>
            </p:custDataLst>
          </p:nvPr>
        </p:nvSpPr>
        <p:spPr>
          <a:xfrm rot="18800528">
            <a:off x="3008946" y="3849421"/>
            <a:ext cx="1125132" cy="646331"/>
          </a:xfrm>
          <a:prstGeom prst="rect">
            <a:avLst/>
          </a:prstGeom>
        </p:spPr>
        <p:txBody>
          <a:bodyPr wrap="square">
            <a:spAutoFit/>
          </a:bodyPr>
          <a:lstStyle/>
          <a:p>
            <a:pPr algn="ctr"/>
            <a:r>
              <a:rPr lang="en-CA" dirty="0"/>
              <a:t>Porte de s</a:t>
            </a:r>
            <a:r>
              <a:rPr lang="en-CA" dirty="0" smtClean="0"/>
              <a:t>ortie</a:t>
            </a:r>
            <a:endParaRPr lang="en-CA" dirty="0"/>
          </a:p>
        </p:txBody>
      </p:sp>
      <p:sp>
        <p:nvSpPr>
          <p:cNvPr id="21" name="TextBox 20"/>
          <p:cNvSpPr txBox="1">
            <a:spLocks noGrp="1" noSelect="1" noRot="1" noMove="1" noResize="1" noEditPoints="1" noAdjustHandles="1" noChangeArrowheads="1" noChangeShapeType="1" noTextEdit="1"/>
          </p:cNvSpPr>
          <p:nvPr>
            <p:custDataLst>
              <p:tags r:id="rId19"/>
            </p:custDataLst>
          </p:nvPr>
        </p:nvSpPr>
        <p:spPr>
          <a:xfrm>
            <a:off x="1806360" y="3182034"/>
            <a:ext cx="1388716" cy="646331"/>
          </a:xfrm>
          <a:prstGeom prst="rect">
            <a:avLst/>
          </a:prstGeom>
          <a:noFill/>
        </p:spPr>
        <p:txBody>
          <a:bodyPr wrap="square" rtlCol="0">
            <a:spAutoFit/>
          </a:bodyPr>
          <a:lstStyle/>
          <a:p>
            <a:r>
              <a:rPr lang="en-CA" dirty="0"/>
              <a:t>La </a:t>
            </a:r>
            <a:r>
              <a:rPr lang="en-CA" dirty="0" err="1"/>
              <a:t>Chaîne</a:t>
            </a:r>
            <a:r>
              <a:rPr lang="en-CA" dirty="0"/>
              <a:t> de transmission </a:t>
            </a:r>
          </a:p>
        </p:txBody>
      </p:sp>
    </p:spTree>
    <p:extLst>
      <p:ext uri="{BB962C8B-B14F-4D97-AF65-F5344CB8AC3E}">
        <p14:creationId xmlns:p14="http://schemas.microsoft.com/office/powerpoint/2010/main" val="3151593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Grp="1" noSelect="1" noRot="1" noMove="1" noResize="1" noEditPoints="1" noAdjustHandles="1" noChangeArrowheads="1" noChangeShapeType="1"/>
          </p:cNvPicPr>
          <p:nvPr>
            <p:custDataLst>
              <p:tags r:id="rId1"/>
            </p:custDataLst>
          </p:nvPr>
        </p:nvPicPr>
        <p:blipFill>
          <a:blip r:embed="rId20">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21">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2440092" cy="338554"/>
          </a:xfrm>
          <a:prstGeom prst="rect">
            <a:avLst/>
          </a:prstGeom>
          <a:noFill/>
        </p:spPr>
        <p:txBody>
          <a:bodyPr wrap="none" rtlCol="0">
            <a:spAutoFit/>
          </a:bodyPr>
          <a:lstStyle/>
          <a:p>
            <a:r>
              <a:rPr lang="en-US" sz="1600" dirty="0">
                <a:solidFill>
                  <a:schemeClr val="bg1"/>
                </a:solidFill>
                <a:latin typeface="+mj-lt"/>
              </a:rPr>
              <a:t>CHAÎNE DE TRANSMISSION</a:t>
            </a:r>
          </a:p>
        </p:txBody>
      </p:sp>
      <p:pic>
        <p:nvPicPr>
          <p:cNvPr id="5" name="Picture 4"/>
          <p:cNvPicPr>
            <a:picLocks noGrp="1" noSelect="1" noRot="1" noMove="1" noResize="1" noEditPoints="1" noAdjustHandles="1" noChangeArrowheads="1" noChangeShapeType="1"/>
          </p:cNvPicPr>
          <p:nvPr>
            <p:custDataLst>
              <p:tags r:id="rId4"/>
            </p:custDataLst>
          </p:nvPr>
        </p:nvPicPr>
        <p:blipFill>
          <a:blip r:embed="rId22">
            <a:extLst>
              <a:ext uri="{28A0092B-C50C-407E-A947-70E740481C1C}">
                <a14:useLocalDpi xmlns:a14="http://schemas.microsoft.com/office/drawing/2010/main" val="0"/>
              </a:ext>
            </a:extLst>
          </a:blip>
          <a:stretch>
            <a:fillRect/>
          </a:stretch>
        </p:blipFill>
        <p:spPr>
          <a:xfrm>
            <a:off x="152400" y="1219200"/>
            <a:ext cx="4722170" cy="4447735"/>
          </a:xfrm>
          <a:prstGeom prst="rect">
            <a:avLst/>
          </a:prstGeom>
        </p:spPr>
      </p:pic>
      <p:sp>
        <p:nvSpPr>
          <p:cNvPr id="10" name="TextBox 9"/>
          <p:cNvSpPr txBox="1">
            <a:spLocks noGrp="1" noSelect="1" noRot="1" noMove="1" noResize="1" noEditPoints="1" noAdjustHandles="1" noChangeArrowheads="1" noChangeShapeType="1" noTextEdit="1"/>
          </p:cNvSpPr>
          <p:nvPr>
            <p:custDataLst>
              <p:tags r:id="rId5"/>
            </p:custDataLst>
          </p:nvPr>
        </p:nvSpPr>
        <p:spPr>
          <a:xfrm>
            <a:off x="1399138" y="3119901"/>
            <a:ext cx="2036555" cy="646331"/>
          </a:xfrm>
          <a:prstGeom prst="rect">
            <a:avLst/>
          </a:prstGeom>
          <a:noFill/>
        </p:spPr>
        <p:txBody>
          <a:bodyPr wrap="square" rtlCol="0">
            <a:spAutoFit/>
          </a:bodyPr>
          <a:lstStyle/>
          <a:p>
            <a:pPr algn="ctr"/>
            <a:r>
              <a:rPr lang="en-US" dirty="0"/>
              <a:t>La </a:t>
            </a:r>
            <a:r>
              <a:rPr lang="en-US" dirty="0" err="1"/>
              <a:t>Chaîne</a:t>
            </a:r>
            <a:r>
              <a:rPr lang="en-US" dirty="0"/>
              <a:t> de transmission </a:t>
            </a:r>
          </a:p>
        </p:txBody>
      </p:sp>
      <p:sp>
        <p:nvSpPr>
          <p:cNvPr id="11" name="Rectangle 10"/>
          <p:cNvSpPr>
            <a:spLocks noGrp="1" noSelect="1" noRot="1" noMove="1" noResize="1" noEditPoints="1" noAdjustHandles="1" noChangeArrowheads="1" noChangeShapeType="1" noTextEdit="1"/>
          </p:cNvSpPr>
          <p:nvPr>
            <p:custDataLst>
              <p:tags r:id="rId6"/>
            </p:custDataLst>
          </p:nvPr>
        </p:nvSpPr>
        <p:spPr>
          <a:xfrm>
            <a:off x="4980776" y="0"/>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a:spLocks noGrp="1" noSelect="1" noRot="1" noMove="1" noResize="1" noEditPoints="1" noAdjustHandles="1" noChangeArrowheads="1" noChangeShapeType="1" noTextEdit="1"/>
          </p:cNvSpPr>
          <p:nvPr>
            <p:custDataLst>
              <p:tags r:id="rId7"/>
            </p:custDataLst>
          </p:nvPr>
        </p:nvSpPr>
        <p:spPr>
          <a:xfrm>
            <a:off x="1464891" y="4343400"/>
            <a:ext cx="1981200" cy="1143000"/>
          </a:xfrm>
          <a:prstGeom prst="roundRect">
            <a:avLst>
              <a:gd name="adj" fmla="val 49567"/>
            </a:avLst>
          </a:prstGeom>
          <a:solidFill>
            <a:srgbClr val="00B0F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Mode de </a:t>
            </a:r>
            <a:r>
              <a:rPr lang="en-US" dirty="0" smtClean="0">
                <a:solidFill>
                  <a:schemeClr val="tx1"/>
                </a:solidFill>
              </a:rPr>
              <a:t>transmission</a:t>
            </a:r>
            <a:endParaRPr lang="en-US" dirty="0">
              <a:solidFill>
                <a:schemeClr val="tx1"/>
              </a:solidFill>
            </a:endParaRPr>
          </a:p>
        </p:txBody>
      </p:sp>
      <p:sp>
        <p:nvSpPr>
          <p:cNvPr id="2" name="Rectangle 1"/>
          <p:cNvSpPr>
            <a:spLocks noGrp="1" noSelect="1" noRot="1" noMove="1" noResize="1" noEditPoints="1" noAdjustHandles="1" noChangeArrowheads="1" noChangeShapeType="1" noTextEdit="1"/>
          </p:cNvSpPr>
          <p:nvPr>
            <p:custDataLst>
              <p:tags r:id="rId8"/>
            </p:custDataLst>
          </p:nvPr>
        </p:nvSpPr>
        <p:spPr>
          <a:xfrm>
            <a:off x="5257800" y="226777"/>
            <a:ext cx="3429000" cy="1477328"/>
          </a:xfrm>
          <a:prstGeom prst="rect">
            <a:avLst/>
          </a:prstGeom>
        </p:spPr>
        <p:txBody>
          <a:bodyPr wrap="square">
            <a:spAutoFit/>
          </a:bodyPr>
          <a:lstStyle/>
          <a:p>
            <a:r>
              <a:rPr lang="fr-FR" dirty="0"/>
              <a:t>Les modes de transmission </a:t>
            </a:r>
            <a:r>
              <a:rPr lang="fr-FR" dirty="0" err="1"/>
              <a:t>ccomprennent</a:t>
            </a:r>
            <a:r>
              <a:rPr lang="fr-FR" dirty="0"/>
              <a:t>
							</a:t>
            </a:r>
            <a:r>
              <a:rPr lang="fr-FR" dirty="0" smtClean="0"/>
              <a:t>:</a:t>
            </a:r>
          </a:p>
          <a:p>
            <a:pPr marL="285750" indent="-285750">
              <a:buFont typeface="Arial" panose="020B0604020202020204" pitchFamily="34" charset="0"/>
              <a:buChar char="•"/>
            </a:pPr>
            <a:r>
              <a:rPr lang="fr-FR" dirty="0" smtClean="0"/>
              <a:t>le contact</a:t>
            </a:r>
          </a:p>
          <a:p>
            <a:pPr marL="285750" indent="-285750">
              <a:buFont typeface="Arial" panose="020B0604020202020204" pitchFamily="34" charset="0"/>
              <a:buChar char="•"/>
            </a:pPr>
            <a:r>
              <a:rPr lang="fr-FR" dirty="0" smtClean="0"/>
              <a:t>les gouttelettes</a:t>
            </a:r>
          </a:p>
          <a:p>
            <a:pPr marL="285750" indent="-285750">
              <a:buFont typeface="Arial" panose="020B0604020202020204" pitchFamily="34" charset="0"/>
              <a:buChar char="•"/>
            </a:pPr>
            <a:r>
              <a:rPr lang="fr-FR" dirty="0" smtClean="0"/>
              <a:t>l'air</a:t>
            </a:r>
            <a:endParaRPr lang="en-CA" dirty="0"/>
          </a:p>
        </p:txBody>
      </p:sp>
      <p:pic>
        <p:nvPicPr>
          <p:cNvPr id="3" name="Picture 2"/>
          <p:cNvPicPr>
            <a:picLocks noGrp="1" noSelect="1" noRot="1" noMove="1" noResize="1" noEditPoints="1" noAdjustHandles="1" noChangeArrowheads="1" noChangeShapeType="1"/>
          </p:cNvPicPr>
          <p:nvPr>
            <p:custDataLst>
              <p:tags r:id="rId9"/>
            </p:custDataLst>
          </p:nvPr>
        </p:nvPicPr>
        <p:blipFill>
          <a:blip r:embed="rId23">
            <a:extLst>
              <a:ext uri="{28A0092B-C50C-407E-A947-70E740481C1C}">
                <a14:useLocalDpi xmlns:a14="http://schemas.microsoft.com/office/drawing/2010/main" val="0"/>
              </a:ext>
            </a:extLst>
          </a:blip>
          <a:stretch>
            <a:fillRect/>
          </a:stretch>
        </p:blipFill>
        <p:spPr>
          <a:xfrm>
            <a:off x="4980776" y="1752600"/>
            <a:ext cx="2343477" cy="3334216"/>
          </a:xfrm>
          <a:prstGeom prst="rect">
            <a:avLst/>
          </a:prstGeom>
        </p:spPr>
      </p:pic>
      <p:pic>
        <p:nvPicPr>
          <p:cNvPr id="7" name="Picture 6"/>
          <p:cNvPicPr>
            <a:picLocks noGrp="1" noSelect="1" noRot="1" noMove="1" noResize="1" noEditPoints="1" noAdjustHandles="1" noChangeArrowheads="1" noChangeShapeType="1"/>
          </p:cNvPicPr>
          <p:nvPr>
            <p:custDataLst>
              <p:tags r:id="rId10"/>
            </p:custDataLst>
          </p:nvPr>
        </p:nvPicPr>
        <p:blipFill>
          <a:blip r:embed="rId24">
            <a:extLst>
              <a:ext uri="{28A0092B-C50C-407E-A947-70E740481C1C}">
                <a14:useLocalDpi xmlns:a14="http://schemas.microsoft.com/office/drawing/2010/main" val="0"/>
              </a:ext>
            </a:extLst>
          </a:blip>
          <a:stretch>
            <a:fillRect/>
          </a:stretch>
        </p:blipFill>
        <p:spPr>
          <a:xfrm>
            <a:off x="5637892" y="2133600"/>
            <a:ext cx="2343477" cy="3334216"/>
          </a:xfrm>
          <a:prstGeom prst="rect">
            <a:avLst/>
          </a:prstGeom>
        </p:spPr>
      </p:pic>
      <p:pic>
        <p:nvPicPr>
          <p:cNvPr id="8" name="Picture 7"/>
          <p:cNvPicPr>
            <a:picLocks noGrp="1" noSelect="1" noRot="1" noMove="1" noResize="1" noEditPoints="1" noAdjustHandles="1" noChangeArrowheads="1" noChangeShapeType="1"/>
          </p:cNvPicPr>
          <p:nvPr>
            <p:custDataLst>
              <p:tags r:id="rId11"/>
            </p:custDataLst>
          </p:nvPr>
        </p:nvPicPr>
        <p:blipFill>
          <a:blip r:embed="rId25">
            <a:extLst>
              <a:ext uri="{28A0092B-C50C-407E-A947-70E740481C1C}">
                <a14:useLocalDpi xmlns:a14="http://schemas.microsoft.com/office/drawing/2010/main" val="0"/>
              </a:ext>
            </a:extLst>
          </a:blip>
          <a:stretch>
            <a:fillRect/>
          </a:stretch>
        </p:blipFill>
        <p:spPr>
          <a:xfrm>
            <a:off x="6752320" y="2566755"/>
            <a:ext cx="2391109" cy="3324689"/>
          </a:xfrm>
          <a:prstGeom prst="rect">
            <a:avLst/>
          </a:prstGeom>
        </p:spPr>
      </p:pic>
      <p:sp>
        <p:nvSpPr>
          <p:cNvPr id="13" name="Rectangle 12"/>
          <p:cNvSpPr>
            <a:spLocks noGrp="1" noSelect="1" noRot="1" noMove="1" noResize="1" noEditPoints="1" noAdjustHandles="1" noChangeArrowheads="1" noChangeShapeType="1" noTextEdit="1"/>
          </p:cNvSpPr>
          <p:nvPr>
            <p:custDataLst>
              <p:tags r:id="rId12"/>
            </p:custDataLst>
          </p:nvPr>
        </p:nvSpPr>
        <p:spPr>
          <a:xfrm rot="2743250">
            <a:off x="3125554" y="2718586"/>
            <a:ext cx="1065484" cy="369332"/>
          </a:xfrm>
          <a:prstGeom prst="rect">
            <a:avLst/>
          </a:prstGeom>
        </p:spPr>
        <p:txBody>
          <a:bodyPr wrap="none">
            <a:spAutoFit/>
          </a:bodyPr>
          <a:lstStyle/>
          <a:p>
            <a:pPr algn="ctr"/>
            <a:r>
              <a:rPr lang="en-US" dirty="0" err="1"/>
              <a:t>Réservoir</a:t>
            </a:r>
            <a:endParaRPr lang="en-US" dirty="0"/>
          </a:p>
        </p:txBody>
      </p:sp>
      <p:sp>
        <p:nvSpPr>
          <p:cNvPr id="14" name="Rectangle 13"/>
          <p:cNvSpPr>
            <a:spLocks noGrp="1" noSelect="1" noRot="1" noMove="1" noResize="1" noEditPoints="1" noAdjustHandles="1" noChangeArrowheads="1" noChangeShapeType="1" noTextEdit="1"/>
          </p:cNvSpPr>
          <p:nvPr>
            <p:custDataLst>
              <p:tags r:id="rId13"/>
            </p:custDataLst>
          </p:nvPr>
        </p:nvSpPr>
        <p:spPr>
          <a:xfrm>
            <a:off x="1805976" y="1917412"/>
            <a:ext cx="1222880" cy="584775"/>
          </a:xfrm>
          <a:prstGeom prst="rect">
            <a:avLst/>
          </a:prstGeom>
        </p:spPr>
        <p:txBody>
          <a:bodyPr wrap="square">
            <a:spAutoFit/>
          </a:bodyPr>
          <a:lstStyle/>
          <a:p>
            <a:pPr algn="ctr"/>
            <a:r>
              <a:rPr lang="en-CA" sz="1600" dirty="0"/>
              <a:t>Agent </a:t>
            </a:r>
            <a:r>
              <a:rPr lang="en-CA" sz="1600" dirty="0" err="1" smtClean="0"/>
              <a:t>infectieux</a:t>
            </a:r>
            <a:r>
              <a:rPr lang="en-CA" sz="1600" dirty="0" smtClean="0"/>
              <a:t>
							</a:t>
            </a:r>
            <a:endParaRPr lang="en-CA" sz="1600" dirty="0"/>
          </a:p>
        </p:txBody>
      </p:sp>
      <p:sp>
        <p:nvSpPr>
          <p:cNvPr id="15" name="Rectangle 14"/>
          <p:cNvSpPr>
            <a:spLocks noGrp="1" noSelect="1" noRot="1" noMove="1" noResize="1" noEditPoints="1" noAdjustHandles="1" noChangeArrowheads="1" noChangeShapeType="1" noTextEdit="1"/>
          </p:cNvSpPr>
          <p:nvPr>
            <p:custDataLst>
              <p:tags r:id="rId14"/>
            </p:custDataLst>
          </p:nvPr>
        </p:nvSpPr>
        <p:spPr>
          <a:xfrm rot="18835519">
            <a:off x="434878" y="2528400"/>
            <a:ext cx="1371140" cy="646331"/>
          </a:xfrm>
          <a:prstGeom prst="rect">
            <a:avLst/>
          </a:prstGeom>
        </p:spPr>
        <p:txBody>
          <a:bodyPr wrap="square">
            <a:spAutoFit/>
          </a:bodyPr>
          <a:lstStyle/>
          <a:p>
            <a:pPr algn="ctr"/>
            <a:r>
              <a:rPr lang="en-CA" dirty="0" err="1"/>
              <a:t>Hôte</a:t>
            </a:r>
            <a:r>
              <a:rPr lang="en-CA" dirty="0"/>
              <a:t> sensible</a:t>
            </a:r>
          </a:p>
        </p:txBody>
      </p:sp>
      <p:sp>
        <p:nvSpPr>
          <p:cNvPr id="16" name="Rectangle 15"/>
          <p:cNvSpPr>
            <a:spLocks noGrp="1" noSelect="1" noRot="1" noMove="1" noResize="1" noEditPoints="1" noAdjustHandles="1" noChangeArrowheads="1" noChangeShapeType="1" noTextEdit="1"/>
          </p:cNvSpPr>
          <p:nvPr>
            <p:custDataLst>
              <p:tags r:id="rId15"/>
            </p:custDataLst>
          </p:nvPr>
        </p:nvSpPr>
        <p:spPr>
          <a:xfrm rot="2754041">
            <a:off x="677902" y="3793687"/>
            <a:ext cx="1077124" cy="646331"/>
          </a:xfrm>
          <a:prstGeom prst="rect">
            <a:avLst/>
          </a:prstGeom>
        </p:spPr>
        <p:txBody>
          <a:bodyPr wrap="square">
            <a:spAutoFit/>
          </a:bodyPr>
          <a:lstStyle/>
          <a:p>
            <a:pPr algn="ctr"/>
            <a:r>
              <a:rPr lang="en-CA" dirty="0"/>
              <a:t>Porte </a:t>
            </a:r>
            <a:r>
              <a:rPr lang="en-CA" dirty="0" err="1"/>
              <a:t>d’entrée</a:t>
            </a:r>
            <a:endParaRPr lang="en-CA" dirty="0"/>
          </a:p>
        </p:txBody>
      </p:sp>
      <p:pic>
        <p:nvPicPr>
          <p:cNvPr id="18" name="Picture 17"/>
          <p:cNvPicPr>
            <a:picLocks noGrp="1" noSelect="1" noRot="1" noMove="1" noResize="1" noEditPoints="1" noAdjustHandles="1" noChangeArrowheads="1" noChangeShapeType="1"/>
          </p:cNvPicPr>
          <p:nvPr>
            <p:custDataLst>
              <p:tags r:id="rId16"/>
            </p:custDataLst>
          </p:nvPr>
        </p:nvPicPr>
        <p:blipFill>
          <a:blip r:embed="rId26">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
        <p:nvSpPr>
          <p:cNvPr id="19" name="Rectangle 18"/>
          <p:cNvSpPr>
            <a:spLocks noGrp="1" noSelect="1" noRot="1" noMove="1" noResize="1" noEditPoints="1" noAdjustHandles="1" noChangeArrowheads="1" noChangeShapeType="1" noTextEdit="1"/>
          </p:cNvSpPr>
          <p:nvPr>
            <p:custDataLst>
              <p:tags r:id="rId17"/>
            </p:custDataLst>
          </p:nvPr>
        </p:nvSpPr>
        <p:spPr>
          <a:xfrm rot="18820648">
            <a:off x="2939743" y="3887297"/>
            <a:ext cx="1225485" cy="646331"/>
          </a:xfrm>
          <a:prstGeom prst="rect">
            <a:avLst/>
          </a:prstGeom>
        </p:spPr>
        <p:txBody>
          <a:bodyPr wrap="square">
            <a:spAutoFit/>
          </a:bodyPr>
          <a:lstStyle/>
          <a:p>
            <a:pPr algn="ctr"/>
            <a:r>
              <a:rPr lang="en-CA" dirty="0"/>
              <a:t>Porte de s</a:t>
            </a:r>
            <a:r>
              <a:rPr lang="en-CA" dirty="0" smtClean="0"/>
              <a:t>ortie</a:t>
            </a:r>
            <a:endParaRPr lang="en-CA" dirty="0"/>
          </a:p>
        </p:txBody>
      </p:sp>
    </p:spTree>
    <p:extLst>
      <p:ext uri="{BB962C8B-B14F-4D97-AF65-F5344CB8AC3E}">
        <p14:creationId xmlns:p14="http://schemas.microsoft.com/office/powerpoint/2010/main" val="237188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1983"/>
</p:tagLst>
</file>

<file path=ppt/tags/tag10.xml><?xml version="1.0" encoding="utf-8"?>
<p:tagLst xmlns:a="http://schemas.openxmlformats.org/drawingml/2006/main" xmlns:r="http://schemas.openxmlformats.org/officeDocument/2006/relationships" xmlns:p="http://schemas.openxmlformats.org/presentationml/2006/main">
  <p:tag name="SHAPE_LOCKS" val="1983"/>
</p:tagLst>
</file>

<file path=ppt/tags/tag100.xml><?xml version="1.0" encoding="utf-8"?>
<p:tagLst xmlns:a="http://schemas.openxmlformats.org/drawingml/2006/main" xmlns:r="http://schemas.openxmlformats.org/officeDocument/2006/relationships" xmlns:p="http://schemas.openxmlformats.org/presentationml/2006/main">
  <p:tag name="SHAPE_LOCKS" val="1983"/>
</p:tagLst>
</file>

<file path=ppt/tags/tag101.xml><?xml version="1.0" encoding="utf-8"?>
<p:tagLst xmlns:a="http://schemas.openxmlformats.org/drawingml/2006/main" xmlns:r="http://schemas.openxmlformats.org/officeDocument/2006/relationships" xmlns:p="http://schemas.openxmlformats.org/presentationml/2006/main">
  <p:tag name="SHAPE_LOCKS" val="1983"/>
</p:tagLst>
</file>

<file path=ppt/tags/tag102.xml><?xml version="1.0" encoding="utf-8"?>
<p:tagLst xmlns:a="http://schemas.openxmlformats.org/drawingml/2006/main" xmlns:r="http://schemas.openxmlformats.org/officeDocument/2006/relationships" xmlns:p="http://schemas.openxmlformats.org/presentationml/2006/main">
  <p:tag name="SHAPE_LOCKS" val="1983"/>
</p:tagLst>
</file>

<file path=ppt/tags/tag103.xml><?xml version="1.0" encoding="utf-8"?>
<p:tagLst xmlns:a="http://schemas.openxmlformats.org/drawingml/2006/main" xmlns:r="http://schemas.openxmlformats.org/officeDocument/2006/relationships" xmlns:p="http://schemas.openxmlformats.org/presentationml/2006/main">
  <p:tag name="SHAPE_LOCKS" val="1983"/>
</p:tagLst>
</file>

<file path=ppt/tags/tag104.xml><?xml version="1.0" encoding="utf-8"?>
<p:tagLst xmlns:a="http://schemas.openxmlformats.org/drawingml/2006/main" xmlns:r="http://schemas.openxmlformats.org/officeDocument/2006/relationships" xmlns:p="http://schemas.openxmlformats.org/presentationml/2006/main">
  <p:tag name="SHAPE_LOCKS" val="1983"/>
</p:tagLst>
</file>

<file path=ppt/tags/tag105.xml><?xml version="1.0" encoding="utf-8"?>
<p:tagLst xmlns:a="http://schemas.openxmlformats.org/drawingml/2006/main" xmlns:r="http://schemas.openxmlformats.org/officeDocument/2006/relationships" xmlns:p="http://schemas.openxmlformats.org/presentationml/2006/main">
  <p:tag name="SHAPE_LOCKS" val="1983"/>
</p:tagLst>
</file>

<file path=ppt/tags/tag106.xml><?xml version="1.0" encoding="utf-8"?>
<p:tagLst xmlns:a="http://schemas.openxmlformats.org/drawingml/2006/main" xmlns:r="http://schemas.openxmlformats.org/officeDocument/2006/relationships" xmlns:p="http://schemas.openxmlformats.org/presentationml/2006/main">
  <p:tag name="SHAPE_LOCKS" val="1983"/>
</p:tagLst>
</file>

<file path=ppt/tags/tag107.xml><?xml version="1.0" encoding="utf-8"?>
<p:tagLst xmlns:a="http://schemas.openxmlformats.org/drawingml/2006/main" xmlns:r="http://schemas.openxmlformats.org/officeDocument/2006/relationships" xmlns:p="http://schemas.openxmlformats.org/presentationml/2006/main">
  <p:tag name="SHAPE_LOCKS" val="1983"/>
</p:tagLst>
</file>

<file path=ppt/tags/tag108.xml><?xml version="1.0" encoding="utf-8"?>
<p:tagLst xmlns:a="http://schemas.openxmlformats.org/drawingml/2006/main" xmlns:r="http://schemas.openxmlformats.org/officeDocument/2006/relationships" xmlns:p="http://schemas.openxmlformats.org/presentationml/2006/main">
  <p:tag name="SHAPE_LOCKS" val="1983"/>
</p:tagLst>
</file>

<file path=ppt/tags/tag109.xml><?xml version="1.0" encoding="utf-8"?>
<p:tagLst xmlns:a="http://schemas.openxmlformats.org/drawingml/2006/main" xmlns:r="http://schemas.openxmlformats.org/officeDocument/2006/relationships" xmlns:p="http://schemas.openxmlformats.org/presentationml/2006/main">
  <p:tag name="SHAPE_LOCKS" val="1983"/>
</p:tagLst>
</file>

<file path=ppt/tags/tag11.xml><?xml version="1.0" encoding="utf-8"?>
<p:tagLst xmlns:a="http://schemas.openxmlformats.org/drawingml/2006/main" xmlns:r="http://schemas.openxmlformats.org/officeDocument/2006/relationships" xmlns:p="http://schemas.openxmlformats.org/presentationml/2006/main">
  <p:tag name="SHAPE_LOCKS" val="1983"/>
</p:tagLst>
</file>

<file path=ppt/tags/tag110.xml><?xml version="1.0" encoding="utf-8"?>
<p:tagLst xmlns:a="http://schemas.openxmlformats.org/drawingml/2006/main" xmlns:r="http://schemas.openxmlformats.org/officeDocument/2006/relationships" xmlns:p="http://schemas.openxmlformats.org/presentationml/2006/main">
  <p:tag name="SHAPE_LOCKS" val="1983"/>
</p:tagLst>
</file>

<file path=ppt/tags/tag111.xml><?xml version="1.0" encoding="utf-8"?>
<p:tagLst xmlns:a="http://schemas.openxmlformats.org/drawingml/2006/main" xmlns:r="http://schemas.openxmlformats.org/officeDocument/2006/relationships" xmlns:p="http://schemas.openxmlformats.org/presentationml/2006/main">
  <p:tag name="SHAPE_LOCKS" val="1983"/>
</p:tagLst>
</file>

<file path=ppt/tags/tag112.xml><?xml version="1.0" encoding="utf-8"?>
<p:tagLst xmlns:a="http://schemas.openxmlformats.org/drawingml/2006/main" xmlns:r="http://schemas.openxmlformats.org/officeDocument/2006/relationships" xmlns:p="http://schemas.openxmlformats.org/presentationml/2006/main">
  <p:tag name="SHAPE_LOCKS" val="1983"/>
</p:tagLst>
</file>

<file path=ppt/tags/tag113.xml><?xml version="1.0" encoding="utf-8"?>
<p:tagLst xmlns:a="http://schemas.openxmlformats.org/drawingml/2006/main" xmlns:r="http://schemas.openxmlformats.org/officeDocument/2006/relationships" xmlns:p="http://schemas.openxmlformats.org/presentationml/2006/main">
  <p:tag name="SHAPE_LOCKS" val="1983"/>
</p:tagLst>
</file>

<file path=ppt/tags/tag114.xml><?xml version="1.0" encoding="utf-8"?>
<p:tagLst xmlns:a="http://schemas.openxmlformats.org/drawingml/2006/main" xmlns:r="http://schemas.openxmlformats.org/officeDocument/2006/relationships" xmlns:p="http://schemas.openxmlformats.org/presentationml/2006/main">
  <p:tag name="SHAPE_LOCKS" val="1983"/>
</p:tagLst>
</file>

<file path=ppt/tags/tag115.xml><?xml version="1.0" encoding="utf-8"?>
<p:tagLst xmlns:a="http://schemas.openxmlformats.org/drawingml/2006/main" xmlns:r="http://schemas.openxmlformats.org/officeDocument/2006/relationships" xmlns:p="http://schemas.openxmlformats.org/presentationml/2006/main">
  <p:tag name="SHAPE_LOCKS" val="1983"/>
</p:tagLst>
</file>

<file path=ppt/tags/tag116.xml><?xml version="1.0" encoding="utf-8"?>
<p:tagLst xmlns:a="http://schemas.openxmlformats.org/drawingml/2006/main" xmlns:r="http://schemas.openxmlformats.org/officeDocument/2006/relationships" xmlns:p="http://schemas.openxmlformats.org/presentationml/2006/main">
  <p:tag name="SHAPE_LOCKS" val="1983"/>
</p:tagLst>
</file>

<file path=ppt/tags/tag117.xml><?xml version="1.0" encoding="utf-8"?>
<p:tagLst xmlns:a="http://schemas.openxmlformats.org/drawingml/2006/main" xmlns:r="http://schemas.openxmlformats.org/officeDocument/2006/relationships" xmlns:p="http://schemas.openxmlformats.org/presentationml/2006/main">
  <p:tag name="SHAPE_LOCKS" val="1983"/>
</p:tagLst>
</file>

<file path=ppt/tags/tag118.xml><?xml version="1.0" encoding="utf-8"?>
<p:tagLst xmlns:a="http://schemas.openxmlformats.org/drawingml/2006/main" xmlns:r="http://schemas.openxmlformats.org/officeDocument/2006/relationships" xmlns:p="http://schemas.openxmlformats.org/presentationml/2006/main">
  <p:tag name="SHAPE_LOCKS" val="1983"/>
</p:tagLst>
</file>

<file path=ppt/tags/tag119.xml><?xml version="1.0" encoding="utf-8"?>
<p:tagLst xmlns:a="http://schemas.openxmlformats.org/drawingml/2006/main" xmlns:r="http://schemas.openxmlformats.org/officeDocument/2006/relationships" xmlns:p="http://schemas.openxmlformats.org/presentationml/2006/main">
  <p:tag name="SHAPE_LOCKS" val="1983"/>
</p:tagLst>
</file>

<file path=ppt/tags/tag12.xml><?xml version="1.0" encoding="utf-8"?>
<p:tagLst xmlns:a="http://schemas.openxmlformats.org/drawingml/2006/main" xmlns:r="http://schemas.openxmlformats.org/officeDocument/2006/relationships" xmlns:p="http://schemas.openxmlformats.org/presentationml/2006/main">
  <p:tag name="SHAPE_LOCKS" val="1983"/>
</p:tagLst>
</file>

<file path=ppt/tags/tag120.xml><?xml version="1.0" encoding="utf-8"?>
<p:tagLst xmlns:a="http://schemas.openxmlformats.org/drawingml/2006/main" xmlns:r="http://schemas.openxmlformats.org/officeDocument/2006/relationships" xmlns:p="http://schemas.openxmlformats.org/presentationml/2006/main">
  <p:tag name="SHAPE_LOCKS" val="1983"/>
</p:tagLst>
</file>

<file path=ppt/tags/tag121.xml><?xml version="1.0" encoding="utf-8"?>
<p:tagLst xmlns:a="http://schemas.openxmlformats.org/drawingml/2006/main" xmlns:r="http://schemas.openxmlformats.org/officeDocument/2006/relationships" xmlns:p="http://schemas.openxmlformats.org/presentationml/2006/main">
  <p:tag name="SHAPE_LOCKS" val="1983"/>
</p:tagLst>
</file>

<file path=ppt/tags/tag122.xml><?xml version="1.0" encoding="utf-8"?>
<p:tagLst xmlns:a="http://schemas.openxmlformats.org/drawingml/2006/main" xmlns:r="http://schemas.openxmlformats.org/officeDocument/2006/relationships" xmlns:p="http://schemas.openxmlformats.org/presentationml/2006/main">
  <p:tag name="SHAPE_LOCKS" val="1983"/>
</p:tagLst>
</file>

<file path=ppt/tags/tag123.xml><?xml version="1.0" encoding="utf-8"?>
<p:tagLst xmlns:a="http://schemas.openxmlformats.org/drawingml/2006/main" xmlns:r="http://schemas.openxmlformats.org/officeDocument/2006/relationships" xmlns:p="http://schemas.openxmlformats.org/presentationml/2006/main">
  <p:tag name="SHAPE_LOCKS" val="1983"/>
</p:tagLst>
</file>

<file path=ppt/tags/tag124.xml><?xml version="1.0" encoding="utf-8"?>
<p:tagLst xmlns:a="http://schemas.openxmlformats.org/drawingml/2006/main" xmlns:r="http://schemas.openxmlformats.org/officeDocument/2006/relationships" xmlns:p="http://schemas.openxmlformats.org/presentationml/2006/main">
  <p:tag name="SHAPE_LOCKS" val="1983"/>
</p:tagLst>
</file>

<file path=ppt/tags/tag125.xml><?xml version="1.0" encoding="utf-8"?>
<p:tagLst xmlns:a="http://schemas.openxmlformats.org/drawingml/2006/main" xmlns:r="http://schemas.openxmlformats.org/officeDocument/2006/relationships" xmlns:p="http://schemas.openxmlformats.org/presentationml/2006/main">
  <p:tag name="SHAPE_LOCKS" val="1983"/>
</p:tagLst>
</file>

<file path=ppt/tags/tag126.xml><?xml version="1.0" encoding="utf-8"?>
<p:tagLst xmlns:a="http://schemas.openxmlformats.org/drawingml/2006/main" xmlns:r="http://schemas.openxmlformats.org/officeDocument/2006/relationships" xmlns:p="http://schemas.openxmlformats.org/presentationml/2006/main">
  <p:tag name="SHAPE_LOCKS" val="1983"/>
</p:tagLst>
</file>

<file path=ppt/tags/tag127.xml><?xml version="1.0" encoding="utf-8"?>
<p:tagLst xmlns:a="http://schemas.openxmlformats.org/drawingml/2006/main" xmlns:r="http://schemas.openxmlformats.org/officeDocument/2006/relationships" xmlns:p="http://schemas.openxmlformats.org/presentationml/2006/main">
  <p:tag name="SHAPE_LOCKS" val="1983"/>
</p:tagLst>
</file>

<file path=ppt/tags/tag128.xml><?xml version="1.0" encoding="utf-8"?>
<p:tagLst xmlns:a="http://schemas.openxmlformats.org/drawingml/2006/main" xmlns:r="http://schemas.openxmlformats.org/officeDocument/2006/relationships" xmlns:p="http://schemas.openxmlformats.org/presentationml/2006/main">
  <p:tag name="SHAPE_LOCKS" val="1983"/>
</p:tagLst>
</file>

<file path=ppt/tags/tag129.xml><?xml version="1.0" encoding="utf-8"?>
<p:tagLst xmlns:a="http://schemas.openxmlformats.org/drawingml/2006/main" xmlns:r="http://schemas.openxmlformats.org/officeDocument/2006/relationships" xmlns:p="http://schemas.openxmlformats.org/presentationml/2006/main">
  <p:tag name="SHAPE_LOCKS" val="1983"/>
</p:tagLst>
</file>

<file path=ppt/tags/tag13.xml><?xml version="1.0" encoding="utf-8"?>
<p:tagLst xmlns:a="http://schemas.openxmlformats.org/drawingml/2006/main" xmlns:r="http://schemas.openxmlformats.org/officeDocument/2006/relationships" xmlns:p="http://schemas.openxmlformats.org/presentationml/2006/main">
  <p:tag name="SHAPE_LOCKS" val="1983"/>
</p:tagLst>
</file>

<file path=ppt/tags/tag130.xml><?xml version="1.0" encoding="utf-8"?>
<p:tagLst xmlns:a="http://schemas.openxmlformats.org/drawingml/2006/main" xmlns:r="http://schemas.openxmlformats.org/officeDocument/2006/relationships" xmlns:p="http://schemas.openxmlformats.org/presentationml/2006/main">
  <p:tag name="SHAPE_LOCKS" val="1983"/>
</p:tagLst>
</file>

<file path=ppt/tags/tag131.xml><?xml version="1.0" encoding="utf-8"?>
<p:tagLst xmlns:a="http://schemas.openxmlformats.org/drawingml/2006/main" xmlns:r="http://schemas.openxmlformats.org/officeDocument/2006/relationships" xmlns:p="http://schemas.openxmlformats.org/presentationml/2006/main">
  <p:tag name="SHAPE_LOCKS" val="1983"/>
</p:tagLst>
</file>

<file path=ppt/tags/tag132.xml><?xml version="1.0" encoding="utf-8"?>
<p:tagLst xmlns:a="http://schemas.openxmlformats.org/drawingml/2006/main" xmlns:r="http://schemas.openxmlformats.org/officeDocument/2006/relationships" xmlns:p="http://schemas.openxmlformats.org/presentationml/2006/main">
  <p:tag name="SHAPE_LOCKS" val="1983"/>
</p:tagLst>
</file>

<file path=ppt/tags/tag133.xml><?xml version="1.0" encoding="utf-8"?>
<p:tagLst xmlns:a="http://schemas.openxmlformats.org/drawingml/2006/main" xmlns:r="http://schemas.openxmlformats.org/officeDocument/2006/relationships" xmlns:p="http://schemas.openxmlformats.org/presentationml/2006/main">
  <p:tag name="SHAPE_LOCKS" val="1983"/>
</p:tagLst>
</file>

<file path=ppt/tags/tag134.xml><?xml version="1.0" encoding="utf-8"?>
<p:tagLst xmlns:a="http://schemas.openxmlformats.org/drawingml/2006/main" xmlns:r="http://schemas.openxmlformats.org/officeDocument/2006/relationships" xmlns:p="http://schemas.openxmlformats.org/presentationml/2006/main">
  <p:tag name="SHAPE_LOCKS" val="1983"/>
</p:tagLst>
</file>

<file path=ppt/tags/tag135.xml><?xml version="1.0" encoding="utf-8"?>
<p:tagLst xmlns:a="http://schemas.openxmlformats.org/drawingml/2006/main" xmlns:r="http://schemas.openxmlformats.org/officeDocument/2006/relationships" xmlns:p="http://schemas.openxmlformats.org/presentationml/2006/main">
  <p:tag name="SHAPE_LOCKS" val="1983"/>
</p:tagLst>
</file>

<file path=ppt/tags/tag136.xml><?xml version="1.0" encoding="utf-8"?>
<p:tagLst xmlns:a="http://schemas.openxmlformats.org/drawingml/2006/main" xmlns:r="http://schemas.openxmlformats.org/officeDocument/2006/relationships" xmlns:p="http://schemas.openxmlformats.org/presentationml/2006/main">
  <p:tag name="SHAPE_LOCKS" val="1983"/>
</p:tagLst>
</file>

<file path=ppt/tags/tag137.xml><?xml version="1.0" encoding="utf-8"?>
<p:tagLst xmlns:a="http://schemas.openxmlformats.org/drawingml/2006/main" xmlns:r="http://schemas.openxmlformats.org/officeDocument/2006/relationships" xmlns:p="http://schemas.openxmlformats.org/presentationml/2006/main">
  <p:tag name="SHAPE_LOCKS" val="1983"/>
</p:tagLst>
</file>

<file path=ppt/tags/tag138.xml><?xml version="1.0" encoding="utf-8"?>
<p:tagLst xmlns:a="http://schemas.openxmlformats.org/drawingml/2006/main" xmlns:r="http://schemas.openxmlformats.org/officeDocument/2006/relationships" xmlns:p="http://schemas.openxmlformats.org/presentationml/2006/main">
  <p:tag name="SHAPE_LOCKS" val="1983"/>
</p:tagLst>
</file>

<file path=ppt/tags/tag139.xml><?xml version="1.0" encoding="utf-8"?>
<p:tagLst xmlns:a="http://schemas.openxmlformats.org/drawingml/2006/main" xmlns:r="http://schemas.openxmlformats.org/officeDocument/2006/relationships" xmlns:p="http://schemas.openxmlformats.org/presentationml/2006/main">
  <p:tag name="SHAPE_LOCKS" val="1983"/>
</p:tagLst>
</file>

<file path=ppt/tags/tag14.xml><?xml version="1.0" encoding="utf-8"?>
<p:tagLst xmlns:a="http://schemas.openxmlformats.org/drawingml/2006/main" xmlns:r="http://schemas.openxmlformats.org/officeDocument/2006/relationships" xmlns:p="http://schemas.openxmlformats.org/presentationml/2006/main">
  <p:tag name="SHAPE_LOCKS" val="1983"/>
</p:tagLst>
</file>

<file path=ppt/tags/tag140.xml><?xml version="1.0" encoding="utf-8"?>
<p:tagLst xmlns:a="http://schemas.openxmlformats.org/drawingml/2006/main" xmlns:r="http://schemas.openxmlformats.org/officeDocument/2006/relationships" xmlns:p="http://schemas.openxmlformats.org/presentationml/2006/main">
  <p:tag name="SHAPE_LOCKS" val="1983"/>
</p:tagLst>
</file>

<file path=ppt/tags/tag141.xml><?xml version="1.0" encoding="utf-8"?>
<p:tagLst xmlns:a="http://schemas.openxmlformats.org/drawingml/2006/main" xmlns:r="http://schemas.openxmlformats.org/officeDocument/2006/relationships" xmlns:p="http://schemas.openxmlformats.org/presentationml/2006/main">
  <p:tag name="SHAPE_LOCKS" val="1983"/>
</p:tagLst>
</file>

<file path=ppt/tags/tag142.xml><?xml version="1.0" encoding="utf-8"?>
<p:tagLst xmlns:a="http://schemas.openxmlformats.org/drawingml/2006/main" xmlns:r="http://schemas.openxmlformats.org/officeDocument/2006/relationships" xmlns:p="http://schemas.openxmlformats.org/presentationml/2006/main">
  <p:tag name="SHAPE_LOCKS" val="1983"/>
</p:tagLst>
</file>

<file path=ppt/tags/tag143.xml><?xml version="1.0" encoding="utf-8"?>
<p:tagLst xmlns:a="http://schemas.openxmlformats.org/drawingml/2006/main" xmlns:r="http://schemas.openxmlformats.org/officeDocument/2006/relationships" xmlns:p="http://schemas.openxmlformats.org/presentationml/2006/main">
  <p:tag name="SHAPE_LOCKS" val="1983"/>
</p:tagLst>
</file>

<file path=ppt/tags/tag144.xml><?xml version="1.0" encoding="utf-8"?>
<p:tagLst xmlns:a="http://schemas.openxmlformats.org/drawingml/2006/main" xmlns:r="http://schemas.openxmlformats.org/officeDocument/2006/relationships" xmlns:p="http://schemas.openxmlformats.org/presentationml/2006/main">
  <p:tag name="SHAPE_LOCKS" val="1983"/>
</p:tagLst>
</file>

<file path=ppt/tags/tag145.xml><?xml version="1.0" encoding="utf-8"?>
<p:tagLst xmlns:a="http://schemas.openxmlformats.org/drawingml/2006/main" xmlns:r="http://schemas.openxmlformats.org/officeDocument/2006/relationships" xmlns:p="http://schemas.openxmlformats.org/presentationml/2006/main">
  <p:tag name="SHAPE_LOCKS" val="1983"/>
</p:tagLst>
</file>

<file path=ppt/tags/tag146.xml><?xml version="1.0" encoding="utf-8"?>
<p:tagLst xmlns:a="http://schemas.openxmlformats.org/drawingml/2006/main" xmlns:r="http://schemas.openxmlformats.org/officeDocument/2006/relationships" xmlns:p="http://schemas.openxmlformats.org/presentationml/2006/main">
  <p:tag name="SHAPE_LOCKS" val="1983"/>
</p:tagLst>
</file>

<file path=ppt/tags/tag147.xml><?xml version="1.0" encoding="utf-8"?>
<p:tagLst xmlns:a="http://schemas.openxmlformats.org/drawingml/2006/main" xmlns:r="http://schemas.openxmlformats.org/officeDocument/2006/relationships" xmlns:p="http://schemas.openxmlformats.org/presentationml/2006/main">
  <p:tag name="SHAPE_LOCKS" val="1983"/>
</p:tagLst>
</file>

<file path=ppt/tags/tag148.xml><?xml version="1.0" encoding="utf-8"?>
<p:tagLst xmlns:a="http://schemas.openxmlformats.org/drawingml/2006/main" xmlns:r="http://schemas.openxmlformats.org/officeDocument/2006/relationships" xmlns:p="http://schemas.openxmlformats.org/presentationml/2006/main">
  <p:tag name="SHAPE_LOCKS" val="1983"/>
</p:tagLst>
</file>

<file path=ppt/tags/tag149.xml><?xml version="1.0" encoding="utf-8"?>
<p:tagLst xmlns:a="http://schemas.openxmlformats.org/drawingml/2006/main" xmlns:r="http://schemas.openxmlformats.org/officeDocument/2006/relationships" xmlns:p="http://schemas.openxmlformats.org/presentationml/2006/main">
  <p:tag name="SHAPE_LOCKS" val="1983"/>
</p:tagLst>
</file>

<file path=ppt/tags/tag15.xml><?xml version="1.0" encoding="utf-8"?>
<p:tagLst xmlns:a="http://schemas.openxmlformats.org/drawingml/2006/main" xmlns:r="http://schemas.openxmlformats.org/officeDocument/2006/relationships" xmlns:p="http://schemas.openxmlformats.org/presentationml/2006/main">
  <p:tag name="SHAPE_LOCKS" val="1983"/>
</p:tagLst>
</file>

<file path=ppt/tags/tag150.xml><?xml version="1.0" encoding="utf-8"?>
<p:tagLst xmlns:a="http://schemas.openxmlformats.org/drawingml/2006/main" xmlns:r="http://schemas.openxmlformats.org/officeDocument/2006/relationships" xmlns:p="http://schemas.openxmlformats.org/presentationml/2006/main">
  <p:tag name="SHAPE_LOCKS" val="1983"/>
</p:tagLst>
</file>

<file path=ppt/tags/tag151.xml><?xml version="1.0" encoding="utf-8"?>
<p:tagLst xmlns:a="http://schemas.openxmlformats.org/drawingml/2006/main" xmlns:r="http://schemas.openxmlformats.org/officeDocument/2006/relationships" xmlns:p="http://schemas.openxmlformats.org/presentationml/2006/main">
  <p:tag name="SHAPE_LOCKS" val="1983"/>
</p:tagLst>
</file>

<file path=ppt/tags/tag152.xml><?xml version="1.0" encoding="utf-8"?>
<p:tagLst xmlns:a="http://schemas.openxmlformats.org/drawingml/2006/main" xmlns:r="http://schemas.openxmlformats.org/officeDocument/2006/relationships" xmlns:p="http://schemas.openxmlformats.org/presentationml/2006/main">
  <p:tag name="SHAPE_LOCKS" val="1983"/>
</p:tagLst>
</file>

<file path=ppt/tags/tag153.xml><?xml version="1.0" encoding="utf-8"?>
<p:tagLst xmlns:a="http://schemas.openxmlformats.org/drawingml/2006/main" xmlns:r="http://schemas.openxmlformats.org/officeDocument/2006/relationships" xmlns:p="http://schemas.openxmlformats.org/presentationml/2006/main">
  <p:tag name="SHAPE_LOCKS" val="1983"/>
</p:tagLst>
</file>

<file path=ppt/tags/tag154.xml><?xml version="1.0" encoding="utf-8"?>
<p:tagLst xmlns:a="http://schemas.openxmlformats.org/drawingml/2006/main" xmlns:r="http://schemas.openxmlformats.org/officeDocument/2006/relationships" xmlns:p="http://schemas.openxmlformats.org/presentationml/2006/main">
  <p:tag name="SHAPE_LOCKS" val="1983"/>
</p:tagLst>
</file>

<file path=ppt/tags/tag155.xml><?xml version="1.0" encoding="utf-8"?>
<p:tagLst xmlns:a="http://schemas.openxmlformats.org/drawingml/2006/main" xmlns:r="http://schemas.openxmlformats.org/officeDocument/2006/relationships" xmlns:p="http://schemas.openxmlformats.org/presentationml/2006/main">
  <p:tag name="SHAPE_LOCKS" val="1983"/>
</p:tagLst>
</file>

<file path=ppt/tags/tag156.xml><?xml version="1.0" encoding="utf-8"?>
<p:tagLst xmlns:a="http://schemas.openxmlformats.org/drawingml/2006/main" xmlns:r="http://schemas.openxmlformats.org/officeDocument/2006/relationships" xmlns:p="http://schemas.openxmlformats.org/presentationml/2006/main">
  <p:tag name="SHAPE_LOCKS" val="1983"/>
</p:tagLst>
</file>

<file path=ppt/tags/tag157.xml><?xml version="1.0" encoding="utf-8"?>
<p:tagLst xmlns:a="http://schemas.openxmlformats.org/drawingml/2006/main" xmlns:r="http://schemas.openxmlformats.org/officeDocument/2006/relationships" xmlns:p="http://schemas.openxmlformats.org/presentationml/2006/main">
  <p:tag name="SHAPE_LOCKS" val="1983"/>
</p:tagLst>
</file>

<file path=ppt/tags/tag158.xml><?xml version="1.0" encoding="utf-8"?>
<p:tagLst xmlns:a="http://schemas.openxmlformats.org/drawingml/2006/main" xmlns:r="http://schemas.openxmlformats.org/officeDocument/2006/relationships" xmlns:p="http://schemas.openxmlformats.org/presentationml/2006/main">
  <p:tag name="SHAPE_LOCKS" val="1983"/>
</p:tagLst>
</file>

<file path=ppt/tags/tag159.xml><?xml version="1.0" encoding="utf-8"?>
<p:tagLst xmlns:a="http://schemas.openxmlformats.org/drawingml/2006/main" xmlns:r="http://schemas.openxmlformats.org/officeDocument/2006/relationships" xmlns:p="http://schemas.openxmlformats.org/presentationml/2006/main">
  <p:tag name="SHAPE_LOCKS" val="1983"/>
</p:tagLst>
</file>

<file path=ppt/tags/tag16.xml><?xml version="1.0" encoding="utf-8"?>
<p:tagLst xmlns:a="http://schemas.openxmlformats.org/drawingml/2006/main" xmlns:r="http://schemas.openxmlformats.org/officeDocument/2006/relationships" xmlns:p="http://schemas.openxmlformats.org/presentationml/2006/main">
  <p:tag name="SHAPE_LOCKS" val="1983"/>
</p:tagLst>
</file>

<file path=ppt/tags/tag160.xml><?xml version="1.0" encoding="utf-8"?>
<p:tagLst xmlns:a="http://schemas.openxmlformats.org/drawingml/2006/main" xmlns:r="http://schemas.openxmlformats.org/officeDocument/2006/relationships" xmlns:p="http://schemas.openxmlformats.org/presentationml/2006/main">
  <p:tag name="SHAPE_LOCKS" val="1983"/>
</p:tagLst>
</file>

<file path=ppt/tags/tag161.xml><?xml version="1.0" encoding="utf-8"?>
<p:tagLst xmlns:a="http://schemas.openxmlformats.org/drawingml/2006/main" xmlns:r="http://schemas.openxmlformats.org/officeDocument/2006/relationships" xmlns:p="http://schemas.openxmlformats.org/presentationml/2006/main">
  <p:tag name="SHAPE_LOCKS" val="1983"/>
</p:tagLst>
</file>

<file path=ppt/tags/tag162.xml><?xml version="1.0" encoding="utf-8"?>
<p:tagLst xmlns:a="http://schemas.openxmlformats.org/drawingml/2006/main" xmlns:r="http://schemas.openxmlformats.org/officeDocument/2006/relationships" xmlns:p="http://schemas.openxmlformats.org/presentationml/2006/main">
  <p:tag name="SHAPE_LOCKS" val="1983"/>
</p:tagLst>
</file>

<file path=ppt/tags/tag163.xml><?xml version="1.0" encoding="utf-8"?>
<p:tagLst xmlns:a="http://schemas.openxmlformats.org/drawingml/2006/main" xmlns:r="http://schemas.openxmlformats.org/officeDocument/2006/relationships" xmlns:p="http://schemas.openxmlformats.org/presentationml/2006/main">
  <p:tag name="SHAPE_LOCKS" val="1983"/>
</p:tagLst>
</file>

<file path=ppt/tags/tag164.xml><?xml version="1.0" encoding="utf-8"?>
<p:tagLst xmlns:a="http://schemas.openxmlformats.org/drawingml/2006/main" xmlns:r="http://schemas.openxmlformats.org/officeDocument/2006/relationships" xmlns:p="http://schemas.openxmlformats.org/presentationml/2006/main">
  <p:tag name="SHAPE_LOCKS" val="1983"/>
</p:tagLst>
</file>

<file path=ppt/tags/tag165.xml><?xml version="1.0" encoding="utf-8"?>
<p:tagLst xmlns:a="http://schemas.openxmlformats.org/drawingml/2006/main" xmlns:r="http://schemas.openxmlformats.org/officeDocument/2006/relationships" xmlns:p="http://schemas.openxmlformats.org/presentationml/2006/main">
  <p:tag name="SHAPE_LOCKS" val="1983"/>
</p:tagLst>
</file>

<file path=ppt/tags/tag166.xml><?xml version="1.0" encoding="utf-8"?>
<p:tagLst xmlns:a="http://schemas.openxmlformats.org/drawingml/2006/main" xmlns:r="http://schemas.openxmlformats.org/officeDocument/2006/relationships" xmlns:p="http://schemas.openxmlformats.org/presentationml/2006/main">
  <p:tag name="SHAPE_LOCKS" val="1983"/>
</p:tagLst>
</file>

<file path=ppt/tags/tag167.xml><?xml version="1.0" encoding="utf-8"?>
<p:tagLst xmlns:a="http://schemas.openxmlformats.org/drawingml/2006/main" xmlns:r="http://schemas.openxmlformats.org/officeDocument/2006/relationships" xmlns:p="http://schemas.openxmlformats.org/presentationml/2006/main">
  <p:tag name="SHAPE_LOCKS" val="1983"/>
</p:tagLst>
</file>

<file path=ppt/tags/tag168.xml><?xml version="1.0" encoding="utf-8"?>
<p:tagLst xmlns:a="http://schemas.openxmlformats.org/drawingml/2006/main" xmlns:r="http://schemas.openxmlformats.org/officeDocument/2006/relationships" xmlns:p="http://schemas.openxmlformats.org/presentationml/2006/main">
  <p:tag name="SHAPE_LOCKS" val="1983"/>
</p:tagLst>
</file>

<file path=ppt/tags/tag169.xml><?xml version="1.0" encoding="utf-8"?>
<p:tagLst xmlns:a="http://schemas.openxmlformats.org/drawingml/2006/main" xmlns:r="http://schemas.openxmlformats.org/officeDocument/2006/relationships" xmlns:p="http://schemas.openxmlformats.org/presentationml/2006/main">
  <p:tag name="SHAPE_LOCKS" val="1983"/>
</p:tagLst>
</file>

<file path=ppt/tags/tag17.xml><?xml version="1.0" encoding="utf-8"?>
<p:tagLst xmlns:a="http://schemas.openxmlformats.org/drawingml/2006/main" xmlns:r="http://schemas.openxmlformats.org/officeDocument/2006/relationships" xmlns:p="http://schemas.openxmlformats.org/presentationml/2006/main">
  <p:tag name="SHAPE_LOCKS" val="1983"/>
</p:tagLst>
</file>

<file path=ppt/tags/tag170.xml><?xml version="1.0" encoding="utf-8"?>
<p:tagLst xmlns:a="http://schemas.openxmlformats.org/drawingml/2006/main" xmlns:r="http://schemas.openxmlformats.org/officeDocument/2006/relationships" xmlns:p="http://schemas.openxmlformats.org/presentationml/2006/main">
  <p:tag name="SHAPE_LOCKS" val="1983"/>
</p:tagLst>
</file>

<file path=ppt/tags/tag171.xml><?xml version="1.0" encoding="utf-8"?>
<p:tagLst xmlns:a="http://schemas.openxmlformats.org/drawingml/2006/main" xmlns:r="http://schemas.openxmlformats.org/officeDocument/2006/relationships" xmlns:p="http://schemas.openxmlformats.org/presentationml/2006/main">
  <p:tag name="SHAPE_LOCKS" val="1983"/>
</p:tagLst>
</file>

<file path=ppt/tags/tag172.xml><?xml version="1.0" encoding="utf-8"?>
<p:tagLst xmlns:a="http://schemas.openxmlformats.org/drawingml/2006/main" xmlns:r="http://schemas.openxmlformats.org/officeDocument/2006/relationships" xmlns:p="http://schemas.openxmlformats.org/presentationml/2006/main">
  <p:tag name="SHAPE_LOCKS" val="1983"/>
</p:tagLst>
</file>

<file path=ppt/tags/tag173.xml><?xml version="1.0" encoding="utf-8"?>
<p:tagLst xmlns:a="http://schemas.openxmlformats.org/drawingml/2006/main" xmlns:r="http://schemas.openxmlformats.org/officeDocument/2006/relationships" xmlns:p="http://schemas.openxmlformats.org/presentationml/2006/main">
  <p:tag name="SHAPE_LOCKS" val="1983"/>
</p:tagLst>
</file>

<file path=ppt/tags/tag174.xml><?xml version="1.0" encoding="utf-8"?>
<p:tagLst xmlns:a="http://schemas.openxmlformats.org/drawingml/2006/main" xmlns:r="http://schemas.openxmlformats.org/officeDocument/2006/relationships" xmlns:p="http://schemas.openxmlformats.org/presentationml/2006/main">
  <p:tag name="SHAPE_LOCKS" val="1983"/>
</p:tagLst>
</file>

<file path=ppt/tags/tag175.xml><?xml version="1.0" encoding="utf-8"?>
<p:tagLst xmlns:a="http://schemas.openxmlformats.org/drawingml/2006/main" xmlns:r="http://schemas.openxmlformats.org/officeDocument/2006/relationships" xmlns:p="http://schemas.openxmlformats.org/presentationml/2006/main">
  <p:tag name="SHAPE_LOCKS" val="1983"/>
</p:tagLst>
</file>

<file path=ppt/tags/tag176.xml><?xml version="1.0" encoding="utf-8"?>
<p:tagLst xmlns:a="http://schemas.openxmlformats.org/drawingml/2006/main" xmlns:r="http://schemas.openxmlformats.org/officeDocument/2006/relationships" xmlns:p="http://schemas.openxmlformats.org/presentationml/2006/main">
  <p:tag name="SHAPE_LOCKS" val="1983"/>
</p:tagLst>
</file>

<file path=ppt/tags/tag177.xml><?xml version="1.0" encoding="utf-8"?>
<p:tagLst xmlns:a="http://schemas.openxmlformats.org/drawingml/2006/main" xmlns:r="http://schemas.openxmlformats.org/officeDocument/2006/relationships" xmlns:p="http://schemas.openxmlformats.org/presentationml/2006/main">
  <p:tag name="SHAPE_LOCKS" val="1983"/>
</p:tagLst>
</file>

<file path=ppt/tags/tag178.xml><?xml version="1.0" encoding="utf-8"?>
<p:tagLst xmlns:a="http://schemas.openxmlformats.org/drawingml/2006/main" xmlns:r="http://schemas.openxmlformats.org/officeDocument/2006/relationships" xmlns:p="http://schemas.openxmlformats.org/presentationml/2006/main">
  <p:tag name="SHAPE_LOCKS" val="1983"/>
</p:tagLst>
</file>

<file path=ppt/tags/tag179.xml><?xml version="1.0" encoding="utf-8"?>
<p:tagLst xmlns:a="http://schemas.openxmlformats.org/drawingml/2006/main" xmlns:r="http://schemas.openxmlformats.org/officeDocument/2006/relationships" xmlns:p="http://schemas.openxmlformats.org/presentationml/2006/main">
  <p:tag name="SHAPE_LOCKS" val="1983"/>
</p:tagLst>
</file>

<file path=ppt/tags/tag18.xml><?xml version="1.0" encoding="utf-8"?>
<p:tagLst xmlns:a="http://schemas.openxmlformats.org/drawingml/2006/main" xmlns:r="http://schemas.openxmlformats.org/officeDocument/2006/relationships" xmlns:p="http://schemas.openxmlformats.org/presentationml/2006/main">
  <p:tag name="SHAPE_LOCKS" val="1983"/>
</p:tagLst>
</file>

<file path=ppt/tags/tag180.xml><?xml version="1.0" encoding="utf-8"?>
<p:tagLst xmlns:a="http://schemas.openxmlformats.org/drawingml/2006/main" xmlns:r="http://schemas.openxmlformats.org/officeDocument/2006/relationships" xmlns:p="http://schemas.openxmlformats.org/presentationml/2006/main">
  <p:tag name="SHAPE_LOCKS" val="1983"/>
</p:tagLst>
</file>

<file path=ppt/tags/tag181.xml><?xml version="1.0" encoding="utf-8"?>
<p:tagLst xmlns:a="http://schemas.openxmlformats.org/drawingml/2006/main" xmlns:r="http://schemas.openxmlformats.org/officeDocument/2006/relationships" xmlns:p="http://schemas.openxmlformats.org/presentationml/2006/main">
  <p:tag name="SHAPE_LOCKS" val="1983"/>
</p:tagLst>
</file>

<file path=ppt/tags/tag182.xml><?xml version="1.0" encoding="utf-8"?>
<p:tagLst xmlns:a="http://schemas.openxmlformats.org/drawingml/2006/main" xmlns:r="http://schemas.openxmlformats.org/officeDocument/2006/relationships" xmlns:p="http://schemas.openxmlformats.org/presentationml/2006/main">
  <p:tag name="SHAPE_LOCKS" val="1983"/>
</p:tagLst>
</file>

<file path=ppt/tags/tag183.xml><?xml version="1.0" encoding="utf-8"?>
<p:tagLst xmlns:a="http://schemas.openxmlformats.org/drawingml/2006/main" xmlns:r="http://schemas.openxmlformats.org/officeDocument/2006/relationships" xmlns:p="http://schemas.openxmlformats.org/presentationml/2006/main">
  <p:tag name="SHAPE_LOCKS" val="1983"/>
</p:tagLst>
</file>

<file path=ppt/tags/tag184.xml><?xml version="1.0" encoding="utf-8"?>
<p:tagLst xmlns:a="http://schemas.openxmlformats.org/drawingml/2006/main" xmlns:r="http://schemas.openxmlformats.org/officeDocument/2006/relationships" xmlns:p="http://schemas.openxmlformats.org/presentationml/2006/main">
  <p:tag name="SHAPE_LOCKS" val="1983"/>
</p:tagLst>
</file>

<file path=ppt/tags/tag185.xml><?xml version="1.0" encoding="utf-8"?>
<p:tagLst xmlns:a="http://schemas.openxmlformats.org/drawingml/2006/main" xmlns:r="http://schemas.openxmlformats.org/officeDocument/2006/relationships" xmlns:p="http://schemas.openxmlformats.org/presentationml/2006/main">
  <p:tag name="SHAPE_LOCKS" val="1983"/>
</p:tagLst>
</file>

<file path=ppt/tags/tag186.xml><?xml version="1.0" encoding="utf-8"?>
<p:tagLst xmlns:a="http://schemas.openxmlformats.org/drawingml/2006/main" xmlns:r="http://schemas.openxmlformats.org/officeDocument/2006/relationships" xmlns:p="http://schemas.openxmlformats.org/presentationml/2006/main">
  <p:tag name="SHAPE_LOCKS" val="1983"/>
</p:tagLst>
</file>

<file path=ppt/tags/tag187.xml><?xml version="1.0" encoding="utf-8"?>
<p:tagLst xmlns:a="http://schemas.openxmlformats.org/drawingml/2006/main" xmlns:r="http://schemas.openxmlformats.org/officeDocument/2006/relationships" xmlns:p="http://schemas.openxmlformats.org/presentationml/2006/main">
  <p:tag name="SHAPE_LOCKS" val="1983"/>
</p:tagLst>
</file>

<file path=ppt/tags/tag188.xml><?xml version="1.0" encoding="utf-8"?>
<p:tagLst xmlns:a="http://schemas.openxmlformats.org/drawingml/2006/main" xmlns:r="http://schemas.openxmlformats.org/officeDocument/2006/relationships" xmlns:p="http://schemas.openxmlformats.org/presentationml/2006/main">
  <p:tag name="SHAPE_LOCKS" val="1983"/>
</p:tagLst>
</file>

<file path=ppt/tags/tag189.xml><?xml version="1.0" encoding="utf-8"?>
<p:tagLst xmlns:a="http://schemas.openxmlformats.org/drawingml/2006/main" xmlns:r="http://schemas.openxmlformats.org/officeDocument/2006/relationships" xmlns:p="http://schemas.openxmlformats.org/presentationml/2006/main">
  <p:tag name="SHAPE_LOCKS" val="1983"/>
</p:tagLst>
</file>

<file path=ppt/tags/tag19.xml><?xml version="1.0" encoding="utf-8"?>
<p:tagLst xmlns:a="http://schemas.openxmlformats.org/drawingml/2006/main" xmlns:r="http://schemas.openxmlformats.org/officeDocument/2006/relationships" xmlns:p="http://schemas.openxmlformats.org/presentationml/2006/main">
  <p:tag name="SHAPE_LOCKS" val="1983"/>
</p:tagLst>
</file>

<file path=ppt/tags/tag190.xml><?xml version="1.0" encoding="utf-8"?>
<p:tagLst xmlns:a="http://schemas.openxmlformats.org/drawingml/2006/main" xmlns:r="http://schemas.openxmlformats.org/officeDocument/2006/relationships" xmlns:p="http://schemas.openxmlformats.org/presentationml/2006/main">
  <p:tag name="SHAPE_LOCKS" val="1983"/>
</p:tagLst>
</file>

<file path=ppt/tags/tag191.xml><?xml version="1.0" encoding="utf-8"?>
<p:tagLst xmlns:a="http://schemas.openxmlformats.org/drawingml/2006/main" xmlns:r="http://schemas.openxmlformats.org/officeDocument/2006/relationships" xmlns:p="http://schemas.openxmlformats.org/presentationml/2006/main">
  <p:tag name="SHAPE_LOCKS" val="1983"/>
</p:tagLst>
</file>

<file path=ppt/tags/tag192.xml><?xml version="1.0" encoding="utf-8"?>
<p:tagLst xmlns:a="http://schemas.openxmlformats.org/drawingml/2006/main" xmlns:r="http://schemas.openxmlformats.org/officeDocument/2006/relationships" xmlns:p="http://schemas.openxmlformats.org/presentationml/2006/main">
  <p:tag name="SHAPE_LOCKS" val="1983"/>
</p:tagLst>
</file>

<file path=ppt/tags/tag193.xml><?xml version="1.0" encoding="utf-8"?>
<p:tagLst xmlns:a="http://schemas.openxmlformats.org/drawingml/2006/main" xmlns:r="http://schemas.openxmlformats.org/officeDocument/2006/relationships" xmlns:p="http://schemas.openxmlformats.org/presentationml/2006/main">
  <p:tag name="SHAPE_LOCKS" val="1983"/>
</p:tagLst>
</file>

<file path=ppt/tags/tag194.xml><?xml version="1.0" encoding="utf-8"?>
<p:tagLst xmlns:a="http://schemas.openxmlformats.org/drawingml/2006/main" xmlns:r="http://schemas.openxmlformats.org/officeDocument/2006/relationships" xmlns:p="http://schemas.openxmlformats.org/presentationml/2006/main">
  <p:tag name="SHAPE_LOCKS" val="1983"/>
</p:tagLst>
</file>

<file path=ppt/tags/tag195.xml><?xml version="1.0" encoding="utf-8"?>
<p:tagLst xmlns:a="http://schemas.openxmlformats.org/drawingml/2006/main" xmlns:r="http://schemas.openxmlformats.org/officeDocument/2006/relationships" xmlns:p="http://schemas.openxmlformats.org/presentationml/2006/main">
  <p:tag name="SHAPE_LOCKS" val="1983"/>
</p:tagLst>
</file>

<file path=ppt/tags/tag196.xml><?xml version="1.0" encoding="utf-8"?>
<p:tagLst xmlns:a="http://schemas.openxmlformats.org/drawingml/2006/main" xmlns:r="http://schemas.openxmlformats.org/officeDocument/2006/relationships" xmlns:p="http://schemas.openxmlformats.org/presentationml/2006/main">
  <p:tag name="SHAPE_LOCKS" val="1983"/>
</p:tagLst>
</file>

<file path=ppt/tags/tag197.xml><?xml version="1.0" encoding="utf-8"?>
<p:tagLst xmlns:a="http://schemas.openxmlformats.org/drawingml/2006/main" xmlns:r="http://schemas.openxmlformats.org/officeDocument/2006/relationships" xmlns:p="http://schemas.openxmlformats.org/presentationml/2006/main">
  <p:tag name="SHAPE_LOCKS" val="1983"/>
</p:tagLst>
</file>

<file path=ppt/tags/tag198.xml><?xml version="1.0" encoding="utf-8"?>
<p:tagLst xmlns:a="http://schemas.openxmlformats.org/drawingml/2006/main" xmlns:r="http://schemas.openxmlformats.org/officeDocument/2006/relationships" xmlns:p="http://schemas.openxmlformats.org/presentationml/2006/main">
  <p:tag name="SHAPE_LOCKS" val="1983"/>
</p:tagLst>
</file>

<file path=ppt/tags/tag199.xml><?xml version="1.0" encoding="utf-8"?>
<p:tagLst xmlns:a="http://schemas.openxmlformats.org/drawingml/2006/main" xmlns:r="http://schemas.openxmlformats.org/officeDocument/2006/relationships" xmlns:p="http://schemas.openxmlformats.org/presentationml/2006/main">
  <p:tag name="SHAPE_LOCKS" val="1983"/>
</p:tagLst>
</file>

<file path=ppt/tags/tag2.xml><?xml version="1.0" encoding="utf-8"?>
<p:tagLst xmlns:a="http://schemas.openxmlformats.org/drawingml/2006/main" xmlns:r="http://schemas.openxmlformats.org/officeDocument/2006/relationships" xmlns:p="http://schemas.openxmlformats.org/presentationml/2006/main">
  <p:tag name="SHAPE_LOCKS" val="1983"/>
</p:tagLst>
</file>

<file path=ppt/tags/tag20.xml><?xml version="1.0" encoding="utf-8"?>
<p:tagLst xmlns:a="http://schemas.openxmlformats.org/drawingml/2006/main" xmlns:r="http://schemas.openxmlformats.org/officeDocument/2006/relationships" xmlns:p="http://schemas.openxmlformats.org/presentationml/2006/main">
  <p:tag name="SHAPE_LOCKS" val="1983"/>
</p:tagLst>
</file>

<file path=ppt/tags/tag200.xml><?xml version="1.0" encoding="utf-8"?>
<p:tagLst xmlns:a="http://schemas.openxmlformats.org/drawingml/2006/main" xmlns:r="http://schemas.openxmlformats.org/officeDocument/2006/relationships" xmlns:p="http://schemas.openxmlformats.org/presentationml/2006/main">
  <p:tag name="SHAPE_LOCKS" val="1983"/>
</p:tagLst>
</file>

<file path=ppt/tags/tag201.xml><?xml version="1.0" encoding="utf-8"?>
<p:tagLst xmlns:a="http://schemas.openxmlformats.org/drawingml/2006/main" xmlns:r="http://schemas.openxmlformats.org/officeDocument/2006/relationships" xmlns:p="http://schemas.openxmlformats.org/presentationml/2006/main">
  <p:tag name="SHAPE_LOCKS" val="1983"/>
</p:tagLst>
</file>

<file path=ppt/tags/tag202.xml><?xml version="1.0" encoding="utf-8"?>
<p:tagLst xmlns:a="http://schemas.openxmlformats.org/drawingml/2006/main" xmlns:r="http://schemas.openxmlformats.org/officeDocument/2006/relationships" xmlns:p="http://schemas.openxmlformats.org/presentationml/2006/main">
  <p:tag name="SHAPE_LOCKS" val="1983"/>
</p:tagLst>
</file>

<file path=ppt/tags/tag203.xml><?xml version="1.0" encoding="utf-8"?>
<p:tagLst xmlns:a="http://schemas.openxmlformats.org/drawingml/2006/main" xmlns:r="http://schemas.openxmlformats.org/officeDocument/2006/relationships" xmlns:p="http://schemas.openxmlformats.org/presentationml/2006/main">
  <p:tag name="SHAPE_LOCKS" val="1983"/>
</p:tagLst>
</file>

<file path=ppt/tags/tag204.xml><?xml version="1.0" encoding="utf-8"?>
<p:tagLst xmlns:a="http://schemas.openxmlformats.org/drawingml/2006/main" xmlns:r="http://schemas.openxmlformats.org/officeDocument/2006/relationships" xmlns:p="http://schemas.openxmlformats.org/presentationml/2006/main">
  <p:tag name="SHAPE_LOCKS" val="1983"/>
</p:tagLst>
</file>

<file path=ppt/tags/tag205.xml><?xml version="1.0" encoding="utf-8"?>
<p:tagLst xmlns:a="http://schemas.openxmlformats.org/drawingml/2006/main" xmlns:r="http://schemas.openxmlformats.org/officeDocument/2006/relationships" xmlns:p="http://schemas.openxmlformats.org/presentationml/2006/main">
  <p:tag name="SHAPE_LOCKS" val="1983"/>
</p:tagLst>
</file>

<file path=ppt/tags/tag206.xml><?xml version="1.0" encoding="utf-8"?>
<p:tagLst xmlns:a="http://schemas.openxmlformats.org/drawingml/2006/main" xmlns:r="http://schemas.openxmlformats.org/officeDocument/2006/relationships" xmlns:p="http://schemas.openxmlformats.org/presentationml/2006/main">
  <p:tag name="SHAPE_LOCKS" val="1983"/>
</p:tagLst>
</file>

<file path=ppt/tags/tag207.xml><?xml version="1.0" encoding="utf-8"?>
<p:tagLst xmlns:a="http://schemas.openxmlformats.org/drawingml/2006/main" xmlns:r="http://schemas.openxmlformats.org/officeDocument/2006/relationships" xmlns:p="http://schemas.openxmlformats.org/presentationml/2006/main">
  <p:tag name="SHAPE_LOCKS" val="1983"/>
</p:tagLst>
</file>

<file path=ppt/tags/tag208.xml><?xml version="1.0" encoding="utf-8"?>
<p:tagLst xmlns:a="http://schemas.openxmlformats.org/drawingml/2006/main" xmlns:r="http://schemas.openxmlformats.org/officeDocument/2006/relationships" xmlns:p="http://schemas.openxmlformats.org/presentationml/2006/main">
  <p:tag name="SHAPE_LOCKS" val="1983"/>
</p:tagLst>
</file>

<file path=ppt/tags/tag209.xml><?xml version="1.0" encoding="utf-8"?>
<p:tagLst xmlns:a="http://schemas.openxmlformats.org/drawingml/2006/main" xmlns:r="http://schemas.openxmlformats.org/officeDocument/2006/relationships" xmlns:p="http://schemas.openxmlformats.org/presentationml/2006/main">
  <p:tag name="SHAPE_LOCKS" val="1983"/>
</p:tagLst>
</file>

<file path=ppt/tags/tag21.xml><?xml version="1.0" encoding="utf-8"?>
<p:tagLst xmlns:a="http://schemas.openxmlformats.org/drawingml/2006/main" xmlns:r="http://schemas.openxmlformats.org/officeDocument/2006/relationships" xmlns:p="http://schemas.openxmlformats.org/presentationml/2006/main">
  <p:tag name="SHAPE_LOCKS" val="1983"/>
</p:tagLst>
</file>

<file path=ppt/tags/tag210.xml><?xml version="1.0" encoding="utf-8"?>
<p:tagLst xmlns:a="http://schemas.openxmlformats.org/drawingml/2006/main" xmlns:r="http://schemas.openxmlformats.org/officeDocument/2006/relationships" xmlns:p="http://schemas.openxmlformats.org/presentationml/2006/main">
  <p:tag name="SHAPE_LOCKS" val="1983"/>
</p:tagLst>
</file>

<file path=ppt/tags/tag211.xml><?xml version="1.0" encoding="utf-8"?>
<p:tagLst xmlns:a="http://schemas.openxmlformats.org/drawingml/2006/main" xmlns:r="http://schemas.openxmlformats.org/officeDocument/2006/relationships" xmlns:p="http://schemas.openxmlformats.org/presentationml/2006/main">
  <p:tag name="SHAPE_LOCKS" val="1983"/>
</p:tagLst>
</file>

<file path=ppt/tags/tag212.xml><?xml version="1.0" encoding="utf-8"?>
<p:tagLst xmlns:a="http://schemas.openxmlformats.org/drawingml/2006/main" xmlns:r="http://schemas.openxmlformats.org/officeDocument/2006/relationships" xmlns:p="http://schemas.openxmlformats.org/presentationml/2006/main">
  <p:tag name="SHAPE_LOCKS" val="1983"/>
</p:tagLst>
</file>

<file path=ppt/tags/tag213.xml><?xml version="1.0" encoding="utf-8"?>
<p:tagLst xmlns:a="http://schemas.openxmlformats.org/drawingml/2006/main" xmlns:r="http://schemas.openxmlformats.org/officeDocument/2006/relationships" xmlns:p="http://schemas.openxmlformats.org/presentationml/2006/main">
  <p:tag name="SHAPE_LOCKS" val="1983"/>
</p:tagLst>
</file>

<file path=ppt/tags/tag214.xml><?xml version="1.0" encoding="utf-8"?>
<p:tagLst xmlns:a="http://schemas.openxmlformats.org/drawingml/2006/main" xmlns:r="http://schemas.openxmlformats.org/officeDocument/2006/relationships" xmlns:p="http://schemas.openxmlformats.org/presentationml/2006/main">
  <p:tag name="SHAPE_LOCKS" val="1983"/>
</p:tagLst>
</file>

<file path=ppt/tags/tag215.xml><?xml version="1.0" encoding="utf-8"?>
<p:tagLst xmlns:a="http://schemas.openxmlformats.org/drawingml/2006/main" xmlns:r="http://schemas.openxmlformats.org/officeDocument/2006/relationships" xmlns:p="http://schemas.openxmlformats.org/presentationml/2006/main">
  <p:tag name="SHAPE_LOCKS" val="1983"/>
</p:tagLst>
</file>

<file path=ppt/tags/tag216.xml><?xml version="1.0" encoding="utf-8"?>
<p:tagLst xmlns:a="http://schemas.openxmlformats.org/drawingml/2006/main" xmlns:r="http://schemas.openxmlformats.org/officeDocument/2006/relationships" xmlns:p="http://schemas.openxmlformats.org/presentationml/2006/main">
  <p:tag name="SHAPE_LOCKS" val="1983"/>
</p:tagLst>
</file>

<file path=ppt/tags/tag217.xml><?xml version="1.0" encoding="utf-8"?>
<p:tagLst xmlns:a="http://schemas.openxmlformats.org/drawingml/2006/main" xmlns:r="http://schemas.openxmlformats.org/officeDocument/2006/relationships" xmlns:p="http://schemas.openxmlformats.org/presentationml/2006/main">
  <p:tag name="SHAPE_LOCKS" val="1983"/>
</p:tagLst>
</file>

<file path=ppt/tags/tag218.xml><?xml version="1.0" encoding="utf-8"?>
<p:tagLst xmlns:a="http://schemas.openxmlformats.org/drawingml/2006/main" xmlns:r="http://schemas.openxmlformats.org/officeDocument/2006/relationships" xmlns:p="http://schemas.openxmlformats.org/presentationml/2006/main">
  <p:tag name="SHAPE_LOCKS" val="1983"/>
</p:tagLst>
</file>

<file path=ppt/tags/tag219.xml><?xml version="1.0" encoding="utf-8"?>
<p:tagLst xmlns:a="http://schemas.openxmlformats.org/drawingml/2006/main" xmlns:r="http://schemas.openxmlformats.org/officeDocument/2006/relationships" xmlns:p="http://schemas.openxmlformats.org/presentationml/2006/main">
  <p:tag name="SHAPE_LOCKS" val="1983"/>
</p:tagLst>
</file>

<file path=ppt/tags/tag22.xml><?xml version="1.0" encoding="utf-8"?>
<p:tagLst xmlns:a="http://schemas.openxmlformats.org/drawingml/2006/main" xmlns:r="http://schemas.openxmlformats.org/officeDocument/2006/relationships" xmlns:p="http://schemas.openxmlformats.org/presentationml/2006/main">
  <p:tag name="SHAPE_LOCKS" val="1983"/>
</p:tagLst>
</file>

<file path=ppt/tags/tag220.xml><?xml version="1.0" encoding="utf-8"?>
<p:tagLst xmlns:a="http://schemas.openxmlformats.org/drawingml/2006/main" xmlns:r="http://schemas.openxmlformats.org/officeDocument/2006/relationships" xmlns:p="http://schemas.openxmlformats.org/presentationml/2006/main">
  <p:tag name="SHAPE_LOCKS" val="1983"/>
</p:tagLst>
</file>

<file path=ppt/tags/tag221.xml><?xml version="1.0" encoding="utf-8"?>
<p:tagLst xmlns:a="http://schemas.openxmlformats.org/drawingml/2006/main" xmlns:r="http://schemas.openxmlformats.org/officeDocument/2006/relationships" xmlns:p="http://schemas.openxmlformats.org/presentationml/2006/main">
  <p:tag name="SHAPE_LOCKS" val="1983"/>
</p:tagLst>
</file>

<file path=ppt/tags/tag222.xml><?xml version="1.0" encoding="utf-8"?>
<p:tagLst xmlns:a="http://schemas.openxmlformats.org/drawingml/2006/main" xmlns:r="http://schemas.openxmlformats.org/officeDocument/2006/relationships" xmlns:p="http://schemas.openxmlformats.org/presentationml/2006/main">
  <p:tag name="SHAPE_LOCKS" val="1983"/>
</p:tagLst>
</file>

<file path=ppt/tags/tag223.xml><?xml version="1.0" encoding="utf-8"?>
<p:tagLst xmlns:a="http://schemas.openxmlformats.org/drawingml/2006/main" xmlns:r="http://schemas.openxmlformats.org/officeDocument/2006/relationships" xmlns:p="http://schemas.openxmlformats.org/presentationml/2006/main">
  <p:tag name="SHAPE_LOCKS" val="1983"/>
</p:tagLst>
</file>

<file path=ppt/tags/tag224.xml><?xml version="1.0" encoding="utf-8"?>
<p:tagLst xmlns:a="http://schemas.openxmlformats.org/drawingml/2006/main" xmlns:r="http://schemas.openxmlformats.org/officeDocument/2006/relationships" xmlns:p="http://schemas.openxmlformats.org/presentationml/2006/main">
  <p:tag name="SHAPE_LOCKS" val="1983"/>
</p:tagLst>
</file>

<file path=ppt/tags/tag225.xml><?xml version="1.0" encoding="utf-8"?>
<p:tagLst xmlns:a="http://schemas.openxmlformats.org/drawingml/2006/main" xmlns:r="http://schemas.openxmlformats.org/officeDocument/2006/relationships" xmlns:p="http://schemas.openxmlformats.org/presentationml/2006/main">
  <p:tag name="SHAPE_LOCKS" val="1983"/>
</p:tagLst>
</file>

<file path=ppt/tags/tag226.xml><?xml version="1.0" encoding="utf-8"?>
<p:tagLst xmlns:a="http://schemas.openxmlformats.org/drawingml/2006/main" xmlns:r="http://schemas.openxmlformats.org/officeDocument/2006/relationships" xmlns:p="http://schemas.openxmlformats.org/presentationml/2006/main">
  <p:tag name="SHAPE_LOCKS" val="1983"/>
</p:tagLst>
</file>

<file path=ppt/tags/tag227.xml><?xml version="1.0" encoding="utf-8"?>
<p:tagLst xmlns:a="http://schemas.openxmlformats.org/drawingml/2006/main" xmlns:r="http://schemas.openxmlformats.org/officeDocument/2006/relationships" xmlns:p="http://schemas.openxmlformats.org/presentationml/2006/main">
  <p:tag name="SHAPE_LOCKS" val="1983"/>
</p:tagLst>
</file>

<file path=ppt/tags/tag228.xml><?xml version="1.0" encoding="utf-8"?>
<p:tagLst xmlns:a="http://schemas.openxmlformats.org/drawingml/2006/main" xmlns:r="http://schemas.openxmlformats.org/officeDocument/2006/relationships" xmlns:p="http://schemas.openxmlformats.org/presentationml/2006/main">
  <p:tag name="SHAPE_LOCKS" val="1983"/>
</p:tagLst>
</file>

<file path=ppt/tags/tag229.xml><?xml version="1.0" encoding="utf-8"?>
<p:tagLst xmlns:a="http://schemas.openxmlformats.org/drawingml/2006/main" xmlns:r="http://schemas.openxmlformats.org/officeDocument/2006/relationships" xmlns:p="http://schemas.openxmlformats.org/presentationml/2006/main">
  <p:tag name="SHAPE_LOCKS" val="1983"/>
</p:tagLst>
</file>

<file path=ppt/tags/tag23.xml><?xml version="1.0" encoding="utf-8"?>
<p:tagLst xmlns:a="http://schemas.openxmlformats.org/drawingml/2006/main" xmlns:r="http://schemas.openxmlformats.org/officeDocument/2006/relationships" xmlns:p="http://schemas.openxmlformats.org/presentationml/2006/main">
  <p:tag name="SHAPE_LOCKS" val="1983"/>
</p:tagLst>
</file>

<file path=ppt/tags/tag230.xml><?xml version="1.0" encoding="utf-8"?>
<p:tagLst xmlns:a="http://schemas.openxmlformats.org/drawingml/2006/main" xmlns:r="http://schemas.openxmlformats.org/officeDocument/2006/relationships" xmlns:p="http://schemas.openxmlformats.org/presentationml/2006/main">
  <p:tag name="SHAPE_LOCKS" val="1983"/>
</p:tagLst>
</file>

<file path=ppt/tags/tag231.xml><?xml version="1.0" encoding="utf-8"?>
<p:tagLst xmlns:a="http://schemas.openxmlformats.org/drawingml/2006/main" xmlns:r="http://schemas.openxmlformats.org/officeDocument/2006/relationships" xmlns:p="http://schemas.openxmlformats.org/presentationml/2006/main">
  <p:tag name="SHAPE_LOCKS" val="1983"/>
</p:tagLst>
</file>

<file path=ppt/tags/tag232.xml><?xml version="1.0" encoding="utf-8"?>
<p:tagLst xmlns:a="http://schemas.openxmlformats.org/drawingml/2006/main" xmlns:r="http://schemas.openxmlformats.org/officeDocument/2006/relationships" xmlns:p="http://schemas.openxmlformats.org/presentationml/2006/main">
  <p:tag name="SHAPE_LOCKS" val="1983"/>
</p:tagLst>
</file>

<file path=ppt/tags/tag233.xml><?xml version="1.0" encoding="utf-8"?>
<p:tagLst xmlns:a="http://schemas.openxmlformats.org/drawingml/2006/main" xmlns:r="http://schemas.openxmlformats.org/officeDocument/2006/relationships" xmlns:p="http://schemas.openxmlformats.org/presentationml/2006/main">
  <p:tag name="SHAPE_LOCKS" val="1983"/>
</p:tagLst>
</file>

<file path=ppt/tags/tag234.xml><?xml version="1.0" encoding="utf-8"?>
<p:tagLst xmlns:a="http://schemas.openxmlformats.org/drawingml/2006/main" xmlns:r="http://schemas.openxmlformats.org/officeDocument/2006/relationships" xmlns:p="http://schemas.openxmlformats.org/presentationml/2006/main">
  <p:tag name="SHAPE_LOCKS" val="1983"/>
</p:tagLst>
</file>

<file path=ppt/tags/tag235.xml><?xml version="1.0" encoding="utf-8"?>
<p:tagLst xmlns:a="http://schemas.openxmlformats.org/drawingml/2006/main" xmlns:r="http://schemas.openxmlformats.org/officeDocument/2006/relationships" xmlns:p="http://schemas.openxmlformats.org/presentationml/2006/main">
  <p:tag name="SHAPE_LOCKS" val="1983"/>
</p:tagLst>
</file>

<file path=ppt/tags/tag236.xml><?xml version="1.0" encoding="utf-8"?>
<p:tagLst xmlns:a="http://schemas.openxmlformats.org/drawingml/2006/main" xmlns:r="http://schemas.openxmlformats.org/officeDocument/2006/relationships" xmlns:p="http://schemas.openxmlformats.org/presentationml/2006/main">
  <p:tag name="SHAPE_LOCKS" val="1983"/>
</p:tagLst>
</file>

<file path=ppt/tags/tag237.xml><?xml version="1.0" encoding="utf-8"?>
<p:tagLst xmlns:a="http://schemas.openxmlformats.org/drawingml/2006/main" xmlns:r="http://schemas.openxmlformats.org/officeDocument/2006/relationships" xmlns:p="http://schemas.openxmlformats.org/presentationml/2006/main">
  <p:tag name="SHAPE_LOCKS" val="1983"/>
</p:tagLst>
</file>

<file path=ppt/tags/tag238.xml><?xml version="1.0" encoding="utf-8"?>
<p:tagLst xmlns:a="http://schemas.openxmlformats.org/drawingml/2006/main" xmlns:r="http://schemas.openxmlformats.org/officeDocument/2006/relationships" xmlns:p="http://schemas.openxmlformats.org/presentationml/2006/main">
  <p:tag name="SHAPE_LOCKS" val="1983"/>
</p:tagLst>
</file>

<file path=ppt/tags/tag239.xml><?xml version="1.0" encoding="utf-8"?>
<p:tagLst xmlns:a="http://schemas.openxmlformats.org/drawingml/2006/main" xmlns:r="http://schemas.openxmlformats.org/officeDocument/2006/relationships" xmlns:p="http://schemas.openxmlformats.org/presentationml/2006/main">
  <p:tag name="SHAPE_LOCKS" val="1983"/>
</p:tagLst>
</file>

<file path=ppt/tags/tag24.xml><?xml version="1.0" encoding="utf-8"?>
<p:tagLst xmlns:a="http://schemas.openxmlformats.org/drawingml/2006/main" xmlns:r="http://schemas.openxmlformats.org/officeDocument/2006/relationships" xmlns:p="http://schemas.openxmlformats.org/presentationml/2006/main">
  <p:tag name="SHAPE_LOCKS" val="1983"/>
</p:tagLst>
</file>

<file path=ppt/tags/tag240.xml><?xml version="1.0" encoding="utf-8"?>
<p:tagLst xmlns:a="http://schemas.openxmlformats.org/drawingml/2006/main" xmlns:r="http://schemas.openxmlformats.org/officeDocument/2006/relationships" xmlns:p="http://schemas.openxmlformats.org/presentationml/2006/main">
  <p:tag name="SHAPE_LOCKS" val="1983"/>
</p:tagLst>
</file>

<file path=ppt/tags/tag241.xml><?xml version="1.0" encoding="utf-8"?>
<p:tagLst xmlns:a="http://schemas.openxmlformats.org/drawingml/2006/main" xmlns:r="http://schemas.openxmlformats.org/officeDocument/2006/relationships" xmlns:p="http://schemas.openxmlformats.org/presentationml/2006/main">
  <p:tag name="SHAPE_LOCKS" val="1983"/>
</p:tagLst>
</file>

<file path=ppt/tags/tag242.xml><?xml version="1.0" encoding="utf-8"?>
<p:tagLst xmlns:a="http://schemas.openxmlformats.org/drawingml/2006/main" xmlns:r="http://schemas.openxmlformats.org/officeDocument/2006/relationships" xmlns:p="http://schemas.openxmlformats.org/presentationml/2006/main">
  <p:tag name="SHAPE_LOCKS" val="1983"/>
</p:tagLst>
</file>

<file path=ppt/tags/tag243.xml><?xml version="1.0" encoding="utf-8"?>
<p:tagLst xmlns:a="http://schemas.openxmlformats.org/drawingml/2006/main" xmlns:r="http://schemas.openxmlformats.org/officeDocument/2006/relationships" xmlns:p="http://schemas.openxmlformats.org/presentationml/2006/main">
  <p:tag name="SHAPE_LOCKS" val="1983"/>
</p:tagLst>
</file>

<file path=ppt/tags/tag244.xml><?xml version="1.0" encoding="utf-8"?>
<p:tagLst xmlns:a="http://schemas.openxmlformats.org/drawingml/2006/main" xmlns:r="http://schemas.openxmlformats.org/officeDocument/2006/relationships" xmlns:p="http://schemas.openxmlformats.org/presentationml/2006/main">
  <p:tag name="SHAPE_LOCKS" val="1983"/>
</p:tagLst>
</file>

<file path=ppt/tags/tag245.xml><?xml version="1.0" encoding="utf-8"?>
<p:tagLst xmlns:a="http://schemas.openxmlformats.org/drawingml/2006/main" xmlns:r="http://schemas.openxmlformats.org/officeDocument/2006/relationships" xmlns:p="http://schemas.openxmlformats.org/presentationml/2006/main">
  <p:tag name="SHAPE_LOCKS" val="1983"/>
</p:tagLst>
</file>

<file path=ppt/tags/tag246.xml><?xml version="1.0" encoding="utf-8"?>
<p:tagLst xmlns:a="http://schemas.openxmlformats.org/drawingml/2006/main" xmlns:r="http://schemas.openxmlformats.org/officeDocument/2006/relationships" xmlns:p="http://schemas.openxmlformats.org/presentationml/2006/main">
  <p:tag name="SHAPE_LOCKS" val="1983"/>
</p:tagLst>
</file>

<file path=ppt/tags/tag247.xml><?xml version="1.0" encoding="utf-8"?>
<p:tagLst xmlns:a="http://schemas.openxmlformats.org/drawingml/2006/main" xmlns:r="http://schemas.openxmlformats.org/officeDocument/2006/relationships" xmlns:p="http://schemas.openxmlformats.org/presentationml/2006/main">
  <p:tag name="SHAPE_LOCKS" val="1983"/>
</p:tagLst>
</file>

<file path=ppt/tags/tag248.xml><?xml version="1.0" encoding="utf-8"?>
<p:tagLst xmlns:a="http://schemas.openxmlformats.org/drawingml/2006/main" xmlns:r="http://schemas.openxmlformats.org/officeDocument/2006/relationships" xmlns:p="http://schemas.openxmlformats.org/presentationml/2006/main">
  <p:tag name="SHAPE_LOCKS" val="1983"/>
</p:tagLst>
</file>

<file path=ppt/tags/tag249.xml><?xml version="1.0" encoding="utf-8"?>
<p:tagLst xmlns:a="http://schemas.openxmlformats.org/drawingml/2006/main" xmlns:r="http://schemas.openxmlformats.org/officeDocument/2006/relationships" xmlns:p="http://schemas.openxmlformats.org/presentationml/2006/main">
  <p:tag name="SHAPE_LOCKS" val="1983"/>
</p:tagLst>
</file>

<file path=ppt/tags/tag25.xml><?xml version="1.0" encoding="utf-8"?>
<p:tagLst xmlns:a="http://schemas.openxmlformats.org/drawingml/2006/main" xmlns:r="http://schemas.openxmlformats.org/officeDocument/2006/relationships" xmlns:p="http://schemas.openxmlformats.org/presentationml/2006/main">
  <p:tag name="SHAPE_LOCKS" val="1983"/>
</p:tagLst>
</file>

<file path=ppt/tags/tag250.xml><?xml version="1.0" encoding="utf-8"?>
<p:tagLst xmlns:a="http://schemas.openxmlformats.org/drawingml/2006/main" xmlns:r="http://schemas.openxmlformats.org/officeDocument/2006/relationships" xmlns:p="http://schemas.openxmlformats.org/presentationml/2006/main">
  <p:tag name="SHAPE_LOCKS" val="1983"/>
</p:tagLst>
</file>

<file path=ppt/tags/tag251.xml><?xml version="1.0" encoding="utf-8"?>
<p:tagLst xmlns:a="http://schemas.openxmlformats.org/drawingml/2006/main" xmlns:r="http://schemas.openxmlformats.org/officeDocument/2006/relationships" xmlns:p="http://schemas.openxmlformats.org/presentationml/2006/main">
  <p:tag name="SHAPE_LOCKS" val="1983"/>
</p:tagLst>
</file>

<file path=ppt/tags/tag252.xml><?xml version="1.0" encoding="utf-8"?>
<p:tagLst xmlns:a="http://schemas.openxmlformats.org/drawingml/2006/main" xmlns:r="http://schemas.openxmlformats.org/officeDocument/2006/relationships" xmlns:p="http://schemas.openxmlformats.org/presentationml/2006/main">
  <p:tag name="SHAPE_LOCKS" val="1983"/>
</p:tagLst>
</file>

<file path=ppt/tags/tag253.xml><?xml version="1.0" encoding="utf-8"?>
<p:tagLst xmlns:a="http://schemas.openxmlformats.org/drawingml/2006/main" xmlns:r="http://schemas.openxmlformats.org/officeDocument/2006/relationships" xmlns:p="http://schemas.openxmlformats.org/presentationml/2006/main">
  <p:tag name="SHAPE_LOCKS" val="1983"/>
</p:tagLst>
</file>

<file path=ppt/tags/tag254.xml><?xml version="1.0" encoding="utf-8"?>
<p:tagLst xmlns:a="http://schemas.openxmlformats.org/drawingml/2006/main" xmlns:r="http://schemas.openxmlformats.org/officeDocument/2006/relationships" xmlns:p="http://schemas.openxmlformats.org/presentationml/2006/main">
  <p:tag name="SHAPE_LOCKS" val="1983"/>
</p:tagLst>
</file>

<file path=ppt/tags/tag255.xml><?xml version="1.0" encoding="utf-8"?>
<p:tagLst xmlns:a="http://schemas.openxmlformats.org/drawingml/2006/main" xmlns:r="http://schemas.openxmlformats.org/officeDocument/2006/relationships" xmlns:p="http://schemas.openxmlformats.org/presentationml/2006/main">
  <p:tag name="SHAPE_LOCKS" val="1983"/>
</p:tagLst>
</file>

<file path=ppt/tags/tag256.xml><?xml version="1.0" encoding="utf-8"?>
<p:tagLst xmlns:a="http://schemas.openxmlformats.org/drawingml/2006/main" xmlns:r="http://schemas.openxmlformats.org/officeDocument/2006/relationships" xmlns:p="http://schemas.openxmlformats.org/presentationml/2006/main">
  <p:tag name="SHAPE_LOCKS" val="1983"/>
</p:tagLst>
</file>

<file path=ppt/tags/tag257.xml><?xml version="1.0" encoding="utf-8"?>
<p:tagLst xmlns:a="http://schemas.openxmlformats.org/drawingml/2006/main" xmlns:r="http://schemas.openxmlformats.org/officeDocument/2006/relationships" xmlns:p="http://schemas.openxmlformats.org/presentationml/2006/main">
  <p:tag name="SHAPE_LOCKS" val="1983"/>
</p:tagLst>
</file>

<file path=ppt/tags/tag258.xml><?xml version="1.0" encoding="utf-8"?>
<p:tagLst xmlns:a="http://schemas.openxmlformats.org/drawingml/2006/main" xmlns:r="http://schemas.openxmlformats.org/officeDocument/2006/relationships" xmlns:p="http://schemas.openxmlformats.org/presentationml/2006/main">
  <p:tag name="SHAPE_LOCKS" val="1983"/>
</p:tagLst>
</file>

<file path=ppt/tags/tag259.xml><?xml version="1.0" encoding="utf-8"?>
<p:tagLst xmlns:a="http://schemas.openxmlformats.org/drawingml/2006/main" xmlns:r="http://schemas.openxmlformats.org/officeDocument/2006/relationships" xmlns:p="http://schemas.openxmlformats.org/presentationml/2006/main">
  <p:tag name="SHAPE_LOCKS" val="1983"/>
</p:tagLst>
</file>

<file path=ppt/tags/tag26.xml><?xml version="1.0" encoding="utf-8"?>
<p:tagLst xmlns:a="http://schemas.openxmlformats.org/drawingml/2006/main" xmlns:r="http://schemas.openxmlformats.org/officeDocument/2006/relationships" xmlns:p="http://schemas.openxmlformats.org/presentationml/2006/main">
  <p:tag name="SHAPE_LOCKS" val="1983"/>
</p:tagLst>
</file>

<file path=ppt/tags/tag260.xml><?xml version="1.0" encoding="utf-8"?>
<p:tagLst xmlns:a="http://schemas.openxmlformats.org/drawingml/2006/main" xmlns:r="http://schemas.openxmlformats.org/officeDocument/2006/relationships" xmlns:p="http://schemas.openxmlformats.org/presentationml/2006/main">
  <p:tag name="SHAPE_LOCKS" val="1983"/>
</p:tagLst>
</file>

<file path=ppt/tags/tag261.xml><?xml version="1.0" encoding="utf-8"?>
<p:tagLst xmlns:a="http://schemas.openxmlformats.org/drawingml/2006/main" xmlns:r="http://schemas.openxmlformats.org/officeDocument/2006/relationships" xmlns:p="http://schemas.openxmlformats.org/presentationml/2006/main">
  <p:tag name="SHAPE_LOCKS" val="1983"/>
</p:tagLst>
</file>

<file path=ppt/tags/tag262.xml><?xml version="1.0" encoding="utf-8"?>
<p:tagLst xmlns:a="http://schemas.openxmlformats.org/drawingml/2006/main" xmlns:r="http://schemas.openxmlformats.org/officeDocument/2006/relationships" xmlns:p="http://schemas.openxmlformats.org/presentationml/2006/main">
  <p:tag name="SHAPE_LOCKS" val="1983"/>
</p:tagLst>
</file>

<file path=ppt/tags/tag263.xml><?xml version="1.0" encoding="utf-8"?>
<p:tagLst xmlns:a="http://schemas.openxmlformats.org/drawingml/2006/main" xmlns:r="http://schemas.openxmlformats.org/officeDocument/2006/relationships" xmlns:p="http://schemas.openxmlformats.org/presentationml/2006/main">
  <p:tag name="SHAPE_LOCKS" val="1983"/>
</p:tagLst>
</file>

<file path=ppt/tags/tag264.xml><?xml version="1.0" encoding="utf-8"?>
<p:tagLst xmlns:a="http://schemas.openxmlformats.org/drawingml/2006/main" xmlns:r="http://schemas.openxmlformats.org/officeDocument/2006/relationships" xmlns:p="http://schemas.openxmlformats.org/presentationml/2006/main">
  <p:tag name="SHAPE_LOCKS" val="1983"/>
</p:tagLst>
</file>

<file path=ppt/tags/tag265.xml><?xml version="1.0" encoding="utf-8"?>
<p:tagLst xmlns:a="http://schemas.openxmlformats.org/drawingml/2006/main" xmlns:r="http://schemas.openxmlformats.org/officeDocument/2006/relationships" xmlns:p="http://schemas.openxmlformats.org/presentationml/2006/main">
  <p:tag name="SHAPE_LOCKS" val="1983"/>
</p:tagLst>
</file>

<file path=ppt/tags/tag266.xml><?xml version="1.0" encoding="utf-8"?>
<p:tagLst xmlns:a="http://schemas.openxmlformats.org/drawingml/2006/main" xmlns:r="http://schemas.openxmlformats.org/officeDocument/2006/relationships" xmlns:p="http://schemas.openxmlformats.org/presentationml/2006/main">
  <p:tag name="SHAPE_LOCKS" val="1983"/>
</p:tagLst>
</file>

<file path=ppt/tags/tag267.xml><?xml version="1.0" encoding="utf-8"?>
<p:tagLst xmlns:a="http://schemas.openxmlformats.org/drawingml/2006/main" xmlns:r="http://schemas.openxmlformats.org/officeDocument/2006/relationships" xmlns:p="http://schemas.openxmlformats.org/presentationml/2006/main">
  <p:tag name="SHAPE_LOCKS" val="1983"/>
</p:tagLst>
</file>

<file path=ppt/tags/tag268.xml><?xml version="1.0" encoding="utf-8"?>
<p:tagLst xmlns:a="http://schemas.openxmlformats.org/drawingml/2006/main" xmlns:r="http://schemas.openxmlformats.org/officeDocument/2006/relationships" xmlns:p="http://schemas.openxmlformats.org/presentationml/2006/main">
  <p:tag name="SHAPE_LOCKS" val="1983"/>
</p:tagLst>
</file>

<file path=ppt/tags/tag269.xml><?xml version="1.0" encoding="utf-8"?>
<p:tagLst xmlns:a="http://schemas.openxmlformats.org/drawingml/2006/main" xmlns:r="http://schemas.openxmlformats.org/officeDocument/2006/relationships" xmlns:p="http://schemas.openxmlformats.org/presentationml/2006/main">
  <p:tag name="SHAPE_LOCKS" val="1983"/>
</p:tagLst>
</file>

<file path=ppt/tags/tag27.xml><?xml version="1.0" encoding="utf-8"?>
<p:tagLst xmlns:a="http://schemas.openxmlformats.org/drawingml/2006/main" xmlns:r="http://schemas.openxmlformats.org/officeDocument/2006/relationships" xmlns:p="http://schemas.openxmlformats.org/presentationml/2006/main">
  <p:tag name="SHAPE_LOCKS" val="1983"/>
</p:tagLst>
</file>

<file path=ppt/tags/tag270.xml><?xml version="1.0" encoding="utf-8"?>
<p:tagLst xmlns:a="http://schemas.openxmlformats.org/drawingml/2006/main" xmlns:r="http://schemas.openxmlformats.org/officeDocument/2006/relationships" xmlns:p="http://schemas.openxmlformats.org/presentationml/2006/main">
  <p:tag name="SHAPE_LOCKS" val="1983"/>
</p:tagLst>
</file>

<file path=ppt/tags/tag271.xml><?xml version="1.0" encoding="utf-8"?>
<p:tagLst xmlns:a="http://schemas.openxmlformats.org/drawingml/2006/main" xmlns:r="http://schemas.openxmlformats.org/officeDocument/2006/relationships" xmlns:p="http://schemas.openxmlformats.org/presentationml/2006/main">
  <p:tag name="SHAPE_LOCKS" val="1983"/>
</p:tagLst>
</file>

<file path=ppt/tags/tag272.xml><?xml version="1.0" encoding="utf-8"?>
<p:tagLst xmlns:a="http://schemas.openxmlformats.org/drawingml/2006/main" xmlns:r="http://schemas.openxmlformats.org/officeDocument/2006/relationships" xmlns:p="http://schemas.openxmlformats.org/presentationml/2006/main">
  <p:tag name="SHAPE_LOCKS" val="1983"/>
</p:tagLst>
</file>

<file path=ppt/tags/tag273.xml><?xml version="1.0" encoding="utf-8"?>
<p:tagLst xmlns:a="http://schemas.openxmlformats.org/drawingml/2006/main" xmlns:r="http://schemas.openxmlformats.org/officeDocument/2006/relationships" xmlns:p="http://schemas.openxmlformats.org/presentationml/2006/main">
  <p:tag name="SHAPE_LOCKS" val="1983"/>
</p:tagLst>
</file>

<file path=ppt/tags/tag274.xml><?xml version="1.0" encoding="utf-8"?>
<p:tagLst xmlns:a="http://schemas.openxmlformats.org/drawingml/2006/main" xmlns:r="http://schemas.openxmlformats.org/officeDocument/2006/relationships" xmlns:p="http://schemas.openxmlformats.org/presentationml/2006/main">
  <p:tag name="SHAPE_LOCKS" val="1983"/>
</p:tagLst>
</file>

<file path=ppt/tags/tag275.xml><?xml version="1.0" encoding="utf-8"?>
<p:tagLst xmlns:a="http://schemas.openxmlformats.org/drawingml/2006/main" xmlns:r="http://schemas.openxmlformats.org/officeDocument/2006/relationships" xmlns:p="http://schemas.openxmlformats.org/presentationml/2006/main">
  <p:tag name="SHAPE_LOCKS" val="1983"/>
</p:tagLst>
</file>

<file path=ppt/tags/tag276.xml><?xml version="1.0" encoding="utf-8"?>
<p:tagLst xmlns:a="http://schemas.openxmlformats.org/drawingml/2006/main" xmlns:r="http://schemas.openxmlformats.org/officeDocument/2006/relationships" xmlns:p="http://schemas.openxmlformats.org/presentationml/2006/main">
  <p:tag name="SHAPE_LOCKS" val="1983"/>
</p:tagLst>
</file>

<file path=ppt/tags/tag277.xml><?xml version="1.0" encoding="utf-8"?>
<p:tagLst xmlns:a="http://schemas.openxmlformats.org/drawingml/2006/main" xmlns:r="http://schemas.openxmlformats.org/officeDocument/2006/relationships" xmlns:p="http://schemas.openxmlformats.org/presentationml/2006/main">
  <p:tag name="SHAPE_LOCKS" val="1983"/>
</p:tagLst>
</file>

<file path=ppt/tags/tag278.xml><?xml version="1.0" encoding="utf-8"?>
<p:tagLst xmlns:a="http://schemas.openxmlformats.org/drawingml/2006/main" xmlns:r="http://schemas.openxmlformats.org/officeDocument/2006/relationships" xmlns:p="http://schemas.openxmlformats.org/presentationml/2006/main">
  <p:tag name="SHAPE_LOCKS" val="1983"/>
</p:tagLst>
</file>

<file path=ppt/tags/tag279.xml><?xml version="1.0" encoding="utf-8"?>
<p:tagLst xmlns:a="http://schemas.openxmlformats.org/drawingml/2006/main" xmlns:r="http://schemas.openxmlformats.org/officeDocument/2006/relationships" xmlns:p="http://schemas.openxmlformats.org/presentationml/2006/main">
  <p:tag name="SHAPE_LOCKS" val="1983"/>
</p:tagLst>
</file>

<file path=ppt/tags/tag28.xml><?xml version="1.0" encoding="utf-8"?>
<p:tagLst xmlns:a="http://schemas.openxmlformats.org/drawingml/2006/main" xmlns:r="http://schemas.openxmlformats.org/officeDocument/2006/relationships" xmlns:p="http://schemas.openxmlformats.org/presentationml/2006/main">
  <p:tag name="SHAPE_LOCKS" val="1983"/>
</p:tagLst>
</file>

<file path=ppt/tags/tag280.xml><?xml version="1.0" encoding="utf-8"?>
<p:tagLst xmlns:a="http://schemas.openxmlformats.org/drawingml/2006/main" xmlns:r="http://schemas.openxmlformats.org/officeDocument/2006/relationships" xmlns:p="http://schemas.openxmlformats.org/presentationml/2006/main">
  <p:tag name="SHAPE_LOCKS" val="1983"/>
</p:tagLst>
</file>

<file path=ppt/tags/tag281.xml><?xml version="1.0" encoding="utf-8"?>
<p:tagLst xmlns:a="http://schemas.openxmlformats.org/drawingml/2006/main" xmlns:r="http://schemas.openxmlformats.org/officeDocument/2006/relationships" xmlns:p="http://schemas.openxmlformats.org/presentationml/2006/main">
  <p:tag name="SHAPE_LOCKS" val="1983"/>
</p:tagLst>
</file>

<file path=ppt/tags/tag282.xml><?xml version="1.0" encoding="utf-8"?>
<p:tagLst xmlns:a="http://schemas.openxmlformats.org/drawingml/2006/main" xmlns:r="http://schemas.openxmlformats.org/officeDocument/2006/relationships" xmlns:p="http://schemas.openxmlformats.org/presentationml/2006/main">
  <p:tag name="SHAPE_LOCKS" val="1983"/>
</p:tagLst>
</file>

<file path=ppt/tags/tag283.xml><?xml version="1.0" encoding="utf-8"?>
<p:tagLst xmlns:a="http://schemas.openxmlformats.org/drawingml/2006/main" xmlns:r="http://schemas.openxmlformats.org/officeDocument/2006/relationships" xmlns:p="http://schemas.openxmlformats.org/presentationml/2006/main">
  <p:tag name="SHAPE_LOCKS" val="1983"/>
</p:tagLst>
</file>

<file path=ppt/tags/tag284.xml><?xml version="1.0" encoding="utf-8"?>
<p:tagLst xmlns:a="http://schemas.openxmlformats.org/drawingml/2006/main" xmlns:r="http://schemas.openxmlformats.org/officeDocument/2006/relationships" xmlns:p="http://schemas.openxmlformats.org/presentationml/2006/main">
  <p:tag name="SHAPE_LOCKS" val="1983"/>
</p:tagLst>
</file>

<file path=ppt/tags/tag285.xml><?xml version="1.0" encoding="utf-8"?>
<p:tagLst xmlns:a="http://schemas.openxmlformats.org/drawingml/2006/main" xmlns:r="http://schemas.openxmlformats.org/officeDocument/2006/relationships" xmlns:p="http://schemas.openxmlformats.org/presentationml/2006/main">
  <p:tag name="SHAPE_LOCKS" val="1983"/>
</p:tagLst>
</file>

<file path=ppt/tags/tag286.xml><?xml version="1.0" encoding="utf-8"?>
<p:tagLst xmlns:a="http://schemas.openxmlformats.org/drawingml/2006/main" xmlns:r="http://schemas.openxmlformats.org/officeDocument/2006/relationships" xmlns:p="http://schemas.openxmlformats.org/presentationml/2006/main">
  <p:tag name="SHAPE_LOCKS" val="1983"/>
</p:tagLst>
</file>

<file path=ppt/tags/tag287.xml><?xml version="1.0" encoding="utf-8"?>
<p:tagLst xmlns:a="http://schemas.openxmlformats.org/drawingml/2006/main" xmlns:r="http://schemas.openxmlformats.org/officeDocument/2006/relationships" xmlns:p="http://schemas.openxmlformats.org/presentationml/2006/main">
  <p:tag name="SHAPE_LOCKS" val="1983"/>
</p:tagLst>
</file>

<file path=ppt/tags/tag288.xml><?xml version="1.0" encoding="utf-8"?>
<p:tagLst xmlns:a="http://schemas.openxmlformats.org/drawingml/2006/main" xmlns:r="http://schemas.openxmlformats.org/officeDocument/2006/relationships" xmlns:p="http://schemas.openxmlformats.org/presentationml/2006/main">
  <p:tag name="SHAPE_LOCKS" val="1983"/>
</p:tagLst>
</file>

<file path=ppt/tags/tag289.xml><?xml version="1.0" encoding="utf-8"?>
<p:tagLst xmlns:a="http://schemas.openxmlformats.org/drawingml/2006/main" xmlns:r="http://schemas.openxmlformats.org/officeDocument/2006/relationships" xmlns:p="http://schemas.openxmlformats.org/presentationml/2006/main">
  <p:tag name="SHAPE_LOCKS" val="1983"/>
</p:tagLst>
</file>

<file path=ppt/tags/tag29.xml><?xml version="1.0" encoding="utf-8"?>
<p:tagLst xmlns:a="http://schemas.openxmlformats.org/drawingml/2006/main" xmlns:r="http://schemas.openxmlformats.org/officeDocument/2006/relationships" xmlns:p="http://schemas.openxmlformats.org/presentationml/2006/main">
  <p:tag name="SHAPE_LOCKS" val="1983"/>
</p:tagLst>
</file>

<file path=ppt/tags/tag290.xml><?xml version="1.0" encoding="utf-8"?>
<p:tagLst xmlns:a="http://schemas.openxmlformats.org/drawingml/2006/main" xmlns:r="http://schemas.openxmlformats.org/officeDocument/2006/relationships" xmlns:p="http://schemas.openxmlformats.org/presentationml/2006/main">
  <p:tag name="SHAPE_LOCKS" val="1983"/>
</p:tagLst>
</file>

<file path=ppt/tags/tag291.xml><?xml version="1.0" encoding="utf-8"?>
<p:tagLst xmlns:a="http://schemas.openxmlformats.org/drawingml/2006/main" xmlns:r="http://schemas.openxmlformats.org/officeDocument/2006/relationships" xmlns:p="http://schemas.openxmlformats.org/presentationml/2006/main">
  <p:tag name="SHAPE_LOCKS" val="1983"/>
</p:tagLst>
</file>

<file path=ppt/tags/tag292.xml><?xml version="1.0" encoding="utf-8"?>
<p:tagLst xmlns:a="http://schemas.openxmlformats.org/drawingml/2006/main" xmlns:r="http://schemas.openxmlformats.org/officeDocument/2006/relationships" xmlns:p="http://schemas.openxmlformats.org/presentationml/2006/main">
  <p:tag name="SHAPE_LOCKS" val="1983"/>
</p:tagLst>
</file>

<file path=ppt/tags/tag293.xml><?xml version="1.0" encoding="utf-8"?>
<p:tagLst xmlns:a="http://schemas.openxmlformats.org/drawingml/2006/main" xmlns:r="http://schemas.openxmlformats.org/officeDocument/2006/relationships" xmlns:p="http://schemas.openxmlformats.org/presentationml/2006/main">
  <p:tag name="SHAPE_LOCKS" val="1983"/>
</p:tagLst>
</file>

<file path=ppt/tags/tag294.xml><?xml version="1.0" encoding="utf-8"?>
<p:tagLst xmlns:a="http://schemas.openxmlformats.org/drawingml/2006/main" xmlns:r="http://schemas.openxmlformats.org/officeDocument/2006/relationships" xmlns:p="http://schemas.openxmlformats.org/presentationml/2006/main">
  <p:tag name="SHAPE_LOCKS" val="1983"/>
</p:tagLst>
</file>

<file path=ppt/tags/tag295.xml><?xml version="1.0" encoding="utf-8"?>
<p:tagLst xmlns:a="http://schemas.openxmlformats.org/drawingml/2006/main" xmlns:r="http://schemas.openxmlformats.org/officeDocument/2006/relationships" xmlns:p="http://schemas.openxmlformats.org/presentationml/2006/main">
  <p:tag name="SHAPE_LOCKS" val="1983"/>
</p:tagLst>
</file>

<file path=ppt/tags/tag296.xml><?xml version="1.0" encoding="utf-8"?>
<p:tagLst xmlns:a="http://schemas.openxmlformats.org/drawingml/2006/main" xmlns:r="http://schemas.openxmlformats.org/officeDocument/2006/relationships" xmlns:p="http://schemas.openxmlformats.org/presentationml/2006/main">
  <p:tag name="SHAPE_LOCKS" val="1983"/>
</p:tagLst>
</file>

<file path=ppt/tags/tag297.xml><?xml version="1.0" encoding="utf-8"?>
<p:tagLst xmlns:a="http://schemas.openxmlformats.org/drawingml/2006/main" xmlns:r="http://schemas.openxmlformats.org/officeDocument/2006/relationships" xmlns:p="http://schemas.openxmlformats.org/presentationml/2006/main">
  <p:tag name="SHAPE_LOCKS" val="1983"/>
</p:tagLst>
</file>

<file path=ppt/tags/tag298.xml><?xml version="1.0" encoding="utf-8"?>
<p:tagLst xmlns:a="http://schemas.openxmlformats.org/drawingml/2006/main" xmlns:r="http://schemas.openxmlformats.org/officeDocument/2006/relationships" xmlns:p="http://schemas.openxmlformats.org/presentationml/2006/main">
  <p:tag name="SHAPE_LOCKS" val="1983"/>
</p:tagLst>
</file>

<file path=ppt/tags/tag299.xml><?xml version="1.0" encoding="utf-8"?>
<p:tagLst xmlns:a="http://schemas.openxmlformats.org/drawingml/2006/main" xmlns:r="http://schemas.openxmlformats.org/officeDocument/2006/relationships" xmlns:p="http://schemas.openxmlformats.org/presentationml/2006/main">
  <p:tag name="SHAPE_LOCKS" val="1983"/>
</p:tagLst>
</file>

<file path=ppt/tags/tag3.xml><?xml version="1.0" encoding="utf-8"?>
<p:tagLst xmlns:a="http://schemas.openxmlformats.org/drawingml/2006/main" xmlns:r="http://schemas.openxmlformats.org/officeDocument/2006/relationships" xmlns:p="http://schemas.openxmlformats.org/presentationml/2006/main">
  <p:tag name="SHAPE_LOCKS" val="1983"/>
</p:tagLst>
</file>

<file path=ppt/tags/tag30.xml><?xml version="1.0" encoding="utf-8"?>
<p:tagLst xmlns:a="http://schemas.openxmlformats.org/drawingml/2006/main" xmlns:r="http://schemas.openxmlformats.org/officeDocument/2006/relationships" xmlns:p="http://schemas.openxmlformats.org/presentationml/2006/main">
  <p:tag name="SHAPE_LOCKS" val="1983"/>
</p:tagLst>
</file>

<file path=ppt/tags/tag300.xml><?xml version="1.0" encoding="utf-8"?>
<p:tagLst xmlns:a="http://schemas.openxmlformats.org/drawingml/2006/main" xmlns:r="http://schemas.openxmlformats.org/officeDocument/2006/relationships" xmlns:p="http://schemas.openxmlformats.org/presentationml/2006/main">
  <p:tag name="SHAPE_LOCKS" val="1983"/>
</p:tagLst>
</file>

<file path=ppt/tags/tag301.xml><?xml version="1.0" encoding="utf-8"?>
<p:tagLst xmlns:a="http://schemas.openxmlformats.org/drawingml/2006/main" xmlns:r="http://schemas.openxmlformats.org/officeDocument/2006/relationships" xmlns:p="http://schemas.openxmlformats.org/presentationml/2006/main">
  <p:tag name="SHAPE_LOCKS" val="1983"/>
</p:tagLst>
</file>

<file path=ppt/tags/tag302.xml><?xml version="1.0" encoding="utf-8"?>
<p:tagLst xmlns:a="http://schemas.openxmlformats.org/drawingml/2006/main" xmlns:r="http://schemas.openxmlformats.org/officeDocument/2006/relationships" xmlns:p="http://schemas.openxmlformats.org/presentationml/2006/main">
  <p:tag name="SHAPE_LOCKS" val="1983"/>
</p:tagLst>
</file>

<file path=ppt/tags/tag303.xml><?xml version="1.0" encoding="utf-8"?>
<p:tagLst xmlns:a="http://schemas.openxmlformats.org/drawingml/2006/main" xmlns:r="http://schemas.openxmlformats.org/officeDocument/2006/relationships" xmlns:p="http://schemas.openxmlformats.org/presentationml/2006/main">
  <p:tag name="SHAPE_LOCKS" val="1983"/>
</p:tagLst>
</file>

<file path=ppt/tags/tag304.xml><?xml version="1.0" encoding="utf-8"?>
<p:tagLst xmlns:a="http://schemas.openxmlformats.org/drawingml/2006/main" xmlns:r="http://schemas.openxmlformats.org/officeDocument/2006/relationships" xmlns:p="http://schemas.openxmlformats.org/presentationml/2006/main">
  <p:tag name="SHAPE_LOCKS" val="1983"/>
</p:tagLst>
</file>

<file path=ppt/tags/tag305.xml><?xml version="1.0" encoding="utf-8"?>
<p:tagLst xmlns:a="http://schemas.openxmlformats.org/drawingml/2006/main" xmlns:r="http://schemas.openxmlformats.org/officeDocument/2006/relationships" xmlns:p="http://schemas.openxmlformats.org/presentationml/2006/main">
  <p:tag name="SHAPE_LOCKS" val="1983"/>
</p:tagLst>
</file>

<file path=ppt/tags/tag306.xml><?xml version="1.0" encoding="utf-8"?>
<p:tagLst xmlns:a="http://schemas.openxmlformats.org/drawingml/2006/main" xmlns:r="http://schemas.openxmlformats.org/officeDocument/2006/relationships" xmlns:p="http://schemas.openxmlformats.org/presentationml/2006/main">
  <p:tag name="SHAPE_LOCKS" val="1983"/>
</p:tagLst>
</file>

<file path=ppt/tags/tag307.xml><?xml version="1.0" encoding="utf-8"?>
<p:tagLst xmlns:a="http://schemas.openxmlformats.org/drawingml/2006/main" xmlns:r="http://schemas.openxmlformats.org/officeDocument/2006/relationships" xmlns:p="http://schemas.openxmlformats.org/presentationml/2006/main">
  <p:tag name="SHAPE_LOCKS" val="1983"/>
</p:tagLst>
</file>

<file path=ppt/tags/tag308.xml><?xml version="1.0" encoding="utf-8"?>
<p:tagLst xmlns:a="http://schemas.openxmlformats.org/drawingml/2006/main" xmlns:r="http://schemas.openxmlformats.org/officeDocument/2006/relationships" xmlns:p="http://schemas.openxmlformats.org/presentationml/2006/main">
  <p:tag name="SHAPE_LOCKS" val="1983"/>
</p:tagLst>
</file>

<file path=ppt/tags/tag309.xml><?xml version="1.0" encoding="utf-8"?>
<p:tagLst xmlns:a="http://schemas.openxmlformats.org/drawingml/2006/main" xmlns:r="http://schemas.openxmlformats.org/officeDocument/2006/relationships" xmlns:p="http://schemas.openxmlformats.org/presentationml/2006/main">
  <p:tag name="SHAPE_LOCKS" val="1983"/>
</p:tagLst>
</file>

<file path=ppt/tags/tag31.xml><?xml version="1.0" encoding="utf-8"?>
<p:tagLst xmlns:a="http://schemas.openxmlformats.org/drawingml/2006/main" xmlns:r="http://schemas.openxmlformats.org/officeDocument/2006/relationships" xmlns:p="http://schemas.openxmlformats.org/presentationml/2006/main">
  <p:tag name="SHAPE_LOCKS" val="1983"/>
</p:tagLst>
</file>

<file path=ppt/tags/tag310.xml><?xml version="1.0" encoding="utf-8"?>
<p:tagLst xmlns:a="http://schemas.openxmlformats.org/drawingml/2006/main" xmlns:r="http://schemas.openxmlformats.org/officeDocument/2006/relationships" xmlns:p="http://schemas.openxmlformats.org/presentationml/2006/main">
  <p:tag name="SHAPE_LOCKS" val="1983"/>
</p:tagLst>
</file>

<file path=ppt/tags/tag311.xml><?xml version="1.0" encoding="utf-8"?>
<p:tagLst xmlns:a="http://schemas.openxmlformats.org/drawingml/2006/main" xmlns:r="http://schemas.openxmlformats.org/officeDocument/2006/relationships" xmlns:p="http://schemas.openxmlformats.org/presentationml/2006/main">
  <p:tag name="SHAPE_LOCKS" val="1983"/>
</p:tagLst>
</file>

<file path=ppt/tags/tag312.xml><?xml version="1.0" encoding="utf-8"?>
<p:tagLst xmlns:a="http://schemas.openxmlformats.org/drawingml/2006/main" xmlns:r="http://schemas.openxmlformats.org/officeDocument/2006/relationships" xmlns:p="http://schemas.openxmlformats.org/presentationml/2006/main">
  <p:tag name="SHAPE_LOCKS" val="1983"/>
</p:tagLst>
</file>

<file path=ppt/tags/tag313.xml><?xml version="1.0" encoding="utf-8"?>
<p:tagLst xmlns:a="http://schemas.openxmlformats.org/drawingml/2006/main" xmlns:r="http://schemas.openxmlformats.org/officeDocument/2006/relationships" xmlns:p="http://schemas.openxmlformats.org/presentationml/2006/main">
  <p:tag name="SHAPE_LOCKS" val="1983"/>
</p:tagLst>
</file>

<file path=ppt/tags/tag314.xml><?xml version="1.0" encoding="utf-8"?>
<p:tagLst xmlns:a="http://schemas.openxmlformats.org/drawingml/2006/main" xmlns:r="http://schemas.openxmlformats.org/officeDocument/2006/relationships" xmlns:p="http://schemas.openxmlformats.org/presentationml/2006/main">
  <p:tag name="SHAPE_LOCKS" val="1983"/>
</p:tagLst>
</file>

<file path=ppt/tags/tag32.xml><?xml version="1.0" encoding="utf-8"?>
<p:tagLst xmlns:a="http://schemas.openxmlformats.org/drawingml/2006/main" xmlns:r="http://schemas.openxmlformats.org/officeDocument/2006/relationships" xmlns:p="http://schemas.openxmlformats.org/presentationml/2006/main">
  <p:tag name="SHAPE_LOCKS" val="1983"/>
</p:tagLst>
</file>

<file path=ppt/tags/tag33.xml><?xml version="1.0" encoding="utf-8"?>
<p:tagLst xmlns:a="http://schemas.openxmlformats.org/drawingml/2006/main" xmlns:r="http://schemas.openxmlformats.org/officeDocument/2006/relationships" xmlns:p="http://schemas.openxmlformats.org/presentationml/2006/main">
  <p:tag name="SHAPE_LOCKS" val="1983"/>
</p:tagLst>
</file>

<file path=ppt/tags/tag34.xml><?xml version="1.0" encoding="utf-8"?>
<p:tagLst xmlns:a="http://schemas.openxmlformats.org/drawingml/2006/main" xmlns:r="http://schemas.openxmlformats.org/officeDocument/2006/relationships" xmlns:p="http://schemas.openxmlformats.org/presentationml/2006/main">
  <p:tag name="SHAPE_LOCKS" val="1983"/>
</p:tagLst>
</file>

<file path=ppt/tags/tag35.xml><?xml version="1.0" encoding="utf-8"?>
<p:tagLst xmlns:a="http://schemas.openxmlformats.org/drawingml/2006/main" xmlns:r="http://schemas.openxmlformats.org/officeDocument/2006/relationships" xmlns:p="http://schemas.openxmlformats.org/presentationml/2006/main">
  <p:tag name="SHAPE_LOCKS" val="1983"/>
</p:tagLst>
</file>

<file path=ppt/tags/tag36.xml><?xml version="1.0" encoding="utf-8"?>
<p:tagLst xmlns:a="http://schemas.openxmlformats.org/drawingml/2006/main" xmlns:r="http://schemas.openxmlformats.org/officeDocument/2006/relationships" xmlns:p="http://schemas.openxmlformats.org/presentationml/2006/main">
  <p:tag name="SHAPE_LOCKS" val="1983"/>
</p:tagLst>
</file>

<file path=ppt/tags/tag37.xml><?xml version="1.0" encoding="utf-8"?>
<p:tagLst xmlns:a="http://schemas.openxmlformats.org/drawingml/2006/main" xmlns:r="http://schemas.openxmlformats.org/officeDocument/2006/relationships" xmlns:p="http://schemas.openxmlformats.org/presentationml/2006/main">
  <p:tag name="SHAPE_LOCKS" val="1983"/>
</p:tagLst>
</file>

<file path=ppt/tags/tag38.xml><?xml version="1.0" encoding="utf-8"?>
<p:tagLst xmlns:a="http://schemas.openxmlformats.org/drawingml/2006/main" xmlns:r="http://schemas.openxmlformats.org/officeDocument/2006/relationships" xmlns:p="http://schemas.openxmlformats.org/presentationml/2006/main">
  <p:tag name="SHAPE_LOCKS" val="1983"/>
</p:tagLst>
</file>

<file path=ppt/tags/tag39.xml><?xml version="1.0" encoding="utf-8"?>
<p:tagLst xmlns:a="http://schemas.openxmlformats.org/drawingml/2006/main" xmlns:r="http://schemas.openxmlformats.org/officeDocument/2006/relationships" xmlns:p="http://schemas.openxmlformats.org/presentationml/2006/main">
  <p:tag name="SHAPE_LOCKS" val="1983"/>
</p:tagLst>
</file>

<file path=ppt/tags/tag4.xml><?xml version="1.0" encoding="utf-8"?>
<p:tagLst xmlns:a="http://schemas.openxmlformats.org/drawingml/2006/main" xmlns:r="http://schemas.openxmlformats.org/officeDocument/2006/relationships" xmlns:p="http://schemas.openxmlformats.org/presentationml/2006/main">
  <p:tag name="SHAPE_LOCKS" val="1983"/>
</p:tagLst>
</file>

<file path=ppt/tags/tag40.xml><?xml version="1.0" encoding="utf-8"?>
<p:tagLst xmlns:a="http://schemas.openxmlformats.org/drawingml/2006/main" xmlns:r="http://schemas.openxmlformats.org/officeDocument/2006/relationships" xmlns:p="http://schemas.openxmlformats.org/presentationml/2006/main">
  <p:tag name="SHAPE_LOCKS" val="1983"/>
</p:tagLst>
</file>

<file path=ppt/tags/tag41.xml><?xml version="1.0" encoding="utf-8"?>
<p:tagLst xmlns:a="http://schemas.openxmlformats.org/drawingml/2006/main" xmlns:r="http://schemas.openxmlformats.org/officeDocument/2006/relationships" xmlns:p="http://schemas.openxmlformats.org/presentationml/2006/main">
  <p:tag name="SHAPE_LOCKS" val="1983"/>
</p:tagLst>
</file>

<file path=ppt/tags/tag42.xml><?xml version="1.0" encoding="utf-8"?>
<p:tagLst xmlns:a="http://schemas.openxmlformats.org/drawingml/2006/main" xmlns:r="http://schemas.openxmlformats.org/officeDocument/2006/relationships" xmlns:p="http://schemas.openxmlformats.org/presentationml/2006/main">
  <p:tag name="SHAPE_LOCKS" val="1983"/>
</p:tagLst>
</file>

<file path=ppt/tags/tag43.xml><?xml version="1.0" encoding="utf-8"?>
<p:tagLst xmlns:a="http://schemas.openxmlformats.org/drawingml/2006/main" xmlns:r="http://schemas.openxmlformats.org/officeDocument/2006/relationships" xmlns:p="http://schemas.openxmlformats.org/presentationml/2006/main">
  <p:tag name="SHAPE_LOCKS" val="1983"/>
</p:tagLst>
</file>

<file path=ppt/tags/tag44.xml><?xml version="1.0" encoding="utf-8"?>
<p:tagLst xmlns:a="http://schemas.openxmlformats.org/drawingml/2006/main" xmlns:r="http://schemas.openxmlformats.org/officeDocument/2006/relationships" xmlns:p="http://schemas.openxmlformats.org/presentationml/2006/main">
  <p:tag name="SHAPE_LOCKS" val="1983"/>
</p:tagLst>
</file>

<file path=ppt/tags/tag45.xml><?xml version="1.0" encoding="utf-8"?>
<p:tagLst xmlns:a="http://schemas.openxmlformats.org/drawingml/2006/main" xmlns:r="http://schemas.openxmlformats.org/officeDocument/2006/relationships" xmlns:p="http://schemas.openxmlformats.org/presentationml/2006/main">
  <p:tag name="SHAPE_LOCKS" val="1983"/>
</p:tagLst>
</file>

<file path=ppt/tags/tag46.xml><?xml version="1.0" encoding="utf-8"?>
<p:tagLst xmlns:a="http://schemas.openxmlformats.org/drawingml/2006/main" xmlns:r="http://schemas.openxmlformats.org/officeDocument/2006/relationships" xmlns:p="http://schemas.openxmlformats.org/presentationml/2006/main">
  <p:tag name="SHAPE_LOCKS" val="1983"/>
</p:tagLst>
</file>

<file path=ppt/tags/tag47.xml><?xml version="1.0" encoding="utf-8"?>
<p:tagLst xmlns:a="http://schemas.openxmlformats.org/drawingml/2006/main" xmlns:r="http://schemas.openxmlformats.org/officeDocument/2006/relationships" xmlns:p="http://schemas.openxmlformats.org/presentationml/2006/main">
  <p:tag name="SHAPE_LOCKS" val="1983"/>
</p:tagLst>
</file>

<file path=ppt/tags/tag48.xml><?xml version="1.0" encoding="utf-8"?>
<p:tagLst xmlns:a="http://schemas.openxmlformats.org/drawingml/2006/main" xmlns:r="http://schemas.openxmlformats.org/officeDocument/2006/relationships" xmlns:p="http://schemas.openxmlformats.org/presentationml/2006/main">
  <p:tag name="SHAPE_LOCKS" val="1983"/>
</p:tagLst>
</file>

<file path=ppt/tags/tag49.xml><?xml version="1.0" encoding="utf-8"?>
<p:tagLst xmlns:a="http://schemas.openxmlformats.org/drawingml/2006/main" xmlns:r="http://schemas.openxmlformats.org/officeDocument/2006/relationships" xmlns:p="http://schemas.openxmlformats.org/presentationml/2006/main">
  <p:tag name="SHAPE_LOCKS" val="1983"/>
</p:tagLst>
</file>

<file path=ppt/tags/tag5.xml><?xml version="1.0" encoding="utf-8"?>
<p:tagLst xmlns:a="http://schemas.openxmlformats.org/drawingml/2006/main" xmlns:r="http://schemas.openxmlformats.org/officeDocument/2006/relationships" xmlns:p="http://schemas.openxmlformats.org/presentationml/2006/main">
  <p:tag name="SHAPE_LOCKS" val="1983"/>
</p:tagLst>
</file>

<file path=ppt/tags/tag50.xml><?xml version="1.0" encoding="utf-8"?>
<p:tagLst xmlns:a="http://schemas.openxmlformats.org/drawingml/2006/main" xmlns:r="http://schemas.openxmlformats.org/officeDocument/2006/relationships" xmlns:p="http://schemas.openxmlformats.org/presentationml/2006/main">
  <p:tag name="SHAPE_LOCKS" val="1983"/>
</p:tagLst>
</file>

<file path=ppt/tags/tag51.xml><?xml version="1.0" encoding="utf-8"?>
<p:tagLst xmlns:a="http://schemas.openxmlformats.org/drawingml/2006/main" xmlns:r="http://schemas.openxmlformats.org/officeDocument/2006/relationships" xmlns:p="http://schemas.openxmlformats.org/presentationml/2006/main">
  <p:tag name="SHAPE_LOCKS" val="1983"/>
</p:tagLst>
</file>

<file path=ppt/tags/tag52.xml><?xml version="1.0" encoding="utf-8"?>
<p:tagLst xmlns:a="http://schemas.openxmlformats.org/drawingml/2006/main" xmlns:r="http://schemas.openxmlformats.org/officeDocument/2006/relationships" xmlns:p="http://schemas.openxmlformats.org/presentationml/2006/main">
  <p:tag name="SHAPE_LOCKS" val="1983"/>
</p:tagLst>
</file>

<file path=ppt/tags/tag53.xml><?xml version="1.0" encoding="utf-8"?>
<p:tagLst xmlns:a="http://schemas.openxmlformats.org/drawingml/2006/main" xmlns:r="http://schemas.openxmlformats.org/officeDocument/2006/relationships" xmlns:p="http://schemas.openxmlformats.org/presentationml/2006/main">
  <p:tag name="SHAPE_LOCKS" val="1983"/>
</p:tagLst>
</file>

<file path=ppt/tags/tag54.xml><?xml version="1.0" encoding="utf-8"?>
<p:tagLst xmlns:a="http://schemas.openxmlformats.org/drawingml/2006/main" xmlns:r="http://schemas.openxmlformats.org/officeDocument/2006/relationships" xmlns:p="http://schemas.openxmlformats.org/presentationml/2006/main">
  <p:tag name="SHAPE_LOCKS" val="1983"/>
</p:tagLst>
</file>

<file path=ppt/tags/tag55.xml><?xml version="1.0" encoding="utf-8"?>
<p:tagLst xmlns:a="http://schemas.openxmlformats.org/drawingml/2006/main" xmlns:r="http://schemas.openxmlformats.org/officeDocument/2006/relationships" xmlns:p="http://schemas.openxmlformats.org/presentationml/2006/main">
  <p:tag name="SHAPE_LOCKS" val="1983"/>
</p:tagLst>
</file>

<file path=ppt/tags/tag56.xml><?xml version="1.0" encoding="utf-8"?>
<p:tagLst xmlns:a="http://schemas.openxmlformats.org/drawingml/2006/main" xmlns:r="http://schemas.openxmlformats.org/officeDocument/2006/relationships" xmlns:p="http://schemas.openxmlformats.org/presentationml/2006/main">
  <p:tag name="SHAPE_LOCKS" val="1983"/>
</p:tagLst>
</file>

<file path=ppt/tags/tag57.xml><?xml version="1.0" encoding="utf-8"?>
<p:tagLst xmlns:a="http://schemas.openxmlformats.org/drawingml/2006/main" xmlns:r="http://schemas.openxmlformats.org/officeDocument/2006/relationships" xmlns:p="http://schemas.openxmlformats.org/presentationml/2006/main">
  <p:tag name="SHAPE_LOCKS" val="1983"/>
</p:tagLst>
</file>

<file path=ppt/tags/tag58.xml><?xml version="1.0" encoding="utf-8"?>
<p:tagLst xmlns:a="http://schemas.openxmlformats.org/drawingml/2006/main" xmlns:r="http://schemas.openxmlformats.org/officeDocument/2006/relationships" xmlns:p="http://schemas.openxmlformats.org/presentationml/2006/main">
  <p:tag name="SHAPE_LOCKS" val="1983"/>
</p:tagLst>
</file>

<file path=ppt/tags/tag59.xml><?xml version="1.0" encoding="utf-8"?>
<p:tagLst xmlns:a="http://schemas.openxmlformats.org/drawingml/2006/main" xmlns:r="http://schemas.openxmlformats.org/officeDocument/2006/relationships" xmlns:p="http://schemas.openxmlformats.org/presentationml/2006/main">
  <p:tag name="SHAPE_LOCKS" val="1983"/>
</p:tagLst>
</file>

<file path=ppt/tags/tag6.xml><?xml version="1.0" encoding="utf-8"?>
<p:tagLst xmlns:a="http://schemas.openxmlformats.org/drawingml/2006/main" xmlns:r="http://schemas.openxmlformats.org/officeDocument/2006/relationships" xmlns:p="http://schemas.openxmlformats.org/presentationml/2006/main">
  <p:tag name="SHAPE_LOCKS" val="1983"/>
</p:tagLst>
</file>

<file path=ppt/tags/tag60.xml><?xml version="1.0" encoding="utf-8"?>
<p:tagLst xmlns:a="http://schemas.openxmlformats.org/drawingml/2006/main" xmlns:r="http://schemas.openxmlformats.org/officeDocument/2006/relationships" xmlns:p="http://schemas.openxmlformats.org/presentationml/2006/main">
  <p:tag name="SHAPE_LOCKS" val="1983"/>
</p:tagLst>
</file>

<file path=ppt/tags/tag61.xml><?xml version="1.0" encoding="utf-8"?>
<p:tagLst xmlns:a="http://schemas.openxmlformats.org/drawingml/2006/main" xmlns:r="http://schemas.openxmlformats.org/officeDocument/2006/relationships" xmlns:p="http://schemas.openxmlformats.org/presentationml/2006/main">
  <p:tag name="SHAPE_LOCKS" val="1983"/>
</p:tagLst>
</file>

<file path=ppt/tags/tag62.xml><?xml version="1.0" encoding="utf-8"?>
<p:tagLst xmlns:a="http://schemas.openxmlformats.org/drawingml/2006/main" xmlns:r="http://schemas.openxmlformats.org/officeDocument/2006/relationships" xmlns:p="http://schemas.openxmlformats.org/presentationml/2006/main">
  <p:tag name="SHAPE_LOCKS" val="1983"/>
</p:tagLst>
</file>

<file path=ppt/tags/tag63.xml><?xml version="1.0" encoding="utf-8"?>
<p:tagLst xmlns:a="http://schemas.openxmlformats.org/drawingml/2006/main" xmlns:r="http://schemas.openxmlformats.org/officeDocument/2006/relationships" xmlns:p="http://schemas.openxmlformats.org/presentationml/2006/main">
  <p:tag name="SHAPE_LOCKS" val="1983"/>
</p:tagLst>
</file>

<file path=ppt/tags/tag64.xml><?xml version="1.0" encoding="utf-8"?>
<p:tagLst xmlns:a="http://schemas.openxmlformats.org/drawingml/2006/main" xmlns:r="http://schemas.openxmlformats.org/officeDocument/2006/relationships" xmlns:p="http://schemas.openxmlformats.org/presentationml/2006/main">
  <p:tag name="SHAPE_LOCKS" val="1983"/>
</p:tagLst>
</file>

<file path=ppt/tags/tag65.xml><?xml version="1.0" encoding="utf-8"?>
<p:tagLst xmlns:a="http://schemas.openxmlformats.org/drawingml/2006/main" xmlns:r="http://schemas.openxmlformats.org/officeDocument/2006/relationships" xmlns:p="http://schemas.openxmlformats.org/presentationml/2006/main">
  <p:tag name="SHAPE_LOCKS" val="1983"/>
</p:tagLst>
</file>

<file path=ppt/tags/tag66.xml><?xml version="1.0" encoding="utf-8"?>
<p:tagLst xmlns:a="http://schemas.openxmlformats.org/drawingml/2006/main" xmlns:r="http://schemas.openxmlformats.org/officeDocument/2006/relationships" xmlns:p="http://schemas.openxmlformats.org/presentationml/2006/main">
  <p:tag name="SHAPE_LOCKS" val="1983"/>
</p:tagLst>
</file>

<file path=ppt/tags/tag67.xml><?xml version="1.0" encoding="utf-8"?>
<p:tagLst xmlns:a="http://schemas.openxmlformats.org/drawingml/2006/main" xmlns:r="http://schemas.openxmlformats.org/officeDocument/2006/relationships" xmlns:p="http://schemas.openxmlformats.org/presentationml/2006/main">
  <p:tag name="SHAPE_LOCKS" val="1983"/>
</p:tagLst>
</file>

<file path=ppt/tags/tag68.xml><?xml version="1.0" encoding="utf-8"?>
<p:tagLst xmlns:a="http://schemas.openxmlformats.org/drawingml/2006/main" xmlns:r="http://schemas.openxmlformats.org/officeDocument/2006/relationships" xmlns:p="http://schemas.openxmlformats.org/presentationml/2006/main">
  <p:tag name="SHAPE_LOCKS" val="1983"/>
</p:tagLst>
</file>

<file path=ppt/tags/tag69.xml><?xml version="1.0" encoding="utf-8"?>
<p:tagLst xmlns:a="http://schemas.openxmlformats.org/drawingml/2006/main" xmlns:r="http://schemas.openxmlformats.org/officeDocument/2006/relationships" xmlns:p="http://schemas.openxmlformats.org/presentationml/2006/main">
  <p:tag name="SHAPE_LOCKS" val="1983"/>
</p:tagLst>
</file>

<file path=ppt/tags/tag7.xml><?xml version="1.0" encoding="utf-8"?>
<p:tagLst xmlns:a="http://schemas.openxmlformats.org/drawingml/2006/main" xmlns:r="http://schemas.openxmlformats.org/officeDocument/2006/relationships" xmlns:p="http://schemas.openxmlformats.org/presentationml/2006/main">
  <p:tag name="SHAPE_LOCKS" val="1983"/>
</p:tagLst>
</file>

<file path=ppt/tags/tag70.xml><?xml version="1.0" encoding="utf-8"?>
<p:tagLst xmlns:a="http://schemas.openxmlformats.org/drawingml/2006/main" xmlns:r="http://schemas.openxmlformats.org/officeDocument/2006/relationships" xmlns:p="http://schemas.openxmlformats.org/presentationml/2006/main">
  <p:tag name="SHAPE_LOCKS" val="1983"/>
</p:tagLst>
</file>

<file path=ppt/tags/tag71.xml><?xml version="1.0" encoding="utf-8"?>
<p:tagLst xmlns:a="http://schemas.openxmlformats.org/drawingml/2006/main" xmlns:r="http://schemas.openxmlformats.org/officeDocument/2006/relationships" xmlns:p="http://schemas.openxmlformats.org/presentationml/2006/main">
  <p:tag name="SHAPE_LOCKS" val="1983"/>
</p:tagLst>
</file>

<file path=ppt/tags/tag72.xml><?xml version="1.0" encoding="utf-8"?>
<p:tagLst xmlns:a="http://schemas.openxmlformats.org/drawingml/2006/main" xmlns:r="http://schemas.openxmlformats.org/officeDocument/2006/relationships" xmlns:p="http://schemas.openxmlformats.org/presentationml/2006/main">
  <p:tag name="SHAPE_LOCKS" val="1983"/>
</p:tagLst>
</file>

<file path=ppt/tags/tag73.xml><?xml version="1.0" encoding="utf-8"?>
<p:tagLst xmlns:a="http://schemas.openxmlformats.org/drawingml/2006/main" xmlns:r="http://schemas.openxmlformats.org/officeDocument/2006/relationships" xmlns:p="http://schemas.openxmlformats.org/presentationml/2006/main">
  <p:tag name="SHAPE_LOCKS" val="1983"/>
</p:tagLst>
</file>

<file path=ppt/tags/tag74.xml><?xml version="1.0" encoding="utf-8"?>
<p:tagLst xmlns:a="http://schemas.openxmlformats.org/drawingml/2006/main" xmlns:r="http://schemas.openxmlformats.org/officeDocument/2006/relationships" xmlns:p="http://schemas.openxmlformats.org/presentationml/2006/main">
  <p:tag name="SHAPE_LOCKS" val="1983"/>
</p:tagLst>
</file>

<file path=ppt/tags/tag75.xml><?xml version="1.0" encoding="utf-8"?>
<p:tagLst xmlns:a="http://schemas.openxmlformats.org/drawingml/2006/main" xmlns:r="http://schemas.openxmlformats.org/officeDocument/2006/relationships" xmlns:p="http://schemas.openxmlformats.org/presentationml/2006/main">
  <p:tag name="SHAPE_LOCKS" val="1983"/>
</p:tagLst>
</file>

<file path=ppt/tags/tag76.xml><?xml version="1.0" encoding="utf-8"?>
<p:tagLst xmlns:a="http://schemas.openxmlformats.org/drawingml/2006/main" xmlns:r="http://schemas.openxmlformats.org/officeDocument/2006/relationships" xmlns:p="http://schemas.openxmlformats.org/presentationml/2006/main">
  <p:tag name="SHAPE_LOCKS" val="1983"/>
</p:tagLst>
</file>

<file path=ppt/tags/tag77.xml><?xml version="1.0" encoding="utf-8"?>
<p:tagLst xmlns:a="http://schemas.openxmlformats.org/drawingml/2006/main" xmlns:r="http://schemas.openxmlformats.org/officeDocument/2006/relationships" xmlns:p="http://schemas.openxmlformats.org/presentationml/2006/main">
  <p:tag name="SHAPE_LOCKS" val="1983"/>
</p:tagLst>
</file>

<file path=ppt/tags/tag78.xml><?xml version="1.0" encoding="utf-8"?>
<p:tagLst xmlns:a="http://schemas.openxmlformats.org/drawingml/2006/main" xmlns:r="http://schemas.openxmlformats.org/officeDocument/2006/relationships" xmlns:p="http://schemas.openxmlformats.org/presentationml/2006/main">
  <p:tag name="SHAPE_LOCKS" val="1983"/>
</p:tagLst>
</file>

<file path=ppt/tags/tag79.xml><?xml version="1.0" encoding="utf-8"?>
<p:tagLst xmlns:a="http://schemas.openxmlformats.org/drawingml/2006/main" xmlns:r="http://schemas.openxmlformats.org/officeDocument/2006/relationships" xmlns:p="http://schemas.openxmlformats.org/presentationml/2006/main">
  <p:tag name="SHAPE_LOCKS" val="1983"/>
</p:tagLst>
</file>

<file path=ppt/tags/tag8.xml><?xml version="1.0" encoding="utf-8"?>
<p:tagLst xmlns:a="http://schemas.openxmlformats.org/drawingml/2006/main" xmlns:r="http://schemas.openxmlformats.org/officeDocument/2006/relationships" xmlns:p="http://schemas.openxmlformats.org/presentationml/2006/main">
  <p:tag name="SHAPE_LOCKS" val="1983"/>
</p:tagLst>
</file>

<file path=ppt/tags/tag80.xml><?xml version="1.0" encoding="utf-8"?>
<p:tagLst xmlns:a="http://schemas.openxmlformats.org/drawingml/2006/main" xmlns:r="http://schemas.openxmlformats.org/officeDocument/2006/relationships" xmlns:p="http://schemas.openxmlformats.org/presentationml/2006/main">
  <p:tag name="SHAPE_LOCKS" val="1983"/>
</p:tagLst>
</file>

<file path=ppt/tags/tag81.xml><?xml version="1.0" encoding="utf-8"?>
<p:tagLst xmlns:a="http://schemas.openxmlformats.org/drawingml/2006/main" xmlns:r="http://schemas.openxmlformats.org/officeDocument/2006/relationships" xmlns:p="http://schemas.openxmlformats.org/presentationml/2006/main">
  <p:tag name="SHAPE_LOCKS" val="1983"/>
</p:tagLst>
</file>

<file path=ppt/tags/tag82.xml><?xml version="1.0" encoding="utf-8"?>
<p:tagLst xmlns:a="http://schemas.openxmlformats.org/drawingml/2006/main" xmlns:r="http://schemas.openxmlformats.org/officeDocument/2006/relationships" xmlns:p="http://schemas.openxmlformats.org/presentationml/2006/main">
  <p:tag name="SHAPE_LOCKS" val="1983"/>
</p:tagLst>
</file>

<file path=ppt/tags/tag83.xml><?xml version="1.0" encoding="utf-8"?>
<p:tagLst xmlns:a="http://schemas.openxmlformats.org/drawingml/2006/main" xmlns:r="http://schemas.openxmlformats.org/officeDocument/2006/relationships" xmlns:p="http://schemas.openxmlformats.org/presentationml/2006/main">
  <p:tag name="SHAPE_LOCKS" val="1983"/>
</p:tagLst>
</file>

<file path=ppt/tags/tag84.xml><?xml version="1.0" encoding="utf-8"?>
<p:tagLst xmlns:a="http://schemas.openxmlformats.org/drawingml/2006/main" xmlns:r="http://schemas.openxmlformats.org/officeDocument/2006/relationships" xmlns:p="http://schemas.openxmlformats.org/presentationml/2006/main">
  <p:tag name="SHAPE_LOCKS" val="1983"/>
</p:tagLst>
</file>

<file path=ppt/tags/tag85.xml><?xml version="1.0" encoding="utf-8"?>
<p:tagLst xmlns:a="http://schemas.openxmlformats.org/drawingml/2006/main" xmlns:r="http://schemas.openxmlformats.org/officeDocument/2006/relationships" xmlns:p="http://schemas.openxmlformats.org/presentationml/2006/main">
  <p:tag name="SHAPE_LOCKS" val="1983"/>
</p:tagLst>
</file>

<file path=ppt/tags/tag86.xml><?xml version="1.0" encoding="utf-8"?>
<p:tagLst xmlns:a="http://schemas.openxmlformats.org/drawingml/2006/main" xmlns:r="http://schemas.openxmlformats.org/officeDocument/2006/relationships" xmlns:p="http://schemas.openxmlformats.org/presentationml/2006/main">
  <p:tag name="SHAPE_LOCKS" val="1983"/>
</p:tagLst>
</file>

<file path=ppt/tags/tag87.xml><?xml version="1.0" encoding="utf-8"?>
<p:tagLst xmlns:a="http://schemas.openxmlformats.org/drawingml/2006/main" xmlns:r="http://schemas.openxmlformats.org/officeDocument/2006/relationships" xmlns:p="http://schemas.openxmlformats.org/presentationml/2006/main">
  <p:tag name="SHAPE_LOCKS" val="1983"/>
</p:tagLst>
</file>

<file path=ppt/tags/tag88.xml><?xml version="1.0" encoding="utf-8"?>
<p:tagLst xmlns:a="http://schemas.openxmlformats.org/drawingml/2006/main" xmlns:r="http://schemas.openxmlformats.org/officeDocument/2006/relationships" xmlns:p="http://schemas.openxmlformats.org/presentationml/2006/main">
  <p:tag name="SHAPE_LOCKS" val="1983"/>
</p:tagLst>
</file>

<file path=ppt/tags/tag89.xml><?xml version="1.0" encoding="utf-8"?>
<p:tagLst xmlns:a="http://schemas.openxmlformats.org/drawingml/2006/main" xmlns:r="http://schemas.openxmlformats.org/officeDocument/2006/relationships" xmlns:p="http://schemas.openxmlformats.org/presentationml/2006/main">
  <p:tag name="SHAPE_LOCKS" val="1983"/>
</p:tagLst>
</file>

<file path=ppt/tags/tag9.xml><?xml version="1.0" encoding="utf-8"?>
<p:tagLst xmlns:a="http://schemas.openxmlformats.org/drawingml/2006/main" xmlns:r="http://schemas.openxmlformats.org/officeDocument/2006/relationships" xmlns:p="http://schemas.openxmlformats.org/presentationml/2006/main">
  <p:tag name="SHAPE_LOCKS" val="1983"/>
</p:tagLst>
</file>

<file path=ppt/tags/tag90.xml><?xml version="1.0" encoding="utf-8"?>
<p:tagLst xmlns:a="http://schemas.openxmlformats.org/drawingml/2006/main" xmlns:r="http://schemas.openxmlformats.org/officeDocument/2006/relationships" xmlns:p="http://schemas.openxmlformats.org/presentationml/2006/main">
  <p:tag name="SHAPE_LOCKS" val="1983"/>
</p:tagLst>
</file>

<file path=ppt/tags/tag91.xml><?xml version="1.0" encoding="utf-8"?>
<p:tagLst xmlns:a="http://schemas.openxmlformats.org/drawingml/2006/main" xmlns:r="http://schemas.openxmlformats.org/officeDocument/2006/relationships" xmlns:p="http://schemas.openxmlformats.org/presentationml/2006/main">
  <p:tag name="SHAPE_LOCKS" val="1983"/>
</p:tagLst>
</file>

<file path=ppt/tags/tag92.xml><?xml version="1.0" encoding="utf-8"?>
<p:tagLst xmlns:a="http://schemas.openxmlformats.org/drawingml/2006/main" xmlns:r="http://schemas.openxmlformats.org/officeDocument/2006/relationships" xmlns:p="http://schemas.openxmlformats.org/presentationml/2006/main">
  <p:tag name="SHAPE_LOCKS" val="1983"/>
</p:tagLst>
</file>

<file path=ppt/tags/tag93.xml><?xml version="1.0" encoding="utf-8"?>
<p:tagLst xmlns:a="http://schemas.openxmlformats.org/drawingml/2006/main" xmlns:r="http://schemas.openxmlformats.org/officeDocument/2006/relationships" xmlns:p="http://schemas.openxmlformats.org/presentationml/2006/main">
  <p:tag name="SHAPE_LOCKS" val="1983"/>
</p:tagLst>
</file>

<file path=ppt/tags/tag94.xml><?xml version="1.0" encoding="utf-8"?>
<p:tagLst xmlns:a="http://schemas.openxmlformats.org/drawingml/2006/main" xmlns:r="http://schemas.openxmlformats.org/officeDocument/2006/relationships" xmlns:p="http://schemas.openxmlformats.org/presentationml/2006/main">
  <p:tag name="SHAPE_LOCKS" val="1983"/>
</p:tagLst>
</file>

<file path=ppt/tags/tag95.xml><?xml version="1.0" encoding="utf-8"?>
<p:tagLst xmlns:a="http://schemas.openxmlformats.org/drawingml/2006/main" xmlns:r="http://schemas.openxmlformats.org/officeDocument/2006/relationships" xmlns:p="http://schemas.openxmlformats.org/presentationml/2006/main">
  <p:tag name="SHAPE_LOCKS" val="1983"/>
</p:tagLst>
</file>

<file path=ppt/tags/tag96.xml><?xml version="1.0" encoding="utf-8"?>
<p:tagLst xmlns:a="http://schemas.openxmlformats.org/drawingml/2006/main" xmlns:r="http://schemas.openxmlformats.org/officeDocument/2006/relationships" xmlns:p="http://schemas.openxmlformats.org/presentationml/2006/main">
  <p:tag name="SHAPE_LOCKS" val="1983"/>
</p:tagLst>
</file>

<file path=ppt/tags/tag97.xml><?xml version="1.0" encoding="utf-8"?>
<p:tagLst xmlns:a="http://schemas.openxmlformats.org/drawingml/2006/main" xmlns:r="http://schemas.openxmlformats.org/officeDocument/2006/relationships" xmlns:p="http://schemas.openxmlformats.org/presentationml/2006/main">
  <p:tag name="SHAPE_LOCKS" val="1983"/>
</p:tagLst>
</file>

<file path=ppt/tags/tag98.xml><?xml version="1.0" encoding="utf-8"?>
<p:tagLst xmlns:a="http://schemas.openxmlformats.org/drawingml/2006/main" xmlns:r="http://schemas.openxmlformats.org/officeDocument/2006/relationships" xmlns:p="http://schemas.openxmlformats.org/presentationml/2006/main">
  <p:tag name="SHAPE_LOCKS" val="1983"/>
</p:tagLst>
</file>

<file path=ppt/tags/tag99.xml><?xml version="1.0" encoding="utf-8"?>
<p:tagLst xmlns:a="http://schemas.openxmlformats.org/drawingml/2006/main" xmlns:r="http://schemas.openxmlformats.org/officeDocument/2006/relationships" xmlns:p="http://schemas.openxmlformats.org/presentationml/2006/main">
  <p:tag name="SHAPE_LOCKS" val="198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IPCR Module Materials" ma:contentTypeID="0x01010044B313A832F1644E94D94799A01F591700E0F3B8AF1230614C95FE5FA07EE1F5EC" ma:contentTypeVersion="19" ma:contentTypeDescription="" ma:contentTypeScope="" ma:versionID="8c846d9078315984e4bbd09dcd4875b8">
  <xsd:schema xmlns:xsd="http://www.w3.org/2001/XMLSchema" xmlns:xs="http://www.w3.org/2001/XMLSchema" xmlns:p="http://schemas.microsoft.com/office/2006/metadata/properties" xmlns:ns2="ddd86614-e075-45fd-ad75-7be4b83b486d" targetNamespace="http://schemas.microsoft.com/office/2006/metadata/properties" ma:root="true" ma:fieldsID="dc2ad8e627c0b0bf80b0f85bae625447" ns2:_="">
    <xsd:import namespace="ddd86614-e075-45fd-ad75-7be4b83b486d"/>
    <xsd:element name="properties">
      <xsd:complexType>
        <xsd:sequence>
          <xsd:element name="documentManagement">
            <xsd:complexType>
              <xsd:all>
                <xsd:element ref="ns2:TaxCatchAll" minOccurs="0"/>
                <xsd:element ref="ns2:TaxCatchAllLabel" minOccurs="0"/>
                <xsd:element ref="ns2:g43b9a42aeab465eafaf2075132a47f1" minOccurs="0"/>
                <xsd:element ref="ns2:IPCRModuleStatus" minOccurs="0"/>
                <xsd:element ref="ns2:k2f99e5951c2460b999af14fcc98a186"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d86614-e075-45fd-ad75-7be4b83b486d"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f78954d5-acc0-4ffb-98ec-a1572a064751}" ma:internalName="TaxCatchAll" ma:showField="CatchAllData" ma:web="ddd86614-e075-45fd-ad75-7be4b83b486d">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f78954d5-acc0-4ffb-98ec-a1572a064751}" ma:internalName="TaxCatchAllLabel" ma:readOnly="true" ma:showField="CatchAllDataLabel" ma:web="ddd86614-e075-45fd-ad75-7be4b83b486d">
      <xsd:complexType>
        <xsd:complexContent>
          <xsd:extension base="dms:MultiChoiceLookup">
            <xsd:sequence>
              <xsd:element name="Value" type="dms:Lookup" maxOccurs="unbounded" minOccurs="0" nillable="true"/>
            </xsd:sequence>
          </xsd:extension>
        </xsd:complexContent>
      </xsd:complexType>
    </xsd:element>
    <xsd:element name="g43b9a42aeab465eafaf2075132a47f1" ma:index="10" nillable="true" ma:taxonomy="true" ma:internalName="g43b9a42aeab465eafaf2075132a47f1" ma:taxonomyFieldName="IPCRModuleMaterials" ma:displayName="Module Materials" ma:indexed="true" ma:default="" ma:fieldId="{043b9a42-aeab-465e-afaf-2075132a47f1}" ma:sspId="49902157-4f79-49bc-a821-2837ff72634b" ma:termSetId="52f1006f-8c11-46e7-a2f4-6dc6a718c670" ma:anchorId="00000000-0000-0000-0000-000000000000" ma:open="true" ma:isKeyword="false">
      <xsd:complexType>
        <xsd:sequence>
          <xsd:element ref="pc:Terms" minOccurs="0" maxOccurs="1"/>
        </xsd:sequence>
      </xsd:complexType>
    </xsd:element>
    <xsd:element name="IPCRModuleStatus" ma:index="12" nillable="true" ma:displayName="Module Status" ma:default="In Progress" ma:format="Dropdown" ma:hidden="true" ma:internalName="IPCRModuleStatus" ma:readOnly="false">
      <xsd:simpleType>
        <xsd:restriction base="dms:Choice">
          <xsd:enumeration value="In Progress"/>
          <xsd:enumeration value="Approved"/>
          <xsd:enumeration value="Published"/>
          <xsd:enumeration value="Cancelled / Deferred"/>
        </xsd:restriction>
      </xsd:simpleType>
    </xsd:element>
    <xsd:element name="k2f99e5951c2460b999af14fcc98a186" ma:index="13" nillable="true" ma:taxonomy="true" ma:internalName="k2f99e5951c2460b999af14fcc98a186" ma:taxonomyFieldName="IPCRSubject" ma:displayName="Subject" ma:indexed="true" ma:readOnly="false" ma:default="" ma:fieldId="{42f99e59-51c2-460b-999a-f14fcc98a186}" ma:sspId="49902157-4f79-49bc-a821-2837ff72634b" ma:termSetId="6a721e82-6f2b-4b1d-86ea-c3fa8c7d814c" ma:anchorId="00000000-0000-0000-0000-000000000000"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k2f99e5951c2460b999af14fcc98a186 xmlns="ddd86614-e075-45fd-ad75-7be4b83b486d">
      <Terms xmlns="http://schemas.microsoft.com/office/infopath/2007/PartnerControls"/>
    </k2f99e5951c2460b999af14fcc98a186>
    <TaxCatchAll xmlns="ddd86614-e075-45fd-ad75-7be4b83b486d"/>
    <g43b9a42aeab465eafaf2075132a47f1 xmlns="ddd86614-e075-45fd-ad75-7be4b83b486d">
      <Terms xmlns="http://schemas.microsoft.com/office/infopath/2007/PartnerControls"/>
    </g43b9a42aeab465eafaf2075132a47f1>
    <IPCRModuleStatus xmlns="ddd86614-e075-45fd-ad75-7be4b83b486d">In Progress</IPCRModuleStatus>
  </documentManagement>
</p:properties>
</file>

<file path=customXml/itemProps1.xml><?xml version="1.0" encoding="utf-8"?>
<ds:datastoreItem xmlns:ds="http://schemas.openxmlformats.org/officeDocument/2006/customXml" ds:itemID="{4D4A460A-D8E4-4394-A299-A40E248584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d86614-e075-45fd-ad75-7be4b83b48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0AEC624-59A6-412A-8913-82247EE79870}">
  <ds:schemaRefs>
    <ds:schemaRef ds:uri="http://schemas.microsoft.com/sharepoint/v3/contenttype/forms"/>
  </ds:schemaRefs>
</ds:datastoreItem>
</file>

<file path=customXml/itemProps3.xml><?xml version="1.0" encoding="utf-8"?>
<ds:datastoreItem xmlns:ds="http://schemas.openxmlformats.org/officeDocument/2006/customXml" ds:itemID="{9F16BCD5-47A3-4113-97F2-5330CEEB27DC}">
  <ds:schemaRefs>
    <ds:schemaRef ds:uri="http://www.w3.org/XML/1998/namespace"/>
    <ds:schemaRef ds:uri="http://purl.org/dc/dcmitype/"/>
    <ds:schemaRef ds:uri="http://schemas.microsoft.com/office/2006/metadata/properties"/>
    <ds:schemaRef ds:uri="ddd86614-e075-45fd-ad75-7be4b83b486d"/>
    <ds:schemaRef ds:uri="http://schemas.microsoft.com/office/2006/documentManagement/types"/>
    <ds:schemaRef ds:uri="http://purl.org/dc/terms/"/>
    <ds:schemaRef ds:uri="http://purl.org/dc/elements/1.1/"/>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0</TotalTime>
  <Words>7837</Words>
  <Application>Microsoft Office PowerPoint</Application>
  <PresentationFormat>On-screen Show (4:3)</PresentationFormat>
  <Paragraphs>885</Paragraphs>
  <Slides>51</Slides>
  <Notes>51</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 pour soins de courte
       durée</vt:lpstr>
      <vt:lpstr>Discussion pour soins de longue durée</vt:lpstr>
      <vt:lpstr>Discussion pour clinique
       communautaire</vt:lpstr>
      <vt:lpstr>PowerPoint Presentation</vt:lpstr>
      <vt:lpstr>PowerPoint Presentation</vt:lpstr>
      <vt:lpstr>PowerPoint Presentation</vt:lpstr>
      <vt:lpstr>PowerPoint Presentation</vt:lpstr>
      <vt:lpstr>PowerPoint Presentation</vt:lpstr>
      <vt:lpstr>PowerPoint Presentation</vt:lpstr>
      <vt:lpstr>Discussion pour soins de courte durée</vt:lpstr>
      <vt:lpstr>Discussion pour soins de longue durée</vt:lpstr>
      <vt:lpstr>Discussion pour clinique communautaire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RA_Presentation v2-FR</dc:title>
  <dc:creator/>
  <cp:lastModifiedBy/>
  <cp:revision>1</cp:revision>
  <dcterms:created xsi:type="dcterms:W3CDTF">2013-11-11T15:07:49Z</dcterms:created>
  <dcterms:modified xsi:type="dcterms:W3CDTF">2014-07-03T13:12:28Z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0x01010044B313A832F1644E94D94799A01F591700E0F3B8AF1230614C95FE5FA07EE1F5EC</vt:lpwstr>
  </property>
  <property fmtid="{D5CDD505-2E9C-101B-9397-08002B2CF9AE}" pid="3" name="IPCRSubject">
    <vt:lpwstr/>
  </property>
  <property fmtid="{D5CDD505-2E9C-101B-9397-08002B2CF9AE}" pid="4" name="IPCRModuleMaterials">
    <vt:lpwstr/>
  </property>
</Properties>
</file>